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32"/>
  </p:notesMasterIdLst>
  <p:sldIdLst>
    <p:sldId id="283" r:id="rId3"/>
    <p:sldId id="256" r:id="rId4"/>
    <p:sldId id="257" r:id="rId5"/>
    <p:sldId id="258" r:id="rId6"/>
    <p:sldId id="260" r:id="rId7"/>
    <p:sldId id="261" r:id="rId8"/>
    <p:sldId id="262" r:id="rId9"/>
    <p:sldId id="263" r:id="rId10"/>
    <p:sldId id="264" r:id="rId11"/>
    <p:sldId id="266" r:id="rId12"/>
    <p:sldId id="265" r:id="rId13"/>
    <p:sldId id="267" r:id="rId14"/>
    <p:sldId id="269" r:id="rId15"/>
    <p:sldId id="268" r:id="rId16"/>
    <p:sldId id="270" r:id="rId17"/>
    <p:sldId id="271" r:id="rId18"/>
    <p:sldId id="272" r:id="rId19"/>
    <p:sldId id="273" r:id="rId20"/>
    <p:sldId id="274" r:id="rId21"/>
    <p:sldId id="275" r:id="rId22"/>
    <p:sldId id="276" r:id="rId23"/>
    <p:sldId id="284" r:id="rId24"/>
    <p:sldId id="277" r:id="rId25"/>
    <p:sldId id="278" r:id="rId26"/>
    <p:sldId id="279" r:id="rId27"/>
    <p:sldId id="285" r:id="rId28"/>
    <p:sldId id="280" r:id="rId29"/>
    <p:sldId id="281" r:id="rId30"/>
    <p:sldId id="28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91" autoAdjust="0"/>
    <p:restoredTop sz="94660"/>
  </p:normalViewPr>
  <p:slideViewPr>
    <p:cSldViewPr snapToGrid="0">
      <p:cViewPr varScale="1">
        <p:scale>
          <a:sx n="74" d="100"/>
          <a:sy n="74" d="100"/>
        </p:scale>
        <p:origin x="1320" y="72"/>
      </p:cViewPr>
      <p:guideLst/>
    </p:cSldViewPr>
  </p:slideViewPr>
  <p:notesTextViewPr>
    <p:cViewPr>
      <p:scale>
        <a:sx n="3" d="2"/>
        <a:sy n="3" d="2"/>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F6ACB-B7EB-4FDD-AD11-9ACCBB615A7B}" type="datetimeFigureOut">
              <a:rPr lang="en-US" smtClean="0"/>
              <a:t>2/19/2019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4F630C-D8A4-4732-B6F5-A0F15D8EDF3B}" type="slidenum">
              <a:rPr lang="en-US" smtClean="0"/>
              <a:t>‹#›</a:t>
            </a:fld>
            <a:endParaRPr lang="en-US"/>
          </a:p>
        </p:txBody>
      </p:sp>
    </p:spTree>
    <p:extLst>
      <p:ext uri="{BB962C8B-B14F-4D97-AF65-F5344CB8AC3E}">
        <p14:creationId xmlns:p14="http://schemas.microsoft.com/office/powerpoint/2010/main" val="220613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DE8BA2-D99A-4AE6-8E74-3170501EF3C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109688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E8BA2-D99A-4AE6-8E74-3170501EF3C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131547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E8BA2-D99A-4AE6-8E74-3170501EF3C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1133774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7263573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6001462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43642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332084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295737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319788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96772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05888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E8BA2-D99A-4AE6-8E74-3170501EF3C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34845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58124476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124782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85073319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8285107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DE8BA2-D99A-4AE6-8E74-3170501EF3C1}"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2774664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E8BA2-D99A-4AE6-8E74-3170501EF3C1}"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289800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DE8BA2-D99A-4AE6-8E74-3170501EF3C1}"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2484902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DE8BA2-D99A-4AE6-8E74-3170501EF3C1}"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74494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E8BA2-D99A-4AE6-8E74-3170501EF3C1}"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1097439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DE8BA2-D99A-4AE6-8E74-3170501EF3C1}"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2705710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DE8BA2-D99A-4AE6-8E74-3170501EF3C1}"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401D6-F661-4E8C-916E-A5860ED737D0}" type="slidenum">
              <a:rPr lang="en-US" smtClean="0"/>
              <a:t>‹#›</a:t>
            </a:fld>
            <a:endParaRPr lang="en-US"/>
          </a:p>
        </p:txBody>
      </p:sp>
    </p:spTree>
    <p:extLst>
      <p:ext uri="{BB962C8B-B14F-4D97-AF65-F5344CB8AC3E}">
        <p14:creationId xmlns:p14="http://schemas.microsoft.com/office/powerpoint/2010/main" val="367651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E8BA2-D99A-4AE6-8E74-3170501EF3C1}" type="datetimeFigureOut">
              <a:rPr lang="en-US" smtClean="0"/>
              <a:t>2/19/2019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401D6-F661-4E8C-916E-A5860ED737D0}" type="slidenum">
              <a:rPr lang="en-US" smtClean="0"/>
              <a:t>‹#›</a:t>
            </a:fld>
            <a:endParaRPr lang="en-US"/>
          </a:p>
        </p:txBody>
      </p:sp>
    </p:spTree>
    <p:extLst>
      <p:ext uri="{BB962C8B-B14F-4D97-AF65-F5344CB8AC3E}">
        <p14:creationId xmlns:p14="http://schemas.microsoft.com/office/powerpoint/2010/main" val="1990497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4063322"/>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38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212179"/>
            <a:ext cx="9144000" cy="6494085"/>
          </a:xfrm>
          <a:prstGeom prst="rect">
            <a:avLst/>
          </a:prstGeom>
        </p:spPr>
        <p:txBody>
          <a:bodyPr wrap="square">
            <a:spAutoFit/>
          </a:bodyPr>
          <a:lstStyle/>
          <a:p>
            <a:r>
              <a:rPr lang="en-US" sz="3200" b="1" baseline="30000" dirty="0"/>
              <a:t>16 </a:t>
            </a:r>
            <a:r>
              <a:rPr lang="en-US" sz="3200" dirty="0"/>
              <a:t>Then Herod, when he saw that he had been tricked by the wise men, became furious, and he sent and killed all the male children in Bethlehem and in all that region who were two years old or under, according to the time that he had ascertained from the wise men. </a:t>
            </a:r>
            <a:r>
              <a:rPr lang="en-US" sz="3200" b="1" baseline="30000" dirty="0"/>
              <a:t>17 </a:t>
            </a:r>
            <a:r>
              <a:rPr lang="en-US" sz="3200" dirty="0"/>
              <a:t>Then was</a:t>
            </a:r>
            <a:r>
              <a:rPr lang="en-US" sz="3200" b="1" dirty="0">
                <a:solidFill>
                  <a:srgbClr val="00B050"/>
                </a:solidFill>
              </a:rPr>
              <a:t> </a:t>
            </a:r>
            <a:r>
              <a:rPr lang="en-US" sz="3200" b="1" dirty="0">
                <a:solidFill>
                  <a:srgbClr val="002060"/>
                </a:solidFill>
              </a:rPr>
              <a:t>fulfilled</a:t>
            </a:r>
            <a:r>
              <a:rPr lang="en-US" sz="3200" dirty="0"/>
              <a:t> what was spoken by the prophet Jeremiah:</a:t>
            </a:r>
          </a:p>
          <a:p>
            <a:endParaRPr lang="en-US" sz="3200" dirty="0"/>
          </a:p>
          <a:p>
            <a:r>
              <a:rPr lang="en-US" sz="3200" b="1" baseline="30000" dirty="0"/>
              <a:t>18 </a:t>
            </a:r>
            <a:r>
              <a:rPr lang="en-US" sz="3200" dirty="0"/>
              <a:t>“A voice was heard in Ramah,</a:t>
            </a:r>
            <a:br>
              <a:rPr lang="en-US" sz="3200" dirty="0"/>
            </a:br>
            <a:r>
              <a:rPr lang="en-US" sz="3200" dirty="0"/>
              <a:t>    weeping and loud lamentation,</a:t>
            </a:r>
            <a:br>
              <a:rPr lang="en-US" sz="3200" dirty="0"/>
            </a:br>
            <a:r>
              <a:rPr lang="en-US" sz="3200" dirty="0"/>
              <a:t>Rachel weeping for her children;</a:t>
            </a:r>
            <a:br>
              <a:rPr lang="en-US" sz="3200" dirty="0"/>
            </a:br>
            <a:r>
              <a:rPr lang="en-US" sz="3200" dirty="0"/>
              <a:t>    she refused to be comforted, because they are no more.” 												</a:t>
            </a:r>
            <a:r>
              <a:rPr lang="en-US" sz="3200" i="1" dirty="0"/>
              <a:t>Matt 2:16-18</a:t>
            </a:r>
          </a:p>
        </p:txBody>
      </p:sp>
    </p:spTree>
    <p:extLst>
      <p:ext uri="{BB962C8B-B14F-4D97-AF65-F5344CB8AC3E}">
        <p14:creationId xmlns:p14="http://schemas.microsoft.com/office/powerpoint/2010/main" val="116625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208462"/>
            <a:ext cx="9144000" cy="2062103"/>
          </a:xfrm>
          <a:prstGeom prst="rect">
            <a:avLst/>
          </a:prstGeom>
        </p:spPr>
        <p:txBody>
          <a:bodyPr wrap="square">
            <a:spAutoFit/>
          </a:bodyPr>
          <a:lstStyle/>
          <a:p>
            <a:r>
              <a:rPr lang="en-US" sz="3200" b="1" baseline="30000" dirty="0"/>
              <a:t>23 </a:t>
            </a:r>
            <a:r>
              <a:rPr lang="en-US" sz="3200" dirty="0"/>
              <a:t>And he went and lived in a city called Nazareth, so that what was spoken by the prophets might be </a:t>
            </a:r>
            <a:r>
              <a:rPr lang="en-US" sz="3200" b="1" dirty="0">
                <a:solidFill>
                  <a:srgbClr val="002060"/>
                </a:solidFill>
              </a:rPr>
              <a:t>fulfilled</a:t>
            </a:r>
            <a:r>
              <a:rPr lang="en-US" sz="3200" dirty="0"/>
              <a:t>, that he would be called a Nazarene.																		</a:t>
            </a:r>
            <a:r>
              <a:rPr lang="en-US" sz="3200" i="1" dirty="0"/>
              <a:t>Matt 2:23</a:t>
            </a:r>
          </a:p>
        </p:txBody>
      </p:sp>
    </p:spTree>
    <p:extLst>
      <p:ext uri="{BB962C8B-B14F-4D97-AF65-F5344CB8AC3E}">
        <p14:creationId xmlns:p14="http://schemas.microsoft.com/office/powerpoint/2010/main" val="156926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208462"/>
            <a:ext cx="9144000" cy="6001643"/>
          </a:xfrm>
          <a:prstGeom prst="rect">
            <a:avLst/>
          </a:prstGeom>
        </p:spPr>
        <p:txBody>
          <a:bodyPr wrap="square">
            <a:spAutoFit/>
          </a:bodyPr>
          <a:lstStyle/>
          <a:p>
            <a:r>
              <a:rPr lang="en-US" sz="3200" b="1" baseline="30000" dirty="0"/>
              <a:t>13 </a:t>
            </a:r>
            <a:r>
              <a:rPr lang="en-US" sz="3200" dirty="0"/>
              <a:t>And leaving Nazareth he went and lived in Capernaum by the sea, in the territory of Zebulun and Naphtali, </a:t>
            </a:r>
            <a:r>
              <a:rPr lang="en-US" sz="3200" b="1" baseline="30000" dirty="0"/>
              <a:t>14 </a:t>
            </a:r>
            <a:r>
              <a:rPr lang="en-US" sz="3200" dirty="0"/>
              <a:t>so that what was spoken by the prophet Isaiah might be </a:t>
            </a:r>
            <a:r>
              <a:rPr lang="en-US" sz="3200" b="1" dirty="0">
                <a:solidFill>
                  <a:srgbClr val="002060"/>
                </a:solidFill>
              </a:rPr>
              <a:t>fulfilled</a:t>
            </a:r>
            <a:r>
              <a:rPr lang="en-US" sz="3200" dirty="0"/>
              <a:t>:</a:t>
            </a:r>
          </a:p>
          <a:p>
            <a:endParaRPr lang="en-US" sz="3200" dirty="0"/>
          </a:p>
          <a:p>
            <a:r>
              <a:rPr lang="en-US" sz="3200" b="1" baseline="30000" dirty="0"/>
              <a:t>15 </a:t>
            </a:r>
            <a:r>
              <a:rPr lang="en-US" sz="3200" dirty="0"/>
              <a:t>“The land of Zebulun and the land of Naphtali,</a:t>
            </a:r>
            <a:br>
              <a:rPr lang="en-US" sz="3200" dirty="0"/>
            </a:br>
            <a:r>
              <a:rPr lang="en-US" sz="3200" dirty="0"/>
              <a:t>    the way of the sea, beyond the Jordan, Galilee of the Gentiles— </a:t>
            </a:r>
            <a:r>
              <a:rPr lang="en-US" sz="3200" b="1" baseline="30000" dirty="0"/>
              <a:t>16 </a:t>
            </a:r>
            <a:r>
              <a:rPr lang="en-US" sz="3200" dirty="0"/>
              <a:t>the people dwelling in darkness</a:t>
            </a:r>
            <a:br>
              <a:rPr lang="en-US" sz="3200" dirty="0"/>
            </a:br>
            <a:r>
              <a:rPr lang="en-US" sz="3200" dirty="0"/>
              <a:t>    have seen a great light, and for those dwelling in the region and shadow of death, on them a light has dawned.”</a:t>
            </a:r>
          </a:p>
          <a:p>
            <a:r>
              <a:rPr lang="en-US" sz="3200" dirty="0"/>
              <a:t>														</a:t>
            </a:r>
            <a:r>
              <a:rPr lang="en-US" sz="3200" i="1" dirty="0"/>
              <a:t>Matt 4:13-16</a:t>
            </a:r>
          </a:p>
        </p:txBody>
      </p:sp>
    </p:spTree>
    <p:extLst>
      <p:ext uri="{BB962C8B-B14F-4D97-AF65-F5344CB8AC3E}">
        <p14:creationId xmlns:p14="http://schemas.microsoft.com/office/powerpoint/2010/main" val="33234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208462"/>
            <a:ext cx="9144000" cy="3046988"/>
          </a:xfrm>
          <a:prstGeom prst="rect">
            <a:avLst/>
          </a:prstGeom>
        </p:spPr>
        <p:txBody>
          <a:bodyPr wrap="square">
            <a:spAutoFit/>
          </a:bodyPr>
          <a:lstStyle/>
          <a:p>
            <a:r>
              <a:rPr lang="en-US" sz="3200" b="1" baseline="30000" dirty="0"/>
              <a:t>16 </a:t>
            </a:r>
            <a:r>
              <a:rPr lang="en-US" sz="3200" dirty="0"/>
              <a:t>That evening they brought to him many who were oppressed by demons, and he cast out the spirits with a word and healed all who were sick. </a:t>
            </a:r>
            <a:r>
              <a:rPr lang="en-US" sz="3200" b="1" baseline="30000" dirty="0"/>
              <a:t>17 </a:t>
            </a:r>
            <a:r>
              <a:rPr lang="en-US" sz="3200" dirty="0"/>
              <a:t>This was to </a:t>
            </a:r>
            <a:r>
              <a:rPr lang="en-US" sz="3200" b="1" dirty="0">
                <a:solidFill>
                  <a:srgbClr val="002060"/>
                </a:solidFill>
              </a:rPr>
              <a:t>fulfill</a:t>
            </a:r>
            <a:r>
              <a:rPr lang="en-US" sz="3200" dirty="0"/>
              <a:t> what was spoken by the prophet Isaiah: “He took our illnesses and bore our diseases.”</a:t>
            </a:r>
          </a:p>
          <a:p>
            <a:r>
              <a:rPr lang="en-US" sz="3200" i="1" dirty="0"/>
              <a:t>														Matt 8:16-17</a:t>
            </a:r>
          </a:p>
        </p:txBody>
      </p:sp>
    </p:spTree>
    <p:extLst>
      <p:ext uri="{BB962C8B-B14F-4D97-AF65-F5344CB8AC3E}">
        <p14:creationId xmlns:p14="http://schemas.microsoft.com/office/powerpoint/2010/main" val="415705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208462"/>
            <a:ext cx="9144000" cy="6494085"/>
          </a:xfrm>
          <a:prstGeom prst="rect">
            <a:avLst/>
          </a:prstGeom>
        </p:spPr>
        <p:txBody>
          <a:bodyPr wrap="square">
            <a:spAutoFit/>
          </a:bodyPr>
          <a:lstStyle/>
          <a:p>
            <a:r>
              <a:rPr lang="en-US" sz="3200" b="1" baseline="30000" dirty="0"/>
              <a:t>17 </a:t>
            </a:r>
            <a:r>
              <a:rPr lang="en-US" sz="3200" dirty="0"/>
              <a:t>This was to</a:t>
            </a:r>
            <a:r>
              <a:rPr lang="en-US" sz="3200" dirty="0">
                <a:solidFill>
                  <a:srgbClr val="002060"/>
                </a:solidFill>
              </a:rPr>
              <a:t> </a:t>
            </a:r>
            <a:r>
              <a:rPr lang="en-US" sz="3200" b="1" dirty="0">
                <a:solidFill>
                  <a:srgbClr val="002060"/>
                </a:solidFill>
              </a:rPr>
              <a:t>fulfill </a:t>
            </a:r>
            <a:r>
              <a:rPr lang="en-US" sz="3200" dirty="0"/>
              <a:t>what was spoken by the prophet Isaiah:</a:t>
            </a:r>
          </a:p>
          <a:p>
            <a:r>
              <a:rPr lang="en-US" sz="3200" b="1" baseline="30000" dirty="0"/>
              <a:t>18 </a:t>
            </a:r>
            <a:r>
              <a:rPr lang="en-US" sz="3200" dirty="0"/>
              <a:t>“Behold, my servant whom I have chosen,</a:t>
            </a:r>
            <a:br>
              <a:rPr lang="en-US" sz="3200" dirty="0"/>
            </a:br>
            <a:r>
              <a:rPr lang="en-US" sz="3200" dirty="0"/>
              <a:t>    my beloved with whom my soul is well pleased.</a:t>
            </a:r>
            <a:br>
              <a:rPr lang="en-US" sz="3200" dirty="0"/>
            </a:br>
            <a:r>
              <a:rPr lang="en-US" sz="3200" dirty="0"/>
              <a:t>I will put my Spirit upon him,</a:t>
            </a:r>
            <a:br>
              <a:rPr lang="en-US" sz="3200" dirty="0"/>
            </a:br>
            <a:r>
              <a:rPr lang="en-US" sz="3200" dirty="0"/>
              <a:t>    and he will proclaim justice to the Gentiles.</a:t>
            </a:r>
            <a:br>
              <a:rPr lang="en-US" sz="3200" dirty="0"/>
            </a:br>
            <a:r>
              <a:rPr lang="en-US" sz="3200" b="1" baseline="30000" dirty="0"/>
              <a:t>19 </a:t>
            </a:r>
            <a:r>
              <a:rPr lang="en-US" sz="3200" dirty="0"/>
              <a:t>He will not quarrel or cry aloud,</a:t>
            </a:r>
            <a:br>
              <a:rPr lang="en-US" sz="3200" dirty="0"/>
            </a:br>
            <a:r>
              <a:rPr lang="en-US" sz="3200" dirty="0"/>
              <a:t>    nor will anyone hear his voice in the streets;</a:t>
            </a:r>
            <a:br>
              <a:rPr lang="en-US" sz="3200" dirty="0"/>
            </a:br>
            <a:r>
              <a:rPr lang="en-US" sz="3200" b="1" baseline="30000" dirty="0"/>
              <a:t>20 </a:t>
            </a:r>
            <a:r>
              <a:rPr lang="en-US" sz="3200" dirty="0"/>
              <a:t>a bruised reed he will not break,</a:t>
            </a:r>
            <a:br>
              <a:rPr lang="en-US" sz="3200" dirty="0"/>
            </a:br>
            <a:r>
              <a:rPr lang="en-US" sz="3200" dirty="0"/>
              <a:t>    and a smoldering wick he will not quench,</a:t>
            </a:r>
            <a:br>
              <a:rPr lang="en-US" sz="3200" dirty="0"/>
            </a:br>
            <a:r>
              <a:rPr lang="en-US" sz="3200" dirty="0"/>
              <a:t>until he brings justice to victory;</a:t>
            </a:r>
            <a:br>
              <a:rPr lang="en-US" sz="3200" dirty="0"/>
            </a:br>
            <a:r>
              <a:rPr lang="en-US" sz="3200" b="1" baseline="30000" dirty="0"/>
              <a:t>21 </a:t>
            </a:r>
            <a:r>
              <a:rPr lang="en-US" sz="3200" dirty="0"/>
              <a:t>and in his name the Gentiles will hope.”</a:t>
            </a:r>
          </a:p>
          <a:p>
            <a:r>
              <a:rPr lang="en-US" sz="3200" dirty="0"/>
              <a:t>														</a:t>
            </a:r>
            <a:r>
              <a:rPr lang="en-US" sz="3200" i="1" dirty="0"/>
              <a:t>Matt 12:17-21</a:t>
            </a:r>
          </a:p>
        </p:txBody>
      </p:sp>
    </p:spTree>
    <p:extLst>
      <p:ext uri="{BB962C8B-B14F-4D97-AF65-F5344CB8AC3E}">
        <p14:creationId xmlns:p14="http://schemas.microsoft.com/office/powerpoint/2010/main" val="221863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208462"/>
            <a:ext cx="9144000" cy="6001643"/>
          </a:xfrm>
          <a:prstGeom prst="rect">
            <a:avLst/>
          </a:prstGeom>
        </p:spPr>
        <p:txBody>
          <a:bodyPr wrap="square">
            <a:spAutoFit/>
          </a:bodyPr>
          <a:lstStyle/>
          <a:p>
            <a:r>
              <a:rPr lang="en-US" sz="3200" b="1" baseline="30000" dirty="0"/>
              <a:t>14 </a:t>
            </a:r>
            <a:r>
              <a:rPr lang="en-US" sz="3200" dirty="0"/>
              <a:t>Indeed, in their case the prophecy of Isaiah is </a:t>
            </a:r>
            <a:r>
              <a:rPr lang="en-US" sz="3200" b="1" dirty="0">
                <a:solidFill>
                  <a:srgbClr val="002060"/>
                </a:solidFill>
              </a:rPr>
              <a:t>fulfilled</a:t>
            </a:r>
            <a:r>
              <a:rPr lang="en-US" sz="3200" dirty="0"/>
              <a:t> that says:</a:t>
            </a:r>
          </a:p>
          <a:p>
            <a:r>
              <a:rPr lang="en-US" sz="3200" dirty="0"/>
              <a:t>‘You will indeed hear but never understand,</a:t>
            </a:r>
            <a:br>
              <a:rPr lang="en-US" sz="3200" dirty="0"/>
            </a:br>
            <a:r>
              <a:rPr lang="en-US" sz="3200" dirty="0"/>
              <a:t>    and you will indeed see but never perceive.”</a:t>
            </a:r>
            <a:br>
              <a:rPr lang="en-US" sz="3200" dirty="0"/>
            </a:br>
            <a:r>
              <a:rPr lang="en-US" sz="3200" b="1" baseline="30000" dirty="0"/>
              <a:t>15 </a:t>
            </a:r>
            <a:r>
              <a:rPr lang="en-US" sz="3200" dirty="0"/>
              <a:t>For this people's heart has grown dull,</a:t>
            </a:r>
            <a:br>
              <a:rPr lang="en-US" sz="3200" dirty="0"/>
            </a:br>
            <a:r>
              <a:rPr lang="en-US" sz="3200" dirty="0"/>
              <a:t>    and with their ears they can barely hear,</a:t>
            </a:r>
            <a:br>
              <a:rPr lang="en-US" sz="3200" dirty="0"/>
            </a:br>
            <a:r>
              <a:rPr lang="en-US" sz="3200" dirty="0"/>
              <a:t>    and their eyes they have closed,</a:t>
            </a:r>
            <a:br>
              <a:rPr lang="en-US" sz="3200" dirty="0"/>
            </a:br>
            <a:r>
              <a:rPr lang="en-US" sz="3200" dirty="0"/>
              <a:t>lest they should see with their eyes</a:t>
            </a:r>
            <a:br>
              <a:rPr lang="en-US" sz="3200" dirty="0"/>
            </a:br>
            <a:r>
              <a:rPr lang="en-US" sz="3200" dirty="0"/>
              <a:t>    and hear with their ears</a:t>
            </a:r>
            <a:br>
              <a:rPr lang="en-US" sz="3200" dirty="0"/>
            </a:br>
            <a:r>
              <a:rPr lang="en-US" sz="3200" dirty="0"/>
              <a:t>and understand with their heart</a:t>
            </a:r>
            <a:br>
              <a:rPr lang="en-US" sz="3200" dirty="0"/>
            </a:br>
            <a:r>
              <a:rPr lang="en-US" sz="3200" dirty="0"/>
              <a:t>    and turn, and I would heal them.’</a:t>
            </a:r>
          </a:p>
          <a:p>
            <a:r>
              <a:rPr lang="en-US" sz="3200" dirty="0"/>
              <a:t>												</a:t>
            </a:r>
            <a:r>
              <a:rPr lang="en-US" sz="3200" i="1" dirty="0"/>
              <a:t>Matthew 13:14-15</a:t>
            </a:r>
          </a:p>
        </p:txBody>
      </p:sp>
    </p:spTree>
    <p:extLst>
      <p:ext uri="{BB962C8B-B14F-4D97-AF65-F5344CB8AC3E}">
        <p14:creationId xmlns:p14="http://schemas.microsoft.com/office/powerpoint/2010/main" val="12163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645784"/>
            <a:ext cx="9144000" cy="3539430"/>
          </a:xfrm>
          <a:prstGeom prst="rect">
            <a:avLst/>
          </a:prstGeom>
        </p:spPr>
        <p:txBody>
          <a:bodyPr wrap="square">
            <a:spAutoFit/>
          </a:bodyPr>
          <a:lstStyle/>
          <a:p>
            <a:r>
              <a:rPr lang="en-US" sz="3200" b="1" baseline="30000" dirty="0"/>
              <a:t>34 </a:t>
            </a:r>
            <a:r>
              <a:rPr lang="en-US" sz="3200" dirty="0"/>
              <a:t>All these things Jesus said to the crowds in parables; indeed, he said nothing to them without a parable. </a:t>
            </a:r>
            <a:r>
              <a:rPr lang="en-US" sz="3200" b="1" baseline="30000" dirty="0"/>
              <a:t>35 </a:t>
            </a:r>
            <a:r>
              <a:rPr lang="en-US" sz="3200" dirty="0"/>
              <a:t>This was to</a:t>
            </a:r>
            <a:r>
              <a:rPr lang="en-US" sz="3200" dirty="0">
                <a:solidFill>
                  <a:srgbClr val="002060"/>
                </a:solidFill>
              </a:rPr>
              <a:t> </a:t>
            </a:r>
            <a:r>
              <a:rPr lang="en-US" sz="3200" b="1" dirty="0">
                <a:solidFill>
                  <a:srgbClr val="002060"/>
                </a:solidFill>
              </a:rPr>
              <a:t>fulfill</a:t>
            </a:r>
            <a:r>
              <a:rPr lang="en-US" sz="3200" dirty="0">
                <a:solidFill>
                  <a:srgbClr val="002060"/>
                </a:solidFill>
              </a:rPr>
              <a:t> </a:t>
            </a:r>
            <a:r>
              <a:rPr lang="en-US" sz="3200" dirty="0"/>
              <a:t>what was spoken by the prophet:</a:t>
            </a:r>
          </a:p>
          <a:p>
            <a:r>
              <a:rPr lang="en-US" sz="3200" dirty="0"/>
              <a:t>“I will open my mouth in parables;</a:t>
            </a:r>
            <a:br>
              <a:rPr lang="en-US" sz="3200" dirty="0"/>
            </a:br>
            <a:r>
              <a:rPr lang="en-US" sz="3200" dirty="0"/>
              <a:t>    I will utter what has been hidden since the foundation of the world.”</a:t>
            </a:r>
          </a:p>
          <a:p>
            <a:r>
              <a:rPr lang="en-US" sz="3200" dirty="0"/>
              <a:t>														</a:t>
            </a:r>
            <a:r>
              <a:rPr lang="en-US" sz="3200" i="1" dirty="0"/>
              <a:t>Matt 13:34-35</a:t>
            </a:r>
          </a:p>
        </p:txBody>
      </p:sp>
    </p:spTree>
    <p:extLst>
      <p:ext uri="{BB962C8B-B14F-4D97-AF65-F5344CB8AC3E}">
        <p14:creationId xmlns:p14="http://schemas.microsoft.com/office/powerpoint/2010/main" val="187434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645784"/>
            <a:ext cx="9144000" cy="3539430"/>
          </a:xfrm>
          <a:prstGeom prst="rect">
            <a:avLst/>
          </a:prstGeom>
        </p:spPr>
        <p:txBody>
          <a:bodyPr wrap="square">
            <a:spAutoFit/>
          </a:bodyPr>
          <a:lstStyle/>
          <a:p>
            <a:r>
              <a:rPr lang="en-US" sz="3200" b="1" baseline="30000" dirty="0"/>
              <a:t>4 </a:t>
            </a:r>
            <a:r>
              <a:rPr lang="en-US" sz="3200" dirty="0"/>
              <a:t>This took place to</a:t>
            </a:r>
            <a:r>
              <a:rPr lang="en-US" sz="3200" dirty="0">
                <a:solidFill>
                  <a:srgbClr val="002060"/>
                </a:solidFill>
              </a:rPr>
              <a:t> </a:t>
            </a:r>
            <a:r>
              <a:rPr lang="en-US" sz="3200" b="1" dirty="0">
                <a:solidFill>
                  <a:srgbClr val="002060"/>
                </a:solidFill>
              </a:rPr>
              <a:t>fulfill</a:t>
            </a:r>
            <a:r>
              <a:rPr lang="en-US" sz="3200" dirty="0">
                <a:solidFill>
                  <a:srgbClr val="002060"/>
                </a:solidFill>
              </a:rPr>
              <a:t> </a:t>
            </a:r>
            <a:r>
              <a:rPr lang="en-US" sz="3200" dirty="0"/>
              <a:t>what was spoken by the prophet, saying,</a:t>
            </a:r>
          </a:p>
          <a:p>
            <a:r>
              <a:rPr lang="en-US" sz="3200" b="1" baseline="30000" dirty="0"/>
              <a:t>5 </a:t>
            </a:r>
            <a:r>
              <a:rPr lang="en-US" sz="3200" dirty="0"/>
              <a:t>“Say to the daughter of Zion,</a:t>
            </a:r>
            <a:br>
              <a:rPr lang="en-US" sz="3200" dirty="0"/>
            </a:br>
            <a:r>
              <a:rPr lang="en-US" sz="3200" dirty="0"/>
              <a:t>‘Behold, your king is coming to you,</a:t>
            </a:r>
            <a:br>
              <a:rPr lang="en-US" sz="3200" dirty="0"/>
            </a:br>
            <a:r>
              <a:rPr lang="en-US" sz="3200" dirty="0"/>
              <a:t>    humble, and mounted on a donkey,</a:t>
            </a:r>
            <a:br>
              <a:rPr lang="en-US" sz="3200" dirty="0"/>
            </a:br>
            <a:r>
              <a:rPr lang="en-US" sz="3200" dirty="0"/>
              <a:t>    on a colt,</a:t>
            </a:r>
            <a:r>
              <a:rPr lang="en-US" sz="3200" baseline="30000" dirty="0"/>
              <a:t>  </a:t>
            </a:r>
            <a:r>
              <a:rPr lang="en-US" sz="3200" dirty="0"/>
              <a:t>the foal of a beast of burden.’”</a:t>
            </a:r>
          </a:p>
          <a:p>
            <a:r>
              <a:rPr lang="en-US" sz="3200" dirty="0"/>
              <a:t>															</a:t>
            </a:r>
            <a:r>
              <a:rPr lang="en-US" sz="3200" i="1" dirty="0"/>
              <a:t>Matt 21:4-5</a:t>
            </a:r>
          </a:p>
        </p:txBody>
      </p:sp>
    </p:spTree>
    <p:extLst>
      <p:ext uri="{BB962C8B-B14F-4D97-AF65-F5344CB8AC3E}">
        <p14:creationId xmlns:p14="http://schemas.microsoft.com/office/powerpoint/2010/main" val="220008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0"/>
            <a:ext cx="9144000" cy="6494085"/>
          </a:xfrm>
          <a:prstGeom prst="rect">
            <a:avLst/>
          </a:prstGeom>
        </p:spPr>
        <p:txBody>
          <a:bodyPr wrap="square">
            <a:spAutoFit/>
          </a:bodyPr>
          <a:lstStyle/>
          <a:p>
            <a:r>
              <a:rPr lang="en-US" sz="3200" b="1" baseline="30000" dirty="0"/>
              <a:t>52 </a:t>
            </a:r>
            <a:r>
              <a:rPr lang="en-US" sz="3200" dirty="0"/>
              <a:t>Then Jesus said to him, “Put your sword back into its place. For all who take the sword will perish by the sword. </a:t>
            </a:r>
            <a:r>
              <a:rPr lang="en-US" sz="3200" b="1" baseline="30000" dirty="0"/>
              <a:t>53 </a:t>
            </a:r>
            <a:r>
              <a:rPr lang="en-US" sz="3200" dirty="0"/>
              <a:t>Do you think that I cannot appeal to my Father, and he will at once send me more than twelve legions of angels? </a:t>
            </a:r>
            <a:r>
              <a:rPr lang="en-US" sz="3200" b="1" baseline="30000" dirty="0"/>
              <a:t>54 </a:t>
            </a:r>
            <a:r>
              <a:rPr lang="en-US" sz="3200" dirty="0"/>
              <a:t>But how then should the Scriptures be </a:t>
            </a:r>
            <a:r>
              <a:rPr lang="en-US" sz="3200" b="1" dirty="0">
                <a:solidFill>
                  <a:srgbClr val="002060"/>
                </a:solidFill>
              </a:rPr>
              <a:t>fulfilled</a:t>
            </a:r>
            <a:r>
              <a:rPr lang="en-US" sz="3200" dirty="0"/>
              <a:t>, that it must be so?”</a:t>
            </a:r>
            <a:r>
              <a:rPr lang="en-US" b="1" baseline="30000" dirty="0"/>
              <a:t> </a:t>
            </a:r>
            <a:r>
              <a:rPr lang="en-US" sz="3200" b="1" baseline="30000" dirty="0"/>
              <a:t>55 </a:t>
            </a:r>
            <a:r>
              <a:rPr lang="en-US" sz="3200" dirty="0"/>
              <a:t>At that hour Jesus said to the crowds, “Have you come out as against a robber, with swords and clubs to capture me? Day after day I sat in the temple teaching, and you did not seize me. </a:t>
            </a:r>
            <a:r>
              <a:rPr lang="en-US" sz="3200" b="1" baseline="30000" dirty="0"/>
              <a:t>56 </a:t>
            </a:r>
            <a:r>
              <a:rPr lang="en-US" sz="3200" dirty="0"/>
              <a:t>But all this has taken place that the Scriptures of the prophets might be</a:t>
            </a:r>
            <a:r>
              <a:rPr lang="en-US" sz="3200" dirty="0">
                <a:solidFill>
                  <a:srgbClr val="002060"/>
                </a:solidFill>
              </a:rPr>
              <a:t> </a:t>
            </a:r>
            <a:r>
              <a:rPr lang="en-US" sz="3200" b="1" dirty="0">
                <a:solidFill>
                  <a:srgbClr val="002060"/>
                </a:solidFill>
              </a:rPr>
              <a:t>fulfilled</a:t>
            </a:r>
            <a:r>
              <a:rPr lang="en-US" sz="3200" dirty="0"/>
              <a:t>.” Then all the disciples left him and fled.																				</a:t>
            </a:r>
            <a:r>
              <a:rPr lang="en-US" sz="3200" i="1" dirty="0"/>
              <a:t>Matt 26:52-56</a:t>
            </a:r>
          </a:p>
        </p:txBody>
      </p:sp>
    </p:spTree>
    <p:extLst>
      <p:ext uri="{BB962C8B-B14F-4D97-AF65-F5344CB8AC3E}">
        <p14:creationId xmlns:p14="http://schemas.microsoft.com/office/powerpoint/2010/main" val="818534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0"/>
            <a:ext cx="9144000" cy="3539430"/>
          </a:xfrm>
          <a:prstGeom prst="rect">
            <a:avLst/>
          </a:prstGeom>
        </p:spPr>
        <p:txBody>
          <a:bodyPr wrap="square">
            <a:spAutoFit/>
          </a:bodyPr>
          <a:lstStyle/>
          <a:p>
            <a:r>
              <a:rPr lang="en-US" sz="3200" b="1" baseline="30000" dirty="0"/>
              <a:t>9 </a:t>
            </a:r>
            <a:r>
              <a:rPr lang="en-US" sz="3200" dirty="0"/>
              <a:t>Then was </a:t>
            </a:r>
            <a:r>
              <a:rPr lang="en-US" sz="3200" b="1" dirty="0">
                <a:solidFill>
                  <a:srgbClr val="002060"/>
                </a:solidFill>
              </a:rPr>
              <a:t>fulfilled</a:t>
            </a:r>
            <a:r>
              <a:rPr lang="en-US" sz="3200" dirty="0"/>
              <a:t> what had been spoken by the prophet Jeremiah, saying, “And they took the thirty pieces of silver, the price of him on whom a price had been set by some of the sons of Israel, </a:t>
            </a:r>
            <a:r>
              <a:rPr lang="en-US" sz="3200" b="1" baseline="30000" dirty="0"/>
              <a:t>10 </a:t>
            </a:r>
            <a:r>
              <a:rPr lang="en-US" sz="3200" dirty="0"/>
              <a:t>and they gave them for the potter's field, as the Lord directed me.”																																</a:t>
            </a:r>
            <a:r>
              <a:rPr lang="en-US" sz="3200" i="1" dirty="0"/>
              <a:t>Matt 27:9-10</a:t>
            </a:r>
          </a:p>
        </p:txBody>
      </p:sp>
    </p:spTree>
    <p:extLst>
      <p:ext uri="{BB962C8B-B14F-4D97-AF65-F5344CB8AC3E}">
        <p14:creationId xmlns:p14="http://schemas.microsoft.com/office/powerpoint/2010/main" val="346033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2732F7F-6CB5-42E8-8D0E-A23A48091704}"/>
              </a:ext>
            </a:extLst>
          </p:cNvPr>
          <p:cNvSpPr txBox="1"/>
          <p:nvPr/>
        </p:nvSpPr>
        <p:spPr>
          <a:xfrm>
            <a:off x="-1524000" y="2"/>
            <a:ext cx="12192000" cy="5632311"/>
          </a:xfrm>
          <a:prstGeom prst="rect">
            <a:avLst/>
          </a:prstGeom>
          <a:noFill/>
        </p:spPr>
        <p:txBody>
          <a:bodyPr wrap="square" rtlCol="0">
            <a:spAutoFit/>
          </a:bodyPr>
          <a:lstStyle/>
          <a:p>
            <a:pPr algn="ctr"/>
            <a:r>
              <a:rPr lang="en-US" sz="3600" b="1" dirty="0"/>
              <a:t>poor in spirit</a:t>
            </a:r>
          </a:p>
          <a:p>
            <a:pPr algn="ctr"/>
            <a:r>
              <a:rPr lang="en-US" sz="3600" b="1" dirty="0"/>
              <a:t>mourn</a:t>
            </a:r>
          </a:p>
          <a:p>
            <a:pPr algn="ctr"/>
            <a:r>
              <a:rPr lang="en-US" sz="3600" b="1" dirty="0"/>
              <a:t>gentle</a:t>
            </a:r>
          </a:p>
          <a:p>
            <a:pPr algn="ctr"/>
            <a:r>
              <a:rPr lang="en-US" sz="3600" b="1" dirty="0"/>
              <a:t>hunger and thirst for righteousness</a:t>
            </a:r>
          </a:p>
          <a:p>
            <a:pPr algn="ctr"/>
            <a:r>
              <a:rPr lang="en-US" sz="3600" b="1" dirty="0"/>
              <a:t>merciful</a:t>
            </a:r>
          </a:p>
          <a:p>
            <a:pPr algn="ctr"/>
            <a:r>
              <a:rPr lang="en-US" sz="3600" b="1" dirty="0"/>
              <a:t>pure in heart</a:t>
            </a:r>
          </a:p>
          <a:p>
            <a:pPr algn="ctr"/>
            <a:r>
              <a:rPr lang="en-US" sz="3600" b="1" dirty="0"/>
              <a:t>peacemakers </a:t>
            </a:r>
          </a:p>
          <a:p>
            <a:pPr algn="ctr"/>
            <a:r>
              <a:rPr lang="en-US" sz="3600" b="1" dirty="0"/>
              <a:t>persecuted</a:t>
            </a:r>
          </a:p>
          <a:p>
            <a:pPr algn="ctr"/>
            <a:r>
              <a:rPr lang="en-US" sz="3600" b="1" dirty="0"/>
              <a:t>salt</a:t>
            </a:r>
          </a:p>
          <a:p>
            <a:pPr algn="ctr"/>
            <a:r>
              <a:rPr lang="en-US" sz="3600" b="1" dirty="0"/>
              <a:t>light</a:t>
            </a:r>
          </a:p>
        </p:txBody>
      </p:sp>
    </p:spTree>
    <p:extLst>
      <p:ext uri="{BB962C8B-B14F-4D97-AF65-F5344CB8AC3E}">
        <p14:creationId xmlns:p14="http://schemas.microsoft.com/office/powerpoint/2010/main" val="224657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0" y="0"/>
            <a:ext cx="9144000" cy="3539430"/>
          </a:xfrm>
          <a:prstGeom prst="rect">
            <a:avLst/>
          </a:prstGeom>
        </p:spPr>
        <p:txBody>
          <a:bodyPr wrap="square">
            <a:spAutoFit/>
          </a:bodyPr>
          <a:lstStyle/>
          <a:p>
            <a:r>
              <a:rPr lang="en-US" sz="3200" b="1" baseline="30000" dirty="0"/>
              <a:t>9 </a:t>
            </a:r>
            <a:r>
              <a:rPr lang="en-US" sz="3200" dirty="0"/>
              <a:t>Then was </a:t>
            </a:r>
            <a:r>
              <a:rPr lang="en-US" sz="3200" b="1" dirty="0">
                <a:solidFill>
                  <a:srgbClr val="002060"/>
                </a:solidFill>
              </a:rPr>
              <a:t>fulfilled</a:t>
            </a:r>
            <a:r>
              <a:rPr lang="en-US" sz="3200" dirty="0"/>
              <a:t> what had been spoken by the prophet Jeremiah, saying, “And they took the thirty pieces of silver, the price of him on whom a price had been set by some of the sons of Israel, </a:t>
            </a:r>
            <a:r>
              <a:rPr lang="en-US" sz="3200" b="1" baseline="30000" dirty="0"/>
              <a:t>10 </a:t>
            </a:r>
            <a:r>
              <a:rPr lang="en-US" sz="3200" dirty="0"/>
              <a:t>and they gave them for the potter's field, as the Lord directed me.”																																</a:t>
            </a:r>
            <a:r>
              <a:rPr lang="en-US" sz="3200" i="1" dirty="0"/>
              <a:t>Matt 27:9-10</a:t>
            </a:r>
          </a:p>
        </p:txBody>
      </p:sp>
    </p:spTree>
    <p:extLst>
      <p:ext uri="{BB962C8B-B14F-4D97-AF65-F5344CB8AC3E}">
        <p14:creationId xmlns:p14="http://schemas.microsoft.com/office/powerpoint/2010/main" val="3280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707886"/>
            <a:ext cx="9144000" cy="2062103"/>
          </a:xfrm>
          <a:prstGeom prst="rect">
            <a:avLst/>
          </a:prstGeom>
        </p:spPr>
        <p:txBody>
          <a:bodyPr wrap="square">
            <a:spAutoFit/>
          </a:bodyPr>
          <a:lstStyle/>
          <a:p>
            <a:r>
              <a:rPr lang="en-US" sz="3200" b="1" dirty="0">
                <a:solidFill>
                  <a:srgbClr val="002060"/>
                </a:solidFill>
              </a:rPr>
              <a:t>but to fulfill them</a:t>
            </a:r>
            <a:r>
              <a:rPr lang="en-US" sz="3200" dirty="0"/>
              <a:t>. </a:t>
            </a:r>
            <a:r>
              <a:rPr lang="en-US" sz="3200" b="1" baseline="30000" dirty="0"/>
              <a:t>18 </a:t>
            </a:r>
            <a:r>
              <a:rPr lang="en-US" sz="3200" dirty="0"/>
              <a:t>For truly, I say to you, until heaven and earth pass away, not an iota, not a dot, will pass from the Law until all is accomplished.</a:t>
            </a:r>
            <a:r>
              <a:rPr lang="en-US" sz="3200" b="1" dirty="0">
                <a:solidFill>
                  <a:srgbClr val="000000"/>
                </a:solidFill>
                <a:latin typeface="+mj-lt"/>
              </a:rPr>
              <a:t>																</a:t>
            </a:r>
            <a:r>
              <a:rPr lang="en-US" sz="3200" b="1" i="1" dirty="0">
                <a:solidFill>
                  <a:srgbClr val="000000"/>
                </a:solidFill>
                <a:latin typeface="+mj-lt"/>
              </a:rPr>
              <a:t>Matt 5:17-18</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Jesus’ True Identity</a:t>
            </a:r>
          </a:p>
        </p:txBody>
      </p:sp>
    </p:spTree>
    <p:extLst>
      <p:ext uri="{BB962C8B-B14F-4D97-AF65-F5344CB8AC3E}">
        <p14:creationId xmlns:p14="http://schemas.microsoft.com/office/powerpoint/2010/main" val="77534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707886"/>
            <a:ext cx="9144000" cy="2062103"/>
          </a:xfrm>
          <a:prstGeom prst="rect">
            <a:avLst/>
          </a:prstGeom>
        </p:spPr>
        <p:txBody>
          <a:bodyPr wrap="square">
            <a:spAutoFit/>
          </a:bodyPr>
          <a:lstStyle/>
          <a:p>
            <a:r>
              <a:rPr lang="en-US" sz="3200" b="1" dirty="0">
                <a:solidFill>
                  <a:srgbClr val="002060"/>
                </a:solidFill>
              </a:rPr>
              <a:t>but to fulfill them</a:t>
            </a:r>
            <a:r>
              <a:rPr lang="en-US" sz="3200" dirty="0"/>
              <a:t>. </a:t>
            </a:r>
            <a:r>
              <a:rPr lang="en-US" sz="3200" b="1" baseline="30000" dirty="0"/>
              <a:t>18 </a:t>
            </a:r>
            <a:r>
              <a:rPr lang="en-US" sz="3200" dirty="0"/>
              <a:t>For truly, I say to you, until heaven and earth pass away, not an iota, not a dot, will pass from the Law </a:t>
            </a:r>
            <a:r>
              <a:rPr lang="en-US" sz="3200" b="1" dirty="0">
                <a:solidFill>
                  <a:srgbClr val="002060"/>
                </a:solidFill>
              </a:rPr>
              <a:t>until all is accomplished</a:t>
            </a:r>
            <a:r>
              <a:rPr lang="en-US" sz="3200" dirty="0"/>
              <a:t>.</a:t>
            </a:r>
            <a:r>
              <a:rPr lang="en-US" sz="3200" b="1" dirty="0">
                <a:solidFill>
                  <a:srgbClr val="000000"/>
                </a:solidFill>
                <a:latin typeface="+mj-lt"/>
              </a:rPr>
              <a:t>																</a:t>
            </a:r>
            <a:r>
              <a:rPr lang="en-US" sz="3200" b="1" i="1" dirty="0">
                <a:solidFill>
                  <a:srgbClr val="000000"/>
                </a:solidFill>
                <a:latin typeface="+mj-lt"/>
              </a:rPr>
              <a:t>Matt 5:17-18</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Jesus’ True Identity</a:t>
            </a:r>
          </a:p>
        </p:txBody>
      </p:sp>
    </p:spTree>
    <p:extLst>
      <p:ext uri="{BB962C8B-B14F-4D97-AF65-F5344CB8AC3E}">
        <p14:creationId xmlns:p14="http://schemas.microsoft.com/office/powerpoint/2010/main" val="133279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707886"/>
            <a:ext cx="9144000" cy="2062103"/>
          </a:xfrm>
          <a:prstGeom prst="rect">
            <a:avLst/>
          </a:prstGeom>
        </p:spPr>
        <p:txBody>
          <a:bodyPr wrap="square">
            <a:spAutoFit/>
          </a:bodyPr>
          <a:lstStyle/>
          <a:p>
            <a:r>
              <a:rPr lang="en-US" sz="3200" b="1" dirty="0">
                <a:solidFill>
                  <a:srgbClr val="002060"/>
                </a:solidFill>
              </a:rPr>
              <a:t>but to fulfill them</a:t>
            </a:r>
            <a:r>
              <a:rPr lang="en-US" sz="3200" dirty="0"/>
              <a:t>. </a:t>
            </a:r>
            <a:r>
              <a:rPr lang="en-US" sz="3200" b="1" baseline="30000" dirty="0"/>
              <a:t>18 </a:t>
            </a:r>
            <a:r>
              <a:rPr lang="en-US" sz="3200" dirty="0"/>
              <a:t>For truly, I say to you, until heaven and earth pass away, not an iota, not a dot, will pass from the Law </a:t>
            </a:r>
            <a:r>
              <a:rPr lang="en-US" sz="3200" b="1" dirty="0">
                <a:solidFill>
                  <a:srgbClr val="002060"/>
                </a:solidFill>
              </a:rPr>
              <a:t>until all is accomplished</a:t>
            </a:r>
            <a:r>
              <a:rPr lang="en-US" sz="3200" dirty="0"/>
              <a:t>.</a:t>
            </a:r>
            <a:r>
              <a:rPr lang="en-US" sz="3200" b="1" dirty="0">
                <a:solidFill>
                  <a:srgbClr val="000000"/>
                </a:solidFill>
                <a:latin typeface="+mj-lt"/>
              </a:rPr>
              <a:t>																</a:t>
            </a:r>
            <a:r>
              <a:rPr lang="en-US" sz="3200" b="1" i="1" dirty="0">
                <a:solidFill>
                  <a:srgbClr val="000000"/>
                </a:solidFill>
                <a:latin typeface="+mj-lt"/>
              </a:rPr>
              <a:t>Matt 5:17-18</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Jesus’ True Identity</a:t>
            </a:r>
          </a:p>
        </p:txBody>
      </p:sp>
      <p:sp>
        <p:nvSpPr>
          <p:cNvPr id="4" name="Rectangle 3">
            <a:extLst>
              <a:ext uri="{FF2B5EF4-FFF2-40B4-BE49-F238E27FC236}">
                <a16:creationId xmlns:a16="http://schemas.microsoft.com/office/drawing/2014/main" xmlns="" id="{53423470-A677-4446-8B79-208CBDCCDFCC}"/>
              </a:ext>
            </a:extLst>
          </p:cNvPr>
          <p:cNvSpPr/>
          <p:nvPr/>
        </p:nvSpPr>
        <p:spPr>
          <a:xfrm>
            <a:off x="0" y="3477875"/>
            <a:ext cx="8613913" cy="1569660"/>
          </a:xfrm>
          <a:prstGeom prst="rect">
            <a:avLst/>
          </a:prstGeom>
        </p:spPr>
        <p:txBody>
          <a:bodyPr wrap="square">
            <a:spAutoFit/>
          </a:bodyPr>
          <a:lstStyle/>
          <a:p>
            <a:r>
              <a:rPr lang="en-US" sz="3200" dirty="0">
                <a:solidFill>
                  <a:srgbClr val="000000"/>
                </a:solidFill>
              </a:rPr>
              <a:t>For Christ is the </a:t>
            </a:r>
            <a:r>
              <a:rPr lang="en-US" sz="3200" b="1" dirty="0">
                <a:solidFill>
                  <a:srgbClr val="002060"/>
                </a:solidFill>
              </a:rPr>
              <a:t>end of the law </a:t>
            </a:r>
            <a:r>
              <a:rPr lang="en-US" sz="3200" dirty="0">
                <a:solidFill>
                  <a:srgbClr val="000000"/>
                </a:solidFill>
              </a:rPr>
              <a:t>for righteousness to everyone who believes.</a:t>
            </a:r>
          </a:p>
          <a:p>
            <a:r>
              <a:rPr lang="en-US" sz="3200" dirty="0">
                <a:solidFill>
                  <a:srgbClr val="000000"/>
                </a:solidFill>
              </a:rPr>
              <a:t>														</a:t>
            </a:r>
            <a:r>
              <a:rPr lang="en-US" sz="3200" i="1" dirty="0">
                <a:solidFill>
                  <a:srgbClr val="000000"/>
                </a:solidFill>
              </a:rPr>
              <a:t>Rom 10:4</a:t>
            </a:r>
            <a:endParaRPr lang="en-US" sz="3200" i="1" dirty="0"/>
          </a:p>
        </p:txBody>
      </p:sp>
    </p:spTree>
    <p:extLst>
      <p:ext uri="{BB962C8B-B14F-4D97-AF65-F5344CB8AC3E}">
        <p14:creationId xmlns:p14="http://schemas.microsoft.com/office/powerpoint/2010/main" val="91394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707886"/>
            <a:ext cx="9144000" cy="2062103"/>
          </a:xfrm>
          <a:prstGeom prst="rect">
            <a:avLst/>
          </a:prstGeom>
        </p:spPr>
        <p:txBody>
          <a:bodyPr wrap="square">
            <a:spAutoFit/>
          </a:bodyPr>
          <a:lstStyle/>
          <a:p>
            <a:r>
              <a:rPr lang="en-US" sz="3200" dirty="0"/>
              <a:t>but to fulfill them. </a:t>
            </a:r>
            <a:r>
              <a:rPr lang="en-US" sz="3200" b="1" baseline="30000" dirty="0"/>
              <a:t>18 </a:t>
            </a:r>
            <a:r>
              <a:rPr lang="en-US" sz="3200" b="1" dirty="0">
                <a:solidFill>
                  <a:srgbClr val="002060"/>
                </a:solidFill>
              </a:rPr>
              <a:t>For truly, I say to you, until heaven and earth pass away, not an iota, not a dot, will pass from the Law </a:t>
            </a:r>
            <a:r>
              <a:rPr lang="en-US" sz="3200" dirty="0"/>
              <a:t>until all is accomplished.</a:t>
            </a:r>
            <a:r>
              <a:rPr lang="en-US" sz="3200" b="1" dirty="0">
                <a:solidFill>
                  <a:srgbClr val="000000"/>
                </a:solidFill>
                <a:latin typeface="+mj-lt"/>
              </a:rPr>
              <a:t>																</a:t>
            </a:r>
            <a:r>
              <a:rPr lang="en-US" sz="3200" b="1" i="1" dirty="0">
                <a:solidFill>
                  <a:srgbClr val="000000"/>
                </a:solidFill>
                <a:latin typeface="+mj-lt"/>
              </a:rPr>
              <a:t>Matt 5:17-18</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Jesus’ True Identity</a:t>
            </a:r>
          </a:p>
        </p:txBody>
      </p:sp>
      <p:sp>
        <p:nvSpPr>
          <p:cNvPr id="4" name="Rectangle 3">
            <a:extLst>
              <a:ext uri="{FF2B5EF4-FFF2-40B4-BE49-F238E27FC236}">
                <a16:creationId xmlns:a16="http://schemas.microsoft.com/office/drawing/2014/main" xmlns="" id="{562F5D01-DFE1-4867-B4DD-58B7DFD07547}"/>
              </a:ext>
            </a:extLst>
          </p:cNvPr>
          <p:cNvSpPr/>
          <p:nvPr/>
        </p:nvSpPr>
        <p:spPr>
          <a:xfrm>
            <a:off x="0" y="3110948"/>
            <a:ext cx="9051235" cy="3539430"/>
          </a:xfrm>
          <a:prstGeom prst="rect">
            <a:avLst/>
          </a:prstGeom>
        </p:spPr>
        <p:txBody>
          <a:bodyPr wrap="square">
            <a:spAutoFit/>
          </a:bodyPr>
          <a:lstStyle/>
          <a:p>
            <a:r>
              <a:rPr lang="en-US" sz="3200" b="1" baseline="30000" dirty="0"/>
              <a:t>16 </a:t>
            </a:r>
            <a:r>
              <a:rPr lang="en-US" sz="3200" dirty="0"/>
              <a:t>“The Law and the Prophets were proclaimed until John; since that time the gospel of the kingdom of God has been preached, and everyone is forcing his way into it. </a:t>
            </a:r>
            <a:r>
              <a:rPr lang="en-US" sz="3200" b="1" baseline="30000" dirty="0"/>
              <a:t>17 </a:t>
            </a:r>
            <a:r>
              <a:rPr lang="en-US" sz="3200" dirty="0"/>
              <a:t>But it is easier for heaven and earth to pass away than for one </a:t>
            </a:r>
            <a:r>
              <a:rPr lang="en-US" sz="3200" baseline="30000" dirty="0"/>
              <a:t> </a:t>
            </a:r>
            <a:r>
              <a:rPr lang="en-US" sz="3200" dirty="0"/>
              <a:t>stroke of a letter of the Law to fail.</a:t>
            </a:r>
            <a:r>
              <a:rPr lang="en-US" sz="3200" dirty="0">
                <a:solidFill>
                  <a:srgbClr val="000000"/>
                </a:solidFill>
                <a:latin typeface="&amp;quot"/>
              </a:rPr>
              <a:t>														</a:t>
            </a:r>
          </a:p>
          <a:p>
            <a:r>
              <a:rPr lang="en-US" sz="3200" i="1" dirty="0">
                <a:solidFill>
                  <a:srgbClr val="000000"/>
                </a:solidFill>
                <a:latin typeface="&amp;quot"/>
              </a:rPr>
              <a:t>											    Luke 16:16-17 NASB</a:t>
            </a:r>
            <a:endParaRPr lang="en-US" sz="3200" i="1" dirty="0"/>
          </a:p>
        </p:txBody>
      </p:sp>
    </p:spTree>
    <p:extLst>
      <p:ext uri="{BB962C8B-B14F-4D97-AF65-F5344CB8AC3E}">
        <p14:creationId xmlns:p14="http://schemas.microsoft.com/office/powerpoint/2010/main" val="400616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The Implications</a:t>
            </a:r>
          </a:p>
        </p:txBody>
      </p:sp>
      <p:sp>
        <p:nvSpPr>
          <p:cNvPr id="5" name="Rectangle 4">
            <a:extLst>
              <a:ext uri="{FF2B5EF4-FFF2-40B4-BE49-F238E27FC236}">
                <a16:creationId xmlns:a16="http://schemas.microsoft.com/office/drawing/2014/main" xmlns="" id="{86B5A511-1296-46E4-8F77-F25E2B93AB4B}"/>
              </a:ext>
            </a:extLst>
          </p:cNvPr>
          <p:cNvSpPr/>
          <p:nvPr/>
        </p:nvSpPr>
        <p:spPr>
          <a:xfrm>
            <a:off x="145774" y="1274948"/>
            <a:ext cx="8852452" cy="4524315"/>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Therefore whoever relaxes one of the least of these commandments and teaches others to do the same will be called least in the kingdom of heaven, but whoever does them and teaches them will be called great in the kingdom of heaven.</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For I tell you, unless your righteousness exceeds that of the scribes and Pharisees, you will never enter the kingdom of heaven.</a:t>
            </a:r>
          </a:p>
          <a:p>
            <a:r>
              <a:rPr lang="en-US" sz="3200" dirty="0">
                <a:solidFill>
                  <a:srgbClr val="000000"/>
                </a:solidFill>
                <a:latin typeface="&amp;quot"/>
              </a:rPr>
              <a:t>														</a:t>
            </a:r>
            <a:r>
              <a:rPr lang="en-US" sz="3200" i="1" dirty="0">
                <a:solidFill>
                  <a:srgbClr val="000000"/>
                </a:solidFill>
                <a:latin typeface="&amp;quot"/>
              </a:rPr>
              <a:t>Matt 5:19-20</a:t>
            </a:r>
            <a:endParaRPr lang="en-US" sz="3200" i="1" dirty="0"/>
          </a:p>
        </p:txBody>
      </p:sp>
    </p:spTree>
    <p:extLst>
      <p:ext uri="{BB962C8B-B14F-4D97-AF65-F5344CB8AC3E}">
        <p14:creationId xmlns:p14="http://schemas.microsoft.com/office/powerpoint/2010/main" val="61690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The Implications</a:t>
            </a:r>
          </a:p>
        </p:txBody>
      </p:sp>
      <p:sp>
        <p:nvSpPr>
          <p:cNvPr id="5" name="Rectangle 4">
            <a:extLst>
              <a:ext uri="{FF2B5EF4-FFF2-40B4-BE49-F238E27FC236}">
                <a16:creationId xmlns:a16="http://schemas.microsoft.com/office/drawing/2014/main" xmlns="" id="{86B5A511-1296-46E4-8F77-F25E2B93AB4B}"/>
              </a:ext>
            </a:extLst>
          </p:cNvPr>
          <p:cNvSpPr/>
          <p:nvPr/>
        </p:nvSpPr>
        <p:spPr>
          <a:xfrm>
            <a:off x="145774" y="1274948"/>
            <a:ext cx="8852452" cy="4524315"/>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Therefore whoever relaxes one of</a:t>
            </a:r>
            <a:r>
              <a:rPr lang="en-US" sz="3200" dirty="0">
                <a:solidFill>
                  <a:srgbClr val="002060"/>
                </a:solidFill>
                <a:latin typeface="&amp;quot"/>
              </a:rPr>
              <a:t> </a:t>
            </a:r>
            <a:r>
              <a:rPr lang="en-US" sz="3200" b="1" dirty="0">
                <a:solidFill>
                  <a:srgbClr val="002060"/>
                </a:solidFill>
                <a:latin typeface="&amp;quot"/>
              </a:rPr>
              <a:t>the least of these commandments </a:t>
            </a:r>
            <a:r>
              <a:rPr lang="en-US" sz="3200" dirty="0">
                <a:solidFill>
                  <a:srgbClr val="000000"/>
                </a:solidFill>
                <a:latin typeface="&amp;quot"/>
              </a:rPr>
              <a:t>and teaches others to do the same will be called least in the kingdom of heaven, but whoever does them and teaches them will be called great in the kingdom of heaven.</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For I tell you, unless your righteousness exceeds that of the scribes and Pharisees, you will never enter the kingdom of heaven.</a:t>
            </a:r>
          </a:p>
          <a:p>
            <a:r>
              <a:rPr lang="en-US" sz="3200" dirty="0">
                <a:solidFill>
                  <a:srgbClr val="000000"/>
                </a:solidFill>
                <a:latin typeface="&amp;quot"/>
              </a:rPr>
              <a:t>														</a:t>
            </a:r>
            <a:r>
              <a:rPr lang="en-US" sz="3200" i="1" dirty="0">
                <a:solidFill>
                  <a:srgbClr val="000000"/>
                </a:solidFill>
                <a:latin typeface="&amp;quot"/>
              </a:rPr>
              <a:t>Matt 5:19-20</a:t>
            </a:r>
            <a:endParaRPr lang="en-US" sz="3200" i="1" dirty="0"/>
          </a:p>
        </p:txBody>
      </p:sp>
    </p:spTree>
    <p:extLst>
      <p:ext uri="{BB962C8B-B14F-4D97-AF65-F5344CB8AC3E}">
        <p14:creationId xmlns:p14="http://schemas.microsoft.com/office/powerpoint/2010/main" val="131833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6B5A511-1296-46E4-8F77-F25E2B93AB4B}"/>
              </a:ext>
            </a:extLst>
          </p:cNvPr>
          <p:cNvSpPr/>
          <p:nvPr/>
        </p:nvSpPr>
        <p:spPr>
          <a:xfrm>
            <a:off x="145774" y="1274948"/>
            <a:ext cx="8852452" cy="4031873"/>
          </a:xfrm>
          <a:prstGeom prst="rect">
            <a:avLst/>
          </a:prstGeom>
        </p:spPr>
        <p:txBody>
          <a:bodyPr wrap="square">
            <a:spAutoFit/>
          </a:bodyPr>
          <a:lstStyle/>
          <a:p>
            <a:r>
              <a:rPr lang="en-US" sz="3200" b="1" baseline="30000" dirty="0"/>
              <a:t>6 </a:t>
            </a:r>
            <a:r>
              <a:rPr lang="en-US" sz="3200" dirty="0"/>
              <a:t>“If you come across a bird's nest in any tree or on the ground, with young ones or eggs and the mother sitting on the young or on the eggs, you shall not take the mother with the young. </a:t>
            </a:r>
            <a:r>
              <a:rPr lang="en-US" sz="3200" b="1" baseline="30000" dirty="0"/>
              <a:t>7 </a:t>
            </a:r>
            <a:r>
              <a:rPr lang="en-US" sz="3200" dirty="0"/>
              <a:t>You shall let the mother go, but the young you may take for yourself, that it may go well with you, and that you may live long.</a:t>
            </a:r>
            <a:r>
              <a:rPr lang="en-US" sz="3200" dirty="0">
                <a:solidFill>
                  <a:srgbClr val="000000"/>
                </a:solidFill>
                <a:latin typeface="&amp;quot"/>
              </a:rPr>
              <a:t>																												</a:t>
            </a:r>
            <a:r>
              <a:rPr lang="en-US" sz="3200" i="1" dirty="0">
                <a:solidFill>
                  <a:srgbClr val="000000"/>
                </a:solidFill>
                <a:latin typeface="&amp;quot"/>
              </a:rPr>
              <a:t>Deut 22:6-7</a:t>
            </a:r>
            <a:endParaRPr lang="en-US" sz="3200" i="1" dirty="0"/>
          </a:p>
        </p:txBody>
      </p:sp>
    </p:spTree>
    <p:extLst>
      <p:ext uri="{BB962C8B-B14F-4D97-AF65-F5344CB8AC3E}">
        <p14:creationId xmlns:p14="http://schemas.microsoft.com/office/powerpoint/2010/main" val="3679958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The Implications</a:t>
            </a:r>
          </a:p>
        </p:txBody>
      </p:sp>
      <p:sp>
        <p:nvSpPr>
          <p:cNvPr id="5" name="Rectangle 4">
            <a:extLst>
              <a:ext uri="{FF2B5EF4-FFF2-40B4-BE49-F238E27FC236}">
                <a16:creationId xmlns:a16="http://schemas.microsoft.com/office/drawing/2014/main" xmlns="" id="{86B5A511-1296-46E4-8F77-F25E2B93AB4B}"/>
              </a:ext>
            </a:extLst>
          </p:cNvPr>
          <p:cNvSpPr/>
          <p:nvPr/>
        </p:nvSpPr>
        <p:spPr>
          <a:xfrm>
            <a:off x="145774" y="707886"/>
            <a:ext cx="8852452" cy="4524315"/>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Therefore whoever relaxes one of</a:t>
            </a:r>
            <a:r>
              <a:rPr lang="en-US" sz="3200" dirty="0">
                <a:solidFill>
                  <a:srgbClr val="002060"/>
                </a:solidFill>
                <a:latin typeface="&amp;quot"/>
              </a:rPr>
              <a:t> </a:t>
            </a:r>
            <a:r>
              <a:rPr lang="en-US" sz="3200" b="1" dirty="0">
                <a:solidFill>
                  <a:srgbClr val="002060"/>
                </a:solidFill>
                <a:latin typeface="&amp;quot"/>
              </a:rPr>
              <a:t>the least of these commandments</a:t>
            </a:r>
            <a:r>
              <a:rPr lang="en-US" sz="3200" dirty="0">
                <a:solidFill>
                  <a:srgbClr val="002060"/>
                </a:solidFill>
                <a:latin typeface="&amp;quot"/>
              </a:rPr>
              <a:t> </a:t>
            </a:r>
            <a:r>
              <a:rPr lang="en-US" sz="3200" dirty="0">
                <a:solidFill>
                  <a:srgbClr val="000000"/>
                </a:solidFill>
                <a:latin typeface="&amp;quot"/>
              </a:rPr>
              <a:t>and teaches others to do the same will be called least in the kingdom of heaven, but whoever does them and teaches them will be called great in the kingdom of heaven.</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For I tell you, unless your righteousness exceeds that of the scribes and Pharisees, you will never enter the kingdom of heaven.</a:t>
            </a:r>
          </a:p>
          <a:p>
            <a:r>
              <a:rPr lang="en-US" sz="3200" dirty="0">
                <a:solidFill>
                  <a:srgbClr val="000000"/>
                </a:solidFill>
                <a:latin typeface="&amp;quot"/>
              </a:rPr>
              <a:t>														</a:t>
            </a:r>
            <a:r>
              <a:rPr lang="en-US" sz="3200" i="1" dirty="0">
                <a:solidFill>
                  <a:srgbClr val="000000"/>
                </a:solidFill>
                <a:latin typeface="&amp;quot"/>
              </a:rPr>
              <a:t>Matt 5:19-20</a:t>
            </a:r>
            <a:endParaRPr lang="en-US" sz="3200" i="1" dirty="0"/>
          </a:p>
        </p:txBody>
      </p:sp>
      <p:sp>
        <p:nvSpPr>
          <p:cNvPr id="2" name="Arrow: Right 1">
            <a:extLst>
              <a:ext uri="{FF2B5EF4-FFF2-40B4-BE49-F238E27FC236}">
                <a16:creationId xmlns:a16="http://schemas.microsoft.com/office/drawing/2014/main" xmlns="" id="{6B3FCA3D-257A-4065-A378-8D48F44790C9}"/>
              </a:ext>
            </a:extLst>
          </p:cNvPr>
          <p:cNvSpPr/>
          <p:nvPr/>
        </p:nvSpPr>
        <p:spPr>
          <a:xfrm rot="10800000">
            <a:off x="344557" y="5248566"/>
            <a:ext cx="2597426" cy="1205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xmlns="" id="{3009E203-FDD4-4705-934A-8B830FD5F752}"/>
              </a:ext>
            </a:extLst>
          </p:cNvPr>
          <p:cNvSpPr/>
          <p:nvPr/>
        </p:nvSpPr>
        <p:spPr>
          <a:xfrm>
            <a:off x="3703983" y="5248566"/>
            <a:ext cx="2597426" cy="1205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346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The Implications</a:t>
            </a:r>
          </a:p>
        </p:txBody>
      </p:sp>
      <p:sp>
        <p:nvSpPr>
          <p:cNvPr id="5" name="Rectangle 4">
            <a:extLst>
              <a:ext uri="{FF2B5EF4-FFF2-40B4-BE49-F238E27FC236}">
                <a16:creationId xmlns:a16="http://schemas.microsoft.com/office/drawing/2014/main" xmlns="" id="{86B5A511-1296-46E4-8F77-F25E2B93AB4B}"/>
              </a:ext>
            </a:extLst>
          </p:cNvPr>
          <p:cNvSpPr/>
          <p:nvPr/>
        </p:nvSpPr>
        <p:spPr>
          <a:xfrm>
            <a:off x="145774" y="707886"/>
            <a:ext cx="8852452" cy="4524315"/>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Therefore whoever </a:t>
            </a:r>
            <a:r>
              <a:rPr lang="en-US" sz="3200" dirty="0">
                <a:latin typeface="&amp;quot"/>
              </a:rPr>
              <a:t>relaxes one of the least of these commandments </a:t>
            </a:r>
            <a:r>
              <a:rPr lang="en-US" sz="3200" dirty="0">
                <a:solidFill>
                  <a:srgbClr val="000000"/>
                </a:solidFill>
                <a:latin typeface="&amp;quot"/>
              </a:rPr>
              <a:t>and teaches others to do the same will be called least in the kingdom of heaven, but whoever does them and teaches them will be called great in the kingdom of heaven.</a:t>
            </a:r>
            <a:r>
              <a:rPr lang="en-US" sz="3200" dirty="0">
                <a:solidFill>
                  <a:srgbClr val="000000"/>
                </a:solidFill>
                <a:latin typeface="Helvetica Neue"/>
              </a:rPr>
              <a:t> </a:t>
            </a:r>
            <a:r>
              <a:rPr lang="en-US" sz="3200" b="1" baseline="30000" dirty="0">
                <a:solidFill>
                  <a:srgbClr val="000000"/>
                </a:solidFill>
                <a:latin typeface="&amp;quot"/>
              </a:rPr>
              <a:t>20 </a:t>
            </a:r>
            <a:r>
              <a:rPr lang="en-US" sz="3200" dirty="0">
                <a:solidFill>
                  <a:srgbClr val="000000"/>
                </a:solidFill>
                <a:latin typeface="&amp;quot"/>
              </a:rPr>
              <a:t>For I tell you, unless your </a:t>
            </a:r>
            <a:r>
              <a:rPr lang="en-US" sz="3200" b="1" dirty="0">
                <a:solidFill>
                  <a:srgbClr val="002060"/>
                </a:solidFill>
                <a:latin typeface="&amp;quot"/>
              </a:rPr>
              <a:t>righteousness exceeds that of the scribes and Pharisees</a:t>
            </a:r>
            <a:r>
              <a:rPr lang="en-US" sz="3200" dirty="0">
                <a:solidFill>
                  <a:srgbClr val="000000"/>
                </a:solidFill>
                <a:latin typeface="&amp;quot"/>
              </a:rPr>
              <a:t>, you will never enter the kingdom of heaven.</a:t>
            </a:r>
          </a:p>
          <a:p>
            <a:r>
              <a:rPr lang="en-US" sz="3200" dirty="0">
                <a:solidFill>
                  <a:srgbClr val="000000"/>
                </a:solidFill>
                <a:latin typeface="&amp;quot"/>
              </a:rPr>
              <a:t>														</a:t>
            </a:r>
            <a:r>
              <a:rPr lang="en-US" sz="3200" i="1" dirty="0">
                <a:solidFill>
                  <a:srgbClr val="000000"/>
                </a:solidFill>
                <a:latin typeface="&amp;quot"/>
              </a:rPr>
              <a:t>Matt 5:19-20</a:t>
            </a:r>
            <a:endParaRPr lang="en-US" sz="3200" i="1" dirty="0"/>
          </a:p>
        </p:txBody>
      </p:sp>
    </p:spTree>
    <p:extLst>
      <p:ext uri="{BB962C8B-B14F-4D97-AF65-F5344CB8AC3E}">
        <p14:creationId xmlns:p14="http://schemas.microsoft.com/office/powerpoint/2010/main" val="139205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1350163"/>
            <a:ext cx="9144000" cy="3046988"/>
          </a:xfrm>
          <a:prstGeom prst="rect">
            <a:avLst/>
          </a:prstGeom>
        </p:spPr>
        <p:txBody>
          <a:bodyPr wrap="square">
            <a:spAutoFit/>
          </a:bodyPr>
          <a:lstStyle/>
          <a:p>
            <a:r>
              <a:rPr lang="en-US" sz="3200" b="1" dirty="0">
                <a:solidFill>
                  <a:srgbClr val="000000"/>
                </a:solidFill>
                <a:latin typeface="+mj-lt"/>
              </a:rPr>
              <a:t>Do not think that I have come to abolish                                       the Law or the Prophets; </a:t>
            </a:r>
          </a:p>
          <a:p>
            <a:endParaRPr lang="en-US" sz="3200" b="1" dirty="0">
              <a:solidFill>
                <a:srgbClr val="000000"/>
              </a:solidFill>
              <a:latin typeface="+mj-lt"/>
            </a:endParaRPr>
          </a:p>
          <a:p>
            <a:r>
              <a:rPr lang="en-US" sz="3200" b="1" dirty="0">
                <a:solidFill>
                  <a:srgbClr val="000000"/>
                </a:solidFill>
                <a:latin typeface="+mj-lt"/>
              </a:rPr>
              <a:t>I have not come to abolish them…</a:t>
            </a:r>
          </a:p>
          <a:p>
            <a:r>
              <a:rPr lang="en-US" sz="3200" b="1" dirty="0">
                <a:solidFill>
                  <a:srgbClr val="000000"/>
                </a:solidFill>
                <a:latin typeface="+mj-lt"/>
              </a:rPr>
              <a:t>																</a:t>
            </a:r>
          </a:p>
          <a:p>
            <a:r>
              <a:rPr lang="en-US" sz="3200" b="1" i="1" dirty="0">
                <a:solidFill>
                  <a:srgbClr val="000000"/>
                </a:solidFill>
                <a:latin typeface="+mj-lt"/>
              </a:rPr>
              <a:t>																Matt 5:17</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Who Jesus is Not</a:t>
            </a:r>
          </a:p>
        </p:txBody>
      </p:sp>
    </p:spTree>
    <p:extLst>
      <p:ext uri="{BB962C8B-B14F-4D97-AF65-F5344CB8AC3E}">
        <p14:creationId xmlns:p14="http://schemas.microsoft.com/office/powerpoint/2010/main" val="2786018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707886"/>
            <a:ext cx="9144000" cy="2554545"/>
          </a:xfrm>
          <a:prstGeom prst="rect">
            <a:avLst/>
          </a:prstGeom>
        </p:spPr>
        <p:txBody>
          <a:bodyPr wrap="square">
            <a:spAutoFit/>
          </a:bodyPr>
          <a:lstStyle/>
          <a:p>
            <a:r>
              <a:rPr lang="en-US" sz="3200" dirty="0"/>
              <a:t>but to fulfill them. </a:t>
            </a:r>
            <a:r>
              <a:rPr lang="en-US" sz="3200" b="1" baseline="30000" dirty="0"/>
              <a:t>18 </a:t>
            </a:r>
            <a:r>
              <a:rPr lang="en-US" sz="3200" dirty="0"/>
              <a:t>For truly, I say to you, until heaven and earth pass away, not an iota, not a dot, will pass from the Law until all is accomplished.</a:t>
            </a:r>
            <a:r>
              <a:rPr lang="en-US" sz="3200" b="1" dirty="0">
                <a:solidFill>
                  <a:srgbClr val="000000"/>
                </a:solidFill>
                <a:latin typeface="+mj-lt"/>
              </a:rPr>
              <a:t>										</a:t>
            </a:r>
          </a:p>
          <a:p>
            <a:r>
              <a:rPr lang="en-US" sz="3200" b="1" i="1" dirty="0">
                <a:solidFill>
                  <a:srgbClr val="000000"/>
                </a:solidFill>
                <a:latin typeface="+mj-lt"/>
              </a:rPr>
              <a:t>														Matt 5:17-18</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Jesus’ True Identity</a:t>
            </a:r>
          </a:p>
        </p:txBody>
      </p:sp>
    </p:spTree>
    <p:extLst>
      <p:ext uri="{BB962C8B-B14F-4D97-AF65-F5344CB8AC3E}">
        <p14:creationId xmlns:p14="http://schemas.microsoft.com/office/powerpoint/2010/main" val="139739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707886"/>
            <a:ext cx="9144000" cy="2062103"/>
          </a:xfrm>
          <a:prstGeom prst="rect">
            <a:avLst/>
          </a:prstGeom>
        </p:spPr>
        <p:txBody>
          <a:bodyPr wrap="square">
            <a:spAutoFit/>
          </a:bodyPr>
          <a:lstStyle/>
          <a:p>
            <a:r>
              <a:rPr lang="en-US" sz="3200" b="1" dirty="0">
                <a:solidFill>
                  <a:srgbClr val="002060"/>
                </a:solidFill>
              </a:rPr>
              <a:t>but to fulfill them</a:t>
            </a:r>
            <a:r>
              <a:rPr lang="en-US" sz="3200" dirty="0"/>
              <a:t>. </a:t>
            </a:r>
            <a:r>
              <a:rPr lang="en-US" sz="3200" b="1" baseline="30000" dirty="0"/>
              <a:t>18 </a:t>
            </a:r>
            <a:r>
              <a:rPr lang="en-US" sz="3200" dirty="0"/>
              <a:t>For truly, I say to you, until heaven and earth pass away, not an iota, not a dot, will pass from the Law until all is accomplished.</a:t>
            </a:r>
            <a:r>
              <a:rPr lang="en-US" sz="3200" b="1" dirty="0">
                <a:solidFill>
                  <a:srgbClr val="000000"/>
                </a:solidFill>
                <a:latin typeface="+mj-lt"/>
              </a:rPr>
              <a:t>																</a:t>
            </a:r>
            <a:r>
              <a:rPr lang="en-US" sz="3200" b="1" i="1" dirty="0">
                <a:solidFill>
                  <a:srgbClr val="000000"/>
                </a:solidFill>
                <a:latin typeface="+mj-lt"/>
              </a:rPr>
              <a:t>Matt 5:17-18</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Jesus’ True Identity</a:t>
            </a:r>
          </a:p>
        </p:txBody>
      </p:sp>
      <p:sp>
        <p:nvSpPr>
          <p:cNvPr id="4" name="TextBox 3">
            <a:extLst>
              <a:ext uri="{FF2B5EF4-FFF2-40B4-BE49-F238E27FC236}">
                <a16:creationId xmlns:a16="http://schemas.microsoft.com/office/drawing/2014/main" xmlns="" id="{FD9584EF-67A3-4B0F-8967-6E897C6DF92C}"/>
              </a:ext>
            </a:extLst>
          </p:cNvPr>
          <p:cNvSpPr txBox="1"/>
          <p:nvPr/>
        </p:nvSpPr>
        <p:spPr>
          <a:xfrm>
            <a:off x="0" y="2769989"/>
            <a:ext cx="9144000" cy="1077218"/>
          </a:xfrm>
          <a:prstGeom prst="rect">
            <a:avLst/>
          </a:prstGeom>
          <a:noFill/>
        </p:spPr>
        <p:txBody>
          <a:bodyPr wrap="square" rtlCol="0">
            <a:spAutoFit/>
          </a:bodyPr>
          <a:lstStyle/>
          <a:p>
            <a:pPr algn="ctr"/>
            <a:r>
              <a:rPr lang="en-US" sz="3200" b="1" dirty="0">
                <a:solidFill>
                  <a:srgbClr val="0070C0"/>
                </a:solidFill>
              </a:rPr>
              <a:t>What does it mean that Jesus came to fulfill                            the Law and the Prophets?</a:t>
            </a:r>
          </a:p>
        </p:txBody>
      </p:sp>
      <p:sp>
        <p:nvSpPr>
          <p:cNvPr id="5" name="TextBox 4">
            <a:extLst>
              <a:ext uri="{FF2B5EF4-FFF2-40B4-BE49-F238E27FC236}">
                <a16:creationId xmlns:a16="http://schemas.microsoft.com/office/drawing/2014/main" xmlns="" id="{B7B62027-A2FB-45BA-9837-71A58EAA3F57}"/>
              </a:ext>
            </a:extLst>
          </p:cNvPr>
          <p:cNvSpPr txBox="1"/>
          <p:nvPr/>
        </p:nvSpPr>
        <p:spPr>
          <a:xfrm>
            <a:off x="0" y="3749026"/>
            <a:ext cx="9144000" cy="1077218"/>
          </a:xfrm>
          <a:prstGeom prst="rect">
            <a:avLst/>
          </a:prstGeom>
          <a:noFill/>
        </p:spPr>
        <p:txBody>
          <a:bodyPr wrap="square" rtlCol="0">
            <a:spAutoFit/>
          </a:bodyPr>
          <a:lstStyle/>
          <a:p>
            <a:r>
              <a:rPr lang="en-US" sz="3200" dirty="0">
                <a:solidFill>
                  <a:srgbClr val="FF0000"/>
                </a:solidFill>
              </a:rPr>
              <a:t>Option 1</a:t>
            </a:r>
            <a:r>
              <a:rPr lang="en-US" sz="3200" dirty="0"/>
              <a:t>: </a:t>
            </a:r>
          </a:p>
          <a:p>
            <a:r>
              <a:rPr lang="en-US" sz="3200" dirty="0"/>
              <a:t>Jesus fulfills (obeys) the requirements of the Law.</a:t>
            </a:r>
          </a:p>
        </p:txBody>
      </p:sp>
      <p:sp>
        <p:nvSpPr>
          <p:cNvPr id="6" name="TextBox 5">
            <a:extLst>
              <a:ext uri="{FF2B5EF4-FFF2-40B4-BE49-F238E27FC236}">
                <a16:creationId xmlns:a16="http://schemas.microsoft.com/office/drawing/2014/main" xmlns="" id="{1445C6B5-D686-45BE-B727-0864E7C4542F}"/>
              </a:ext>
            </a:extLst>
          </p:cNvPr>
          <p:cNvSpPr txBox="1"/>
          <p:nvPr/>
        </p:nvSpPr>
        <p:spPr>
          <a:xfrm>
            <a:off x="0" y="4801745"/>
            <a:ext cx="9144000" cy="1077218"/>
          </a:xfrm>
          <a:prstGeom prst="rect">
            <a:avLst/>
          </a:prstGeom>
          <a:noFill/>
        </p:spPr>
        <p:txBody>
          <a:bodyPr wrap="square" rtlCol="0">
            <a:spAutoFit/>
          </a:bodyPr>
          <a:lstStyle/>
          <a:p>
            <a:r>
              <a:rPr lang="en-US" sz="3200" dirty="0">
                <a:solidFill>
                  <a:srgbClr val="FF0000"/>
                </a:solidFill>
              </a:rPr>
              <a:t>Option 2</a:t>
            </a:r>
            <a:r>
              <a:rPr lang="en-US" sz="3200" dirty="0"/>
              <a:t>: </a:t>
            </a:r>
          </a:p>
          <a:p>
            <a:r>
              <a:rPr lang="en-US" sz="3200" dirty="0"/>
              <a:t>Jesus is the fulfillment of OT prophecy.</a:t>
            </a:r>
          </a:p>
        </p:txBody>
      </p:sp>
      <p:sp>
        <p:nvSpPr>
          <p:cNvPr id="7" name="TextBox 6">
            <a:extLst>
              <a:ext uri="{FF2B5EF4-FFF2-40B4-BE49-F238E27FC236}">
                <a16:creationId xmlns:a16="http://schemas.microsoft.com/office/drawing/2014/main" xmlns="" id="{047243AD-84B9-46E5-9D6D-4F9F2047F3B7}"/>
              </a:ext>
            </a:extLst>
          </p:cNvPr>
          <p:cNvSpPr txBox="1"/>
          <p:nvPr/>
        </p:nvSpPr>
        <p:spPr>
          <a:xfrm>
            <a:off x="0" y="5780782"/>
            <a:ext cx="9144000" cy="1077218"/>
          </a:xfrm>
          <a:prstGeom prst="rect">
            <a:avLst/>
          </a:prstGeom>
          <a:noFill/>
        </p:spPr>
        <p:txBody>
          <a:bodyPr wrap="square" rtlCol="0">
            <a:spAutoFit/>
          </a:bodyPr>
          <a:lstStyle/>
          <a:p>
            <a:r>
              <a:rPr lang="en-US" sz="3200" dirty="0">
                <a:solidFill>
                  <a:srgbClr val="FF0000"/>
                </a:solidFill>
              </a:rPr>
              <a:t>Option 3</a:t>
            </a:r>
            <a:r>
              <a:rPr lang="en-US" sz="3200" dirty="0"/>
              <a:t>: </a:t>
            </a:r>
          </a:p>
          <a:p>
            <a:r>
              <a:rPr lang="en-US" sz="3200" dirty="0"/>
              <a:t>Jesus shows us the key to reading the OT correctly.</a:t>
            </a:r>
          </a:p>
        </p:txBody>
      </p:sp>
    </p:spTree>
    <p:extLst>
      <p:ext uri="{BB962C8B-B14F-4D97-AF65-F5344CB8AC3E}">
        <p14:creationId xmlns:p14="http://schemas.microsoft.com/office/powerpoint/2010/main" val="27652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FCC5404-8810-4628-9BE5-525392B8E054}"/>
              </a:ext>
            </a:extLst>
          </p:cNvPr>
          <p:cNvSpPr/>
          <p:nvPr/>
        </p:nvSpPr>
        <p:spPr>
          <a:xfrm>
            <a:off x="92765" y="599088"/>
            <a:ext cx="8958470" cy="4524315"/>
          </a:xfrm>
          <a:prstGeom prst="rect">
            <a:avLst/>
          </a:prstGeom>
        </p:spPr>
        <p:txBody>
          <a:bodyPr wrap="square">
            <a:spAutoFit/>
          </a:bodyPr>
          <a:lstStyle/>
          <a:p>
            <a:r>
              <a:rPr lang="en-US" sz="3200" b="1" baseline="30000" dirty="0">
                <a:solidFill>
                  <a:srgbClr val="000000"/>
                </a:solidFill>
                <a:latin typeface="&amp;quot"/>
              </a:rPr>
              <a:t>36 </a:t>
            </a:r>
            <a:r>
              <a:rPr lang="en-US" sz="3200" dirty="0">
                <a:solidFill>
                  <a:srgbClr val="000000"/>
                </a:solidFill>
                <a:latin typeface="&amp;quot"/>
              </a:rPr>
              <a:t>“Teacher, which is the great commandment in the Law?”</a:t>
            </a:r>
            <a:r>
              <a:rPr lang="en-US" sz="3200" dirty="0">
                <a:solidFill>
                  <a:srgbClr val="000000"/>
                </a:solidFill>
                <a:latin typeface="Helvetica Neue"/>
              </a:rPr>
              <a:t> </a:t>
            </a:r>
            <a:r>
              <a:rPr lang="en-US" sz="3200" b="1" baseline="30000" dirty="0">
                <a:solidFill>
                  <a:srgbClr val="000000"/>
                </a:solidFill>
                <a:latin typeface="&amp;quot"/>
              </a:rPr>
              <a:t>37 </a:t>
            </a:r>
            <a:r>
              <a:rPr lang="en-US" sz="3200" dirty="0">
                <a:solidFill>
                  <a:srgbClr val="000000"/>
                </a:solidFill>
                <a:latin typeface="&amp;quot"/>
              </a:rPr>
              <a:t>And he said to him, “You shall love the Lord your God with all your heart and with all your soul and with all your mind.</a:t>
            </a:r>
            <a:r>
              <a:rPr lang="en-US" sz="3200" dirty="0">
                <a:solidFill>
                  <a:srgbClr val="000000"/>
                </a:solidFill>
                <a:latin typeface="Helvetica Neue"/>
              </a:rPr>
              <a:t> </a:t>
            </a:r>
            <a:r>
              <a:rPr lang="en-US" sz="3200" b="1" baseline="30000" dirty="0">
                <a:solidFill>
                  <a:srgbClr val="000000"/>
                </a:solidFill>
                <a:latin typeface="&amp;quot"/>
              </a:rPr>
              <a:t>38 </a:t>
            </a:r>
            <a:r>
              <a:rPr lang="en-US" sz="3200" dirty="0">
                <a:solidFill>
                  <a:srgbClr val="000000"/>
                </a:solidFill>
                <a:latin typeface="&amp;quot"/>
              </a:rPr>
              <a:t>This is the great and first commandment.</a:t>
            </a:r>
            <a:r>
              <a:rPr lang="en-US" sz="3200" dirty="0">
                <a:solidFill>
                  <a:srgbClr val="000000"/>
                </a:solidFill>
                <a:latin typeface="Helvetica Neue"/>
              </a:rPr>
              <a:t> </a:t>
            </a:r>
            <a:r>
              <a:rPr lang="en-US" sz="3200" b="1" baseline="30000" dirty="0">
                <a:solidFill>
                  <a:srgbClr val="000000"/>
                </a:solidFill>
                <a:latin typeface="&amp;quot"/>
              </a:rPr>
              <a:t>39 </a:t>
            </a:r>
            <a:r>
              <a:rPr lang="en-US" sz="3200" dirty="0">
                <a:solidFill>
                  <a:srgbClr val="000000"/>
                </a:solidFill>
                <a:latin typeface="&amp;quot"/>
              </a:rPr>
              <a:t>And a second is like it: You shall love your neighbor as yourself.</a:t>
            </a:r>
            <a:r>
              <a:rPr lang="en-US" sz="3200" dirty="0">
                <a:solidFill>
                  <a:srgbClr val="000000"/>
                </a:solidFill>
                <a:latin typeface="Helvetica Neue"/>
              </a:rPr>
              <a:t> </a:t>
            </a:r>
            <a:r>
              <a:rPr lang="en-US" sz="3200" b="1" baseline="30000" dirty="0">
                <a:solidFill>
                  <a:srgbClr val="000000"/>
                </a:solidFill>
                <a:latin typeface="&amp;quot"/>
              </a:rPr>
              <a:t>40</a:t>
            </a:r>
            <a:r>
              <a:rPr lang="en-US" sz="3200" b="1" baseline="30000" dirty="0">
                <a:solidFill>
                  <a:srgbClr val="002060"/>
                </a:solidFill>
                <a:latin typeface="&amp;quot"/>
              </a:rPr>
              <a:t> </a:t>
            </a:r>
            <a:r>
              <a:rPr lang="en-US" sz="3200" b="1" dirty="0">
                <a:solidFill>
                  <a:srgbClr val="002060"/>
                </a:solidFill>
                <a:latin typeface="&amp;quot"/>
              </a:rPr>
              <a:t>On these two commandments depend all the Law and the Prophets</a:t>
            </a:r>
            <a:r>
              <a:rPr lang="en-US" sz="3200" dirty="0">
                <a:solidFill>
                  <a:srgbClr val="000000"/>
                </a:solidFill>
                <a:latin typeface="&amp;quot"/>
              </a:rPr>
              <a:t>.”</a:t>
            </a:r>
          </a:p>
          <a:p>
            <a:r>
              <a:rPr lang="en-US" sz="3200" dirty="0">
                <a:solidFill>
                  <a:srgbClr val="000000"/>
                </a:solidFill>
                <a:latin typeface="&amp;quot"/>
              </a:rPr>
              <a:t>													</a:t>
            </a:r>
            <a:r>
              <a:rPr lang="en-US" sz="3200" i="1" dirty="0">
                <a:solidFill>
                  <a:srgbClr val="000000"/>
                </a:solidFill>
                <a:latin typeface="&amp;quot"/>
              </a:rPr>
              <a:t>Matt 22:36-40</a:t>
            </a:r>
            <a:endParaRPr lang="en-US" sz="3200" i="1" dirty="0"/>
          </a:p>
        </p:txBody>
      </p:sp>
    </p:spTree>
    <p:extLst>
      <p:ext uri="{BB962C8B-B14F-4D97-AF65-F5344CB8AC3E}">
        <p14:creationId xmlns:p14="http://schemas.microsoft.com/office/powerpoint/2010/main" val="2927938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729316-771D-4D98-B5C4-722E8A346E69}"/>
              </a:ext>
            </a:extLst>
          </p:cNvPr>
          <p:cNvSpPr/>
          <p:nvPr/>
        </p:nvSpPr>
        <p:spPr>
          <a:xfrm>
            <a:off x="0" y="707886"/>
            <a:ext cx="9144000" cy="2062103"/>
          </a:xfrm>
          <a:prstGeom prst="rect">
            <a:avLst/>
          </a:prstGeom>
        </p:spPr>
        <p:txBody>
          <a:bodyPr wrap="square">
            <a:spAutoFit/>
          </a:bodyPr>
          <a:lstStyle/>
          <a:p>
            <a:r>
              <a:rPr lang="en-US" sz="3200" b="1" dirty="0">
                <a:solidFill>
                  <a:srgbClr val="002060"/>
                </a:solidFill>
              </a:rPr>
              <a:t>but to fulfill them</a:t>
            </a:r>
            <a:r>
              <a:rPr lang="en-US" sz="3200" dirty="0"/>
              <a:t>. </a:t>
            </a:r>
            <a:r>
              <a:rPr lang="en-US" sz="3200" b="1" baseline="30000" dirty="0"/>
              <a:t>18 </a:t>
            </a:r>
            <a:r>
              <a:rPr lang="en-US" sz="3200" dirty="0"/>
              <a:t>For truly, I say to you, until heaven and earth pass away, not an iota, not a dot, will pass from the Law until all is accomplished.</a:t>
            </a:r>
            <a:r>
              <a:rPr lang="en-US" sz="3200" b="1" dirty="0">
                <a:solidFill>
                  <a:srgbClr val="000000"/>
                </a:solidFill>
                <a:latin typeface="+mj-lt"/>
              </a:rPr>
              <a:t>																</a:t>
            </a:r>
            <a:r>
              <a:rPr lang="en-US" sz="3200" b="1" i="1" dirty="0">
                <a:solidFill>
                  <a:srgbClr val="000000"/>
                </a:solidFill>
                <a:latin typeface="+mj-lt"/>
              </a:rPr>
              <a:t>Matt 5:17-18</a:t>
            </a:r>
            <a:endParaRPr lang="en-US" sz="3200" b="1" i="1" dirty="0">
              <a:latin typeface="+mj-lt"/>
            </a:endParaRPr>
          </a:p>
        </p:txBody>
      </p:sp>
      <p:sp>
        <p:nvSpPr>
          <p:cNvPr id="3" name="TextBox 2">
            <a:extLst>
              <a:ext uri="{FF2B5EF4-FFF2-40B4-BE49-F238E27FC236}">
                <a16:creationId xmlns:a16="http://schemas.microsoft.com/office/drawing/2014/main" xmlns="" id="{2E1DB2BB-25B4-4524-9B08-336A67717536}"/>
              </a:ext>
            </a:extLst>
          </p:cNvPr>
          <p:cNvSpPr txBox="1"/>
          <p:nvPr/>
        </p:nvSpPr>
        <p:spPr>
          <a:xfrm>
            <a:off x="-1524000" y="0"/>
            <a:ext cx="12192000" cy="707886"/>
          </a:xfrm>
          <a:prstGeom prst="rect">
            <a:avLst/>
          </a:prstGeom>
          <a:noFill/>
        </p:spPr>
        <p:txBody>
          <a:bodyPr wrap="square" rtlCol="0">
            <a:spAutoFit/>
          </a:bodyPr>
          <a:lstStyle/>
          <a:p>
            <a:pPr algn="ctr"/>
            <a:r>
              <a:rPr lang="en-US" sz="4000" b="1" dirty="0">
                <a:solidFill>
                  <a:srgbClr val="002060"/>
                </a:solidFill>
              </a:rPr>
              <a:t>Jesus’ True Identity</a:t>
            </a:r>
          </a:p>
        </p:txBody>
      </p:sp>
      <p:sp>
        <p:nvSpPr>
          <p:cNvPr id="4" name="TextBox 3">
            <a:extLst>
              <a:ext uri="{FF2B5EF4-FFF2-40B4-BE49-F238E27FC236}">
                <a16:creationId xmlns:a16="http://schemas.microsoft.com/office/drawing/2014/main" xmlns="" id="{FD9584EF-67A3-4B0F-8967-6E897C6DF92C}"/>
              </a:ext>
            </a:extLst>
          </p:cNvPr>
          <p:cNvSpPr txBox="1"/>
          <p:nvPr/>
        </p:nvSpPr>
        <p:spPr>
          <a:xfrm>
            <a:off x="0" y="2769989"/>
            <a:ext cx="9144000" cy="1077218"/>
          </a:xfrm>
          <a:prstGeom prst="rect">
            <a:avLst/>
          </a:prstGeom>
          <a:noFill/>
        </p:spPr>
        <p:txBody>
          <a:bodyPr wrap="square" rtlCol="0">
            <a:spAutoFit/>
          </a:bodyPr>
          <a:lstStyle/>
          <a:p>
            <a:pPr algn="ctr"/>
            <a:r>
              <a:rPr lang="en-US" sz="3200" b="1" dirty="0">
                <a:solidFill>
                  <a:srgbClr val="0070C0"/>
                </a:solidFill>
              </a:rPr>
              <a:t>What does it mean that Jesus came to fulfill                            the Law and the Prophets?</a:t>
            </a:r>
          </a:p>
        </p:txBody>
      </p:sp>
      <p:sp>
        <p:nvSpPr>
          <p:cNvPr id="5" name="TextBox 4">
            <a:extLst>
              <a:ext uri="{FF2B5EF4-FFF2-40B4-BE49-F238E27FC236}">
                <a16:creationId xmlns:a16="http://schemas.microsoft.com/office/drawing/2014/main" xmlns="" id="{B7B62027-A2FB-45BA-9837-71A58EAA3F57}"/>
              </a:ext>
            </a:extLst>
          </p:cNvPr>
          <p:cNvSpPr txBox="1"/>
          <p:nvPr/>
        </p:nvSpPr>
        <p:spPr>
          <a:xfrm>
            <a:off x="0" y="3749026"/>
            <a:ext cx="9144000" cy="1077218"/>
          </a:xfrm>
          <a:prstGeom prst="rect">
            <a:avLst/>
          </a:prstGeom>
          <a:noFill/>
        </p:spPr>
        <p:txBody>
          <a:bodyPr wrap="square" rtlCol="0">
            <a:spAutoFit/>
          </a:bodyPr>
          <a:lstStyle/>
          <a:p>
            <a:r>
              <a:rPr lang="en-US" sz="3200" dirty="0">
                <a:solidFill>
                  <a:srgbClr val="FF0000"/>
                </a:solidFill>
              </a:rPr>
              <a:t>Option 1</a:t>
            </a:r>
            <a:r>
              <a:rPr lang="en-US" sz="3200" dirty="0"/>
              <a:t>: </a:t>
            </a:r>
          </a:p>
          <a:p>
            <a:r>
              <a:rPr lang="en-US" sz="3200" dirty="0"/>
              <a:t>Jesus fulfills (obeys) the requirements of the Law.</a:t>
            </a:r>
          </a:p>
        </p:txBody>
      </p:sp>
      <p:sp>
        <p:nvSpPr>
          <p:cNvPr id="6" name="TextBox 5">
            <a:extLst>
              <a:ext uri="{FF2B5EF4-FFF2-40B4-BE49-F238E27FC236}">
                <a16:creationId xmlns:a16="http://schemas.microsoft.com/office/drawing/2014/main" xmlns="" id="{1445C6B5-D686-45BE-B727-0864E7C4542F}"/>
              </a:ext>
            </a:extLst>
          </p:cNvPr>
          <p:cNvSpPr txBox="1"/>
          <p:nvPr/>
        </p:nvSpPr>
        <p:spPr>
          <a:xfrm>
            <a:off x="0" y="4801745"/>
            <a:ext cx="9144000" cy="1077218"/>
          </a:xfrm>
          <a:prstGeom prst="rect">
            <a:avLst/>
          </a:prstGeom>
          <a:noFill/>
        </p:spPr>
        <p:txBody>
          <a:bodyPr wrap="square" rtlCol="0">
            <a:spAutoFit/>
          </a:bodyPr>
          <a:lstStyle/>
          <a:p>
            <a:r>
              <a:rPr lang="en-US" sz="3200" dirty="0">
                <a:solidFill>
                  <a:srgbClr val="FF0000"/>
                </a:solidFill>
              </a:rPr>
              <a:t>Option 2</a:t>
            </a:r>
            <a:r>
              <a:rPr lang="en-US" sz="3200" dirty="0"/>
              <a:t>: </a:t>
            </a:r>
          </a:p>
          <a:p>
            <a:r>
              <a:rPr lang="en-US" sz="3200" dirty="0"/>
              <a:t>Jesus is the fulfillment of OT prophecy.</a:t>
            </a:r>
          </a:p>
        </p:txBody>
      </p:sp>
      <p:sp>
        <p:nvSpPr>
          <p:cNvPr id="7" name="TextBox 6">
            <a:extLst>
              <a:ext uri="{FF2B5EF4-FFF2-40B4-BE49-F238E27FC236}">
                <a16:creationId xmlns:a16="http://schemas.microsoft.com/office/drawing/2014/main" xmlns="" id="{047243AD-84B9-46E5-9D6D-4F9F2047F3B7}"/>
              </a:ext>
            </a:extLst>
          </p:cNvPr>
          <p:cNvSpPr txBox="1"/>
          <p:nvPr/>
        </p:nvSpPr>
        <p:spPr>
          <a:xfrm>
            <a:off x="0" y="5780782"/>
            <a:ext cx="9144000" cy="1077218"/>
          </a:xfrm>
          <a:prstGeom prst="rect">
            <a:avLst/>
          </a:prstGeom>
          <a:noFill/>
        </p:spPr>
        <p:txBody>
          <a:bodyPr wrap="square" rtlCol="0">
            <a:spAutoFit/>
          </a:bodyPr>
          <a:lstStyle/>
          <a:p>
            <a:r>
              <a:rPr lang="en-US" sz="3200" dirty="0">
                <a:solidFill>
                  <a:srgbClr val="FF0000"/>
                </a:solidFill>
              </a:rPr>
              <a:t>Option 3</a:t>
            </a:r>
            <a:r>
              <a:rPr lang="en-US" sz="3200" dirty="0"/>
              <a:t>: </a:t>
            </a:r>
          </a:p>
          <a:p>
            <a:r>
              <a:rPr lang="en-US" sz="3200" dirty="0"/>
              <a:t>Jesus shows us the key to reading the OT correctly.</a:t>
            </a:r>
          </a:p>
        </p:txBody>
      </p:sp>
    </p:spTree>
    <p:extLst>
      <p:ext uri="{BB962C8B-B14F-4D97-AF65-F5344CB8AC3E}">
        <p14:creationId xmlns:p14="http://schemas.microsoft.com/office/powerpoint/2010/main" val="96768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159026" y="1325362"/>
            <a:ext cx="8825947" cy="3539430"/>
          </a:xfrm>
          <a:prstGeom prst="rect">
            <a:avLst/>
          </a:prstGeom>
        </p:spPr>
        <p:txBody>
          <a:bodyPr wrap="square">
            <a:spAutoFit/>
          </a:bodyPr>
          <a:lstStyle/>
          <a:p>
            <a:r>
              <a:rPr lang="en-US" sz="3200" b="1" baseline="30000" dirty="0">
                <a:solidFill>
                  <a:srgbClr val="000000"/>
                </a:solidFill>
                <a:latin typeface="&amp;quot"/>
              </a:rPr>
              <a:t>22 </a:t>
            </a:r>
            <a:r>
              <a:rPr lang="en-US" sz="3200" dirty="0">
                <a:solidFill>
                  <a:srgbClr val="000000"/>
                </a:solidFill>
                <a:latin typeface="&amp;quot"/>
              </a:rPr>
              <a:t>All this took place to </a:t>
            </a:r>
            <a:r>
              <a:rPr lang="en-US" sz="3200" b="1" dirty="0">
                <a:solidFill>
                  <a:srgbClr val="002060"/>
                </a:solidFill>
                <a:latin typeface="&amp;quot"/>
              </a:rPr>
              <a:t>fulfill</a:t>
            </a:r>
            <a:r>
              <a:rPr lang="en-US" sz="3200" dirty="0">
                <a:solidFill>
                  <a:srgbClr val="000000"/>
                </a:solidFill>
                <a:latin typeface="&amp;quot"/>
              </a:rPr>
              <a:t> what the Lord had spoken by the prophet:</a:t>
            </a:r>
          </a:p>
          <a:p>
            <a:endParaRPr lang="en-US" sz="3200" dirty="0">
              <a:solidFill>
                <a:srgbClr val="000000"/>
              </a:solidFill>
              <a:latin typeface="&amp;quot"/>
            </a:endParaRPr>
          </a:p>
          <a:p>
            <a:r>
              <a:rPr lang="en-US" sz="3200" b="1" baseline="30000" dirty="0">
                <a:solidFill>
                  <a:srgbClr val="000000"/>
                </a:solidFill>
                <a:latin typeface="&amp;quot"/>
              </a:rPr>
              <a:t>23 </a:t>
            </a:r>
            <a:r>
              <a:rPr lang="en-US" sz="3200" dirty="0">
                <a:solidFill>
                  <a:srgbClr val="000000"/>
                </a:solidFill>
                <a:latin typeface="&amp;quot"/>
              </a:rPr>
              <a:t>“Behold, the virgin shall conceive and bear a son,</a:t>
            </a:r>
            <a:br>
              <a:rPr lang="en-US" sz="3200" dirty="0">
                <a:solidFill>
                  <a:srgbClr val="000000"/>
                </a:solidFill>
                <a:latin typeface="&amp;quot"/>
              </a:rPr>
            </a:br>
            <a:r>
              <a:rPr lang="en-US" sz="3200" dirty="0">
                <a:solidFill>
                  <a:srgbClr val="000000"/>
                </a:solidFill>
                <a:latin typeface="Courier New" panose="02070309020205020404" pitchFamily="49" charset="0"/>
              </a:rPr>
              <a:t>    </a:t>
            </a:r>
            <a:r>
              <a:rPr lang="en-US" sz="3200" dirty="0">
                <a:solidFill>
                  <a:srgbClr val="000000"/>
                </a:solidFill>
                <a:latin typeface="&amp;quot"/>
              </a:rPr>
              <a:t>and they shall call his name Immanuel”</a:t>
            </a:r>
          </a:p>
          <a:p>
            <a:endParaRPr lang="en-US" sz="3200" b="0" i="1" u="none" strike="noStrike" dirty="0">
              <a:solidFill>
                <a:srgbClr val="000000"/>
              </a:solidFill>
              <a:effectLst/>
              <a:latin typeface="&amp;quot"/>
            </a:endParaRPr>
          </a:p>
          <a:p>
            <a:r>
              <a:rPr lang="en-US" sz="3200" i="1" dirty="0">
                <a:solidFill>
                  <a:srgbClr val="000000"/>
                </a:solidFill>
                <a:latin typeface="&amp;quot"/>
              </a:rPr>
              <a:t>														Matt 1:22-23</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80421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FCA361-23EC-426E-AEE1-8CA985E1FAD0}"/>
              </a:ext>
            </a:extLst>
          </p:cNvPr>
          <p:cNvSpPr/>
          <p:nvPr/>
        </p:nvSpPr>
        <p:spPr>
          <a:xfrm>
            <a:off x="159026" y="1325362"/>
            <a:ext cx="8825947" cy="3046988"/>
          </a:xfrm>
          <a:prstGeom prst="rect">
            <a:avLst/>
          </a:prstGeom>
        </p:spPr>
        <p:txBody>
          <a:bodyPr wrap="square">
            <a:spAutoFit/>
          </a:bodyPr>
          <a:lstStyle/>
          <a:p>
            <a:r>
              <a:rPr lang="en-US" sz="3200" b="1" baseline="30000" dirty="0"/>
              <a:t>14 </a:t>
            </a:r>
            <a:r>
              <a:rPr lang="en-US" sz="3200" dirty="0"/>
              <a:t>And he rose and took the child and his mother by night and departed to Egypt </a:t>
            </a:r>
            <a:r>
              <a:rPr lang="en-US" sz="3200" b="1" baseline="30000" dirty="0"/>
              <a:t>15 </a:t>
            </a:r>
            <a:r>
              <a:rPr lang="en-US" sz="3200" dirty="0"/>
              <a:t>and remained there until the death of Herod. This was to </a:t>
            </a:r>
            <a:r>
              <a:rPr lang="en-US" sz="3200" b="1" dirty="0">
                <a:solidFill>
                  <a:srgbClr val="002060"/>
                </a:solidFill>
              </a:rPr>
              <a:t>fulfill</a:t>
            </a:r>
            <a:r>
              <a:rPr lang="en-US" sz="3200" dirty="0"/>
              <a:t> what the Lord had spoken by the prophet, “Out of Egypt I called my son.”</a:t>
            </a:r>
            <a:endParaRPr lang="en-US" sz="3200" b="0" i="1" u="none" strike="noStrike" dirty="0">
              <a:solidFill>
                <a:srgbClr val="000000"/>
              </a:solidFill>
              <a:effectLst/>
              <a:latin typeface="&amp;quot"/>
            </a:endParaRPr>
          </a:p>
          <a:p>
            <a:r>
              <a:rPr lang="en-US" sz="3200" i="1" dirty="0">
                <a:solidFill>
                  <a:srgbClr val="000000"/>
                </a:solidFill>
                <a:latin typeface="&amp;quot"/>
              </a:rPr>
              <a:t>														Matt 2:14-15</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172524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TotalTime>
  <Words>266</Words>
  <Application>Microsoft Office PowerPoint</Application>
  <PresentationFormat>On-screen Show (4:3)</PresentationFormat>
  <Paragraphs>96</Paragraphs>
  <Slides>29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&amp;quot</vt:lpstr>
      <vt:lpstr>Arial</vt:lpstr>
      <vt:lpstr>Calibri</vt:lpstr>
      <vt:lpstr>Calibri Light</vt:lpstr>
      <vt:lpstr>Courier New</vt:lpstr>
      <vt:lpstr>Helvetica Neue</vt:lpstr>
      <vt:lpstr>Wingdings</vt:lpstr>
      <vt:lpstr>Office Theme</vt:lpstr>
      <vt:lpstr>1_Sample presentation slides(2)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JD Souder</cp:lastModifiedBy>
  <cp:revision>16</cp:revision>
  <dcterms:created xsi:type="dcterms:W3CDTF">2019-02-07T18:00:48Z</dcterms:created>
  <dcterms:modified xsi:type="dcterms:W3CDTF">2019-02-19T12:58:44Z</dcterms:modified>
</cp:coreProperties>
</file>