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1" r:id="rId2"/>
    <p:sldMasterId id="2147483737" r:id="rId3"/>
  </p:sldMasterIdLst>
  <p:notesMasterIdLst>
    <p:notesMasterId r:id="rId19"/>
  </p:notesMasterIdLst>
  <p:sldIdLst>
    <p:sldId id="257" r:id="rId4"/>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04" autoAdjust="0"/>
    <p:restoredTop sz="94660"/>
  </p:normalViewPr>
  <p:slideViewPr>
    <p:cSldViewPr snapToGrid="0">
      <p:cViewPr varScale="1">
        <p:scale>
          <a:sx n="74" d="100"/>
          <a:sy n="74" d="100"/>
        </p:scale>
        <p:origin x="1206" y="72"/>
      </p:cViewPr>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685B1B-1EF0-4190-A717-95EB23837265}"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EF21D-592A-4ABB-B5F4-20E5D9DB6850}" type="slidenum">
              <a:rPr lang="en-US" smtClean="0"/>
              <a:t>‹#›</a:t>
            </a:fld>
            <a:endParaRPr lang="en-US"/>
          </a:p>
        </p:txBody>
      </p:sp>
    </p:spTree>
    <p:extLst>
      <p:ext uri="{BB962C8B-B14F-4D97-AF65-F5344CB8AC3E}">
        <p14:creationId xmlns:p14="http://schemas.microsoft.com/office/powerpoint/2010/main" val="2749012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9048105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45984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574942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24998781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68647-DF2F-4CC0-A01E-6AAC44AAF4E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145896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68647-DF2F-4CC0-A01E-6AAC44AAF4E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24245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E68647-DF2F-4CC0-A01E-6AAC44AAF4E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302661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68647-DF2F-4CC0-A01E-6AAC44AAF4E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370999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68647-DF2F-4CC0-A01E-6AAC44AAF4EA}"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199981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68647-DF2F-4CC0-A01E-6AAC44AAF4EA}"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67815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68647-DF2F-4CC0-A01E-6AAC44AAF4EA}"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156321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284511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E68647-DF2F-4CC0-A01E-6AAC44AAF4E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405688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E68647-DF2F-4CC0-A01E-6AAC44AAF4E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4205699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68647-DF2F-4CC0-A01E-6AAC44AAF4E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113512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68647-DF2F-4CC0-A01E-6AAC44AAF4E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6CDF9-3AB7-4F24-BF89-7D4C4C95A0FB}" type="slidenum">
              <a:rPr lang="en-US" smtClean="0"/>
              <a:t>‹#›</a:t>
            </a:fld>
            <a:endParaRPr lang="en-US"/>
          </a:p>
        </p:txBody>
      </p:sp>
    </p:spTree>
    <p:extLst>
      <p:ext uri="{BB962C8B-B14F-4D97-AF65-F5344CB8AC3E}">
        <p14:creationId xmlns:p14="http://schemas.microsoft.com/office/powerpoint/2010/main" val="14341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883251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31174514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496415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919621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631899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301941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424316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64185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4924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836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942535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89576029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5694569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89018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4"/>
            <a:ext cx="4114800" cy="1306512"/>
          </a:xfrm>
        </p:spPr>
        <p:txBody>
          <a:bodyPr/>
          <a:lstStyle>
            <a:lvl1pPr marL="254982" indent="-254982">
              <a:lnSpc>
                <a:spcPct val="90000"/>
              </a:lnSpc>
              <a:defRPr sz="2100"/>
            </a:lvl1pPr>
            <a:lvl2pPr marL="505004" indent="-244068">
              <a:lnSpc>
                <a:spcPct val="90000"/>
              </a:lnSpc>
              <a:defRPr sz="1800"/>
            </a:lvl2pPr>
            <a:lvl3pPr marL="715339" indent="-216288">
              <a:lnSpc>
                <a:spcPct val="90000"/>
              </a:lnSpc>
              <a:defRPr sz="1500"/>
            </a:lvl3pPr>
            <a:lvl4pPr marL="920714" indent="-205375">
              <a:lnSpc>
                <a:spcPct val="90000"/>
              </a:lnSpc>
              <a:defRPr sz="1350"/>
            </a:lvl4pPr>
            <a:lvl5pPr marL="1137002" indent="-21033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4"/>
            <a:ext cx="4114800" cy="1306512"/>
          </a:xfrm>
        </p:spPr>
        <p:txBody>
          <a:bodyPr/>
          <a:lstStyle>
            <a:lvl1pPr marL="260936" indent="-260936">
              <a:lnSpc>
                <a:spcPct val="90000"/>
              </a:lnSpc>
              <a:defRPr sz="2100"/>
            </a:lvl1pPr>
            <a:lvl2pPr marL="505004" indent="-254982">
              <a:lnSpc>
                <a:spcPct val="90000"/>
              </a:lnSpc>
              <a:defRPr sz="1800"/>
            </a:lvl2pPr>
            <a:lvl3pPr marL="721292" indent="-227202">
              <a:lnSpc>
                <a:spcPct val="90000"/>
              </a:lnSpc>
              <a:defRPr sz="1500"/>
            </a:lvl3pPr>
            <a:lvl4pPr marL="920714" indent="-199422">
              <a:lnSpc>
                <a:spcPct val="90000"/>
              </a:lnSpc>
              <a:defRPr sz="1350"/>
            </a:lvl4pPr>
            <a:lvl5pPr marL="1137002" indent="-20537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73327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844366"/>
            <a:ext cx="4114800"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153008"/>
          </a:xfrm>
        </p:spPr>
        <p:txBody>
          <a:bodyPr/>
          <a:lstStyle>
            <a:lvl1pPr marL="211328" indent="-211328">
              <a:defRPr sz="1725"/>
            </a:lvl1pPr>
            <a:lvl2pPr marL="421664" indent="-199422">
              <a:defRPr sz="1500"/>
            </a:lvl2pPr>
            <a:lvl3pPr marL="610172" indent="-182555">
              <a:defRPr sz="1350"/>
            </a:lvl3pPr>
            <a:lvl4pPr marL="787766" indent="-171642">
              <a:defRPr sz="1275"/>
            </a:lvl4pPr>
            <a:lvl5pPr marL="959408" indent="-154775">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2" y="1844366"/>
            <a:ext cx="4117019"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153008"/>
          </a:xfrm>
        </p:spPr>
        <p:txBody>
          <a:bodyPr/>
          <a:lstStyle>
            <a:lvl1pPr marL="222241" indent="-222241">
              <a:defRPr sz="1725"/>
            </a:lvl1pPr>
            <a:lvl2pPr marL="427616" indent="-205375">
              <a:defRPr sz="1500"/>
            </a:lvl2pPr>
            <a:lvl3pPr marL="616124" indent="-183548">
              <a:defRPr sz="1350"/>
            </a:lvl3pPr>
            <a:lvl4pPr marL="787766" indent="-177595">
              <a:defRPr sz="1275"/>
            </a:lvl4pPr>
            <a:lvl5pPr marL="959408" indent="-165689">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341030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32800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1281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426440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90"/>
            <a:ext cx="8382000" cy="4985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7"/>
            <a:ext cx="8382000" cy="1601977"/>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4284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685772" rtl="0" eaLnBrk="1" latinLnBrk="0" hangingPunct="1">
        <a:lnSpc>
          <a:spcPct val="90000"/>
        </a:lnSpc>
        <a:spcBef>
          <a:spcPct val="0"/>
        </a:spcBef>
        <a:buNone/>
        <a:defRPr lang="en-US" sz="3600" b="0" kern="1200" cap="none" spc="-113"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297656" indent="-297656" algn="l" defTabSz="685772" rtl="0" eaLnBrk="1" latinLnBrk="0" hangingPunct="1">
        <a:lnSpc>
          <a:spcPct val="90000"/>
        </a:lnSpc>
        <a:spcBef>
          <a:spcPct val="20000"/>
        </a:spcBef>
        <a:buFontTx/>
        <a:buBlip>
          <a:blip r:embed="rId15"/>
        </a:buBlip>
        <a:defRPr sz="2400" kern="1200">
          <a:solidFill>
            <a:schemeClr val="tx1"/>
          </a:solidFill>
          <a:latin typeface="+mn-lt"/>
          <a:ea typeface="+mn-ea"/>
          <a:cs typeface="+mn-cs"/>
        </a:defRPr>
      </a:lvl1pPr>
      <a:lvl2pPr marL="685800" indent="-297656" algn="l" defTabSz="685772" rtl="0" eaLnBrk="1" latinLnBrk="0" hangingPunct="1">
        <a:lnSpc>
          <a:spcPct val="90000"/>
        </a:lnSpc>
        <a:spcBef>
          <a:spcPct val="20000"/>
        </a:spcBef>
        <a:buFontTx/>
        <a:buBlip>
          <a:blip r:embed="rId16"/>
        </a:buBlip>
        <a:defRPr sz="2100" kern="1200">
          <a:solidFill>
            <a:schemeClr val="tx1"/>
          </a:solidFill>
          <a:latin typeface="+mn-lt"/>
          <a:ea typeface="+mn-ea"/>
          <a:cs typeface="+mn-cs"/>
        </a:defRPr>
      </a:lvl2pPr>
      <a:lvl3pPr marL="944166" indent="-258366" algn="l" defTabSz="685772" rtl="0" eaLnBrk="1" latinLnBrk="0" hangingPunct="1">
        <a:lnSpc>
          <a:spcPct val="90000"/>
        </a:lnSpc>
        <a:spcBef>
          <a:spcPct val="20000"/>
        </a:spcBef>
        <a:buFontTx/>
        <a:buBlip>
          <a:blip r:embed="rId16"/>
        </a:buBlip>
        <a:defRPr sz="1800" kern="1200">
          <a:solidFill>
            <a:schemeClr val="tx1"/>
          </a:solidFill>
          <a:latin typeface="+mn-lt"/>
          <a:ea typeface="+mn-ea"/>
          <a:cs typeface="+mn-cs"/>
        </a:defRPr>
      </a:lvl3pPr>
      <a:lvl4pPr marL="1203722" indent="-259556" algn="l" defTabSz="685772" rtl="0" eaLnBrk="1" latinLnBrk="0" hangingPunct="1">
        <a:lnSpc>
          <a:spcPct val="90000"/>
        </a:lnSpc>
        <a:spcBef>
          <a:spcPct val="20000"/>
        </a:spcBef>
        <a:buFontTx/>
        <a:buBlip>
          <a:blip r:embed="rId16"/>
        </a:buBlip>
        <a:defRPr sz="1800" kern="1200">
          <a:solidFill>
            <a:schemeClr val="tx1"/>
          </a:solidFill>
          <a:latin typeface="+mn-lt"/>
          <a:ea typeface="+mn-ea"/>
          <a:cs typeface="+mn-cs"/>
        </a:defRPr>
      </a:lvl4pPr>
      <a:lvl5pPr marL="1456135" indent="-252413" algn="l" defTabSz="685772" rtl="0" eaLnBrk="1" latinLnBrk="0" hangingPunct="1">
        <a:lnSpc>
          <a:spcPct val="90000"/>
        </a:lnSpc>
        <a:spcBef>
          <a:spcPct val="20000"/>
        </a:spcBef>
        <a:buFontTx/>
        <a:buBlip>
          <a:blip r:embed="rId16"/>
        </a:buBlip>
        <a:defRPr sz="1800" kern="1200">
          <a:solidFill>
            <a:schemeClr val="tx1"/>
          </a:solidFill>
          <a:latin typeface="+mn-lt"/>
          <a:ea typeface="+mn-ea"/>
          <a:cs typeface="+mn-cs"/>
        </a:defRPr>
      </a:lvl5pPr>
      <a:lvl6pPr marL="188587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61"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47"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3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7"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9" algn="l" defTabSz="685772" rtl="0" eaLnBrk="1" latinLnBrk="0" hangingPunct="1">
        <a:defRPr sz="1350" kern="1200">
          <a:solidFill>
            <a:schemeClr val="tx1"/>
          </a:solidFill>
          <a:latin typeface="+mn-lt"/>
          <a:ea typeface="+mn-ea"/>
          <a:cs typeface="+mn-cs"/>
        </a:defRPr>
      </a:lvl4pPr>
      <a:lvl5pPr marL="1371545" algn="l" defTabSz="685772" rtl="0" eaLnBrk="1" latinLnBrk="0" hangingPunct="1">
        <a:defRPr sz="1350" kern="1200">
          <a:solidFill>
            <a:schemeClr val="tx1"/>
          </a:solidFill>
          <a:latin typeface="+mn-lt"/>
          <a:ea typeface="+mn-ea"/>
          <a:cs typeface="+mn-cs"/>
        </a:defRPr>
      </a:lvl5pPr>
      <a:lvl6pPr marL="1714432" algn="l" defTabSz="685772" rtl="0" eaLnBrk="1" latinLnBrk="0" hangingPunct="1">
        <a:defRPr sz="1350" kern="1200">
          <a:solidFill>
            <a:schemeClr val="tx1"/>
          </a:solidFill>
          <a:latin typeface="+mn-lt"/>
          <a:ea typeface="+mn-ea"/>
          <a:cs typeface="+mn-cs"/>
        </a:defRPr>
      </a:lvl6pPr>
      <a:lvl7pPr marL="2057318" algn="l" defTabSz="685772" rtl="0" eaLnBrk="1" latinLnBrk="0" hangingPunct="1">
        <a:defRPr sz="1350" kern="1200">
          <a:solidFill>
            <a:schemeClr val="tx1"/>
          </a:solidFill>
          <a:latin typeface="+mn-lt"/>
          <a:ea typeface="+mn-ea"/>
          <a:cs typeface="+mn-cs"/>
        </a:defRPr>
      </a:lvl7pPr>
      <a:lvl8pPr marL="2400204" algn="l" defTabSz="685772" rtl="0" eaLnBrk="1" latinLnBrk="0" hangingPunct="1">
        <a:defRPr sz="1350" kern="1200">
          <a:solidFill>
            <a:schemeClr val="tx1"/>
          </a:solidFill>
          <a:latin typeface="+mn-lt"/>
          <a:ea typeface="+mn-ea"/>
          <a:cs typeface="+mn-cs"/>
        </a:defRPr>
      </a:lvl8pPr>
      <a:lvl9pPr marL="2743091" algn="l" defTabSz="68577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68647-DF2F-4CC0-A01E-6AAC44AAF4EA}"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6CDF9-3AB7-4F24-BF89-7D4C4C95A0FB}" type="slidenum">
              <a:rPr lang="en-US" smtClean="0"/>
              <a:t>‹#›</a:t>
            </a:fld>
            <a:endParaRPr lang="en-US"/>
          </a:p>
        </p:txBody>
      </p:sp>
    </p:spTree>
    <p:extLst>
      <p:ext uri="{BB962C8B-B14F-4D97-AF65-F5344CB8AC3E}">
        <p14:creationId xmlns:p14="http://schemas.microsoft.com/office/powerpoint/2010/main" val="208598206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79530994"/>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89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155459"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63154" y="4187154"/>
            <a:ext cx="8817693" cy="1569660"/>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Then Jesus was led up by the Spirit into the wilderness to be tempted by the devil </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Matt 4:1</a:t>
            </a:r>
            <a:r>
              <a:rPr lang="en-US" sz="2400" i="1" dirty="0">
                <a:latin typeface="Times New Roman" panose="02020603050405020304" pitchFamily="18" charset="0"/>
                <a:cs typeface="Times New Roman" panose="02020603050405020304" pitchFamily="18" charset="0"/>
              </a:rPr>
              <a:t>.</a:t>
            </a:r>
            <a:endParaRPr lang="en-US" sz="2400" i="1"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
        <p:nvSpPr>
          <p:cNvPr id="7" name="TextBox 6">
            <a:extLst>
              <a:ext uri="{FF2B5EF4-FFF2-40B4-BE49-F238E27FC236}">
                <a16:creationId xmlns:a16="http://schemas.microsoft.com/office/drawing/2014/main" xmlns="" id="{B1385983-00A1-4037-8717-5B76A7BE06EA}"/>
              </a:ext>
            </a:extLst>
          </p:cNvPr>
          <p:cNvSpPr txBox="1"/>
          <p:nvPr/>
        </p:nvSpPr>
        <p:spPr>
          <a:xfrm>
            <a:off x="0" y="2482011"/>
            <a:ext cx="6271751" cy="461665"/>
          </a:xfrm>
          <a:prstGeom prst="rect">
            <a:avLst/>
          </a:prstGeom>
          <a:noFill/>
        </p:spPr>
        <p:txBody>
          <a:bodyPr wrap="square" rtlCol="0">
            <a:spAutoFit/>
          </a:bodyPr>
          <a:lstStyle/>
          <a:p>
            <a:r>
              <a:rPr lang="en-US" sz="2400" dirty="0">
                <a:solidFill>
                  <a:schemeClr val="bg1"/>
                </a:solidFill>
              </a:rPr>
              <a:t>*Immanuel-God with us</a:t>
            </a:r>
          </a:p>
        </p:txBody>
      </p:sp>
      <p:sp>
        <p:nvSpPr>
          <p:cNvPr id="8" name="TextBox 7">
            <a:extLst>
              <a:ext uri="{FF2B5EF4-FFF2-40B4-BE49-F238E27FC236}">
                <a16:creationId xmlns:a16="http://schemas.microsoft.com/office/drawing/2014/main" xmlns="" id="{55A7329C-3C51-41D2-9C1E-D68CC8E8B7E1}"/>
              </a:ext>
            </a:extLst>
          </p:cNvPr>
          <p:cNvSpPr txBox="1"/>
          <p:nvPr/>
        </p:nvSpPr>
        <p:spPr>
          <a:xfrm>
            <a:off x="-1" y="2839801"/>
            <a:ext cx="6271751" cy="461665"/>
          </a:xfrm>
          <a:prstGeom prst="rect">
            <a:avLst/>
          </a:prstGeom>
          <a:noFill/>
        </p:spPr>
        <p:txBody>
          <a:bodyPr wrap="square" rtlCol="0">
            <a:spAutoFit/>
          </a:bodyPr>
          <a:lstStyle/>
          <a:p>
            <a:r>
              <a:rPr lang="en-US" sz="2400" dirty="0">
                <a:solidFill>
                  <a:schemeClr val="bg1"/>
                </a:solidFill>
              </a:rPr>
              <a:t>*King of the Jews</a:t>
            </a:r>
          </a:p>
        </p:txBody>
      </p:sp>
      <p:sp>
        <p:nvSpPr>
          <p:cNvPr id="9" name="TextBox 8">
            <a:extLst>
              <a:ext uri="{FF2B5EF4-FFF2-40B4-BE49-F238E27FC236}">
                <a16:creationId xmlns:a16="http://schemas.microsoft.com/office/drawing/2014/main" xmlns="" id="{DCABCD0F-6055-43DC-9DAF-B0608EB7EA15}"/>
              </a:ext>
            </a:extLst>
          </p:cNvPr>
          <p:cNvSpPr txBox="1"/>
          <p:nvPr/>
        </p:nvSpPr>
        <p:spPr>
          <a:xfrm>
            <a:off x="-2" y="3197591"/>
            <a:ext cx="6271751" cy="461665"/>
          </a:xfrm>
          <a:prstGeom prst="rect">
            <a:avLst/>
          </a:prstGeom>
          <a:noFill/>
        </p:spPr>
        <p:txBody>
          <a:bodyPr wrap="square" rtlCol="0">
            <a:spAutoFit/>
          </a:bodyPr>
          <a:lstStyle/>
          <a:p>
            <a:r>
              <a:rPr lang="en-US" sz="2400" dirty="0">
                <a:solidFill>
                  <a:schemeClr val="bg1"/>
                </a:solidFill>
              </a:rPr>
              <a:t>*God’s Son</a:t>
            </a:r>
          </a:p>
        </p:txBody>
      </p:sp>
      <p:sp>
        <p:nvSpPr>
          <p:cNvPr id="10" name="TextBox 9">
            <a:extLst>
              <a:ext uri="{FF2B5EF4-FFF2-40B4-BE49-F238E27FC236}">
                <a16:creationId xmlns:a16="http://schemas.microsoft.com/office/drawing/2014/main" xmlns="" id="{8C50B3CA-5F56-4140-91FB-D0610468E487}"/>
              </a:ext>
            </a:extLst>
          </p:cNvPr>
          <p:cNvSpPr txBox="1"/>
          <p:nvPr/>
        </p:nvSpPr>
        <p:spPr>
          <a:xfrm>
            <a:off x="-3" y="3577012"/>
            <a:ext cx="6271751" cy="461665"/>
          </a:xfrm>
          <a:prstGeom prst="rect">
            <a:avLst/>
          </a:prstGeom>
          <a:noFill/>
        </p:spPr>
        <p:txBody>
          <a:bodyPr wrap="square" rtlCol="0">
            <a:spAutoFit/>
          </a:bodyPr>
          <a:lstStyle/>
          <a:p>
            <a:r>
              <a:rPr lang="en-US" sz="2400" dirty="0">
                <a:solidFill>
                  <a:schemeClr val="bg1"/>
                </a:solidFill>
              </a:rPr>
              <a:t>*Obedient Son</a:t>
            </a:r>
          </a:p>
        </p:txBody>
      </p:sp>
    </p:spTree>
    <p:extLst>
      <p:ext uri="{BB962C8B-B14F-4D97-AF65-F5344CB8AC3E}">
        <p14:creationId xmlns:p14="http://schemas.microsoft.com/office/powerpoint/2010/main" val="273850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143103"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63154" y="4415491"/>
            <a:ext cx="8817693" cy="1938992"/>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And he went throughout all Galilee, </a:t>
            </a:r>
            <a:r>
              <a:rPr lang="en-US" sz="2400" b="1" dirty="0">
                <a:solidFill>
                  <a:srgbClr val="92D050"/>
                </a:solidFill>
                <a:latin typeface="Times New Roman" panose="02020603050405020304" pitchFamily="18" charset="0"/>
                <a:cs typeface="Times New Roman" panose="02020603050405020304" pitchFamily="18" charset="0"/>
              </a:rPr>
              <a:t>teaching</a:t>
            </a:r>
            <a:r>
              <a:rPr lang="en-US" sz="2400" dirty="0">
                <a:solidFill>
                  <a:schemeClr val="bg1"/>
                </a:solidFill>
                <a:latin typeface="Times New Roman" panose="02020603050405020304" pitchFamily="18" charset="0"/>
                <a:cs typeface="Times New Roman" panose="02020603050405020304" pitchFamily="18" charset="0"/>
              </a:rPr>
              <a:t> in their synagogues and </a:t>
            </a:r>
            <a:r>
              <a:rPr lang="en-US" sz="2400" b="1" dirty="0">
                <a:solidFill>
                  <a:srgbClr val="92D050"/>
                </a:solidFill>
                <a:latin typeface="Times New Roman" panose="02020603050405020304" pitchFamily="18" charset="0"/>
                <a:cs typeface="Times New Roman" panose="02020603050405020304" pitchFamily="18" charset="0"/>
              </a:rPr>
              <a:t>proclaiming</a:t>
            </a:r>
            <a:r>
              <a:rPr lang="en-US" sz="2400" dirty="0">
                <a:solidFill>
                  <a:schemeClr val="bg1"/>
                </a:solidFill>
                <a:latin typeface="Times New Roman" panose="02020603050405020304" pitchFamily="18" charset="0"/>
                <a:cs typeface="Times New Roman" panose="02020603050405020304" pitchFamily="18" charset="0"/>
              </a:rPr>
              <a:t> the gospel of the kingdom and </a:t>
            </a:r>
            <a:r>
              <a:rPr lang="en-US" sz="2400" b="1" dirty="0">
                <a:solidFill>
                  <a:srgbClr val="92D050"/>
                </a:solidFill>
                <a:latin typeface="Times New Roman" panose="02020603050405020304" pitchFamily="18" charset="0"/>
                <a:cs typeface="Times New Roman" panose="02020603050405020304" pitchFamily="18" charset="0"/>
              </a:rPr>
              <a:t>healing</a:t>
            </a:r>
            <a:r>
              <a:rPr lang="en-US" sz="2400" dirty="0">
                <a:solidFill>
                  <a:schemeClr val="bg1"/>
                </a:solidFill>
                <a:latin typeface="Times New Roman" panose="02020603050405020304" pitchFamily="18" charset="0"/>
                <a:cs typeface="Times New Roman" panose="02020603050405020304" pitchFamily="18" charset="0"/>
              </a:rPr>
              <a:t> every disease and every affliction among the people.</a:t>
            </a:r>
            <a:r>
              <a:rPr lang="en-US" sz="2400" i="1" dirty="0">
                <a:solidFill>
                  <a:schemeClr val="bg1"/>
                </a:solidFill>
                <a:latin typeface="Times New Roman" panose="02020603050405020304" pitchFamily="18" charset="0"/>
                <a:cs typeface="Times New Roman" panose="02020603050405020304" pitchFamily="18" charset="0"/>
              </a:rPr>
              <a:t> </a:t>
            </a:r>
          </a:p>
          <a:p>
            <a:r>
              <a:rPr lang="en-US" sz="2400" i="1" dirty="0">
                <a:solidFill>
                  <a:schemeClr val="bg1"/>
                </a:solidFill>
                <a:latin typeface="Times New Roman" panose="02020603050405020304" pitchFamily="18" charset="0"/>
                <a:cs typeface="Times New Roman" panose="02020603050405020304" pitchFamily="18" charset="0"/>
              </a:rPr>
              <a:t>										Matt 4:23</a:t>
            </a: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
        <p:nvSpPr>
          <p:cNvPr id="7" name="TextBox 6">
            <a:extLst>
              <a:ext uri="{FF2B5EF4-FFF2-40B4-BE49-F238E27FC236}">
                <a16:creationId xmlns:a16="http://schemas.microsoft.com/office/drawing/2014/main" xmlns="" id="{B1385983-00A1-4037-8717-5B76A7BE06EA}"/>
              </a:ext>
            </a:extLst>
          </p:cNvPr>
          <p:cNvSpPr txBox="1"/>
          <p:nvPr/>
        </p:nvSpPr>
        <p:spPr>
          <a:xfrm>
            <a:off x="0" y="2482011"/>
            <a:ext cx="6271751" cy="461665"/>
          </a:xfrm>
          <a:prstGeom prst="rect">
            <a:avLst/>
          </a:prstGeom>
          <a:noFill/>
        </p:spPr>
        <p:txBody>
          <a:bodyPr wrap="square" rtlCol="0">
            <a:spAutoFit/>
          </a:bodyPr>
          <a:lstStyle/>
          <a:p>
            <a:r>
              <a:rPr lang="en-US" sz="2400" dirty="0">
                <a:solidFill>
                  <a:schemeClr val="bg1"/>
                </a:solidFill>
              </a:rPr>
              <a:t>*Immanuel-God with us</a:t>
            </a:r>
          </a:p>
        </p:txBody>
      </p:sp>
      <p:sp>
        <p:nvSpPr>
          <p:cNvPr id="8" name="TextBox 7">
            <a:extLst>
              <a:ext uri="{FF2B5EF4-FFF2-40B4-BE49-F238E27FC236}">
                <a16:creationId xmlns:a16="http://schemas.microsoft.com/office/drawing/2014/main" xmlns="" id="{55A7329C-3C51-41D2-9C1E-D68CC8E8B7E1}"/>
              </a:ext>
            </a:extLst>
          </p:cNvPr>
          <p:cNvSpPr txBox="1"/>
          <p:nvPr/>
        </p:nvSpPr>
        <p:spPr>
          <a:xfrm>
            <a:off x="-1" y="2839801"/>
            <a:ext cx="6271751" cy="461665"/>
          </a:xfrm>
          <a:prstGeom prst="rect">
            <a:avLst/>
          </a:prstGeom>
          <a:noFill/>
        </p:spPr>
        <p:txBody>
          <a:bodyPr wrap="square" rtlCol="0">
            <a:spAutoFit/>
          </a:bodyPr>
          <a:lstStyle/>
          <a:p>
            <a:r>
              <a:rPr lang="en-US" sz="2400" dirty="0">
                <a:solidFill>
                  <a:schemeClr val="bg1"/>
                </a:solidFill>
              </a:rPr>
              <a:t>*King of the Jews</a:t>
            </a:r>
          </a:p>
        </p:txBody>
      </p:sp>
      <p:sp>
        <p:nvSpPr>
          <p:cNvPr id="9" name="TextBox 8">
            <a:extLst>
              <a:ext uri="{FF2B5EF4-FFF2-40B4-BE49-F238E27FC236}">
                <a16:creationId xmlns:a16="http://schemas.microsoft.com/office/drawing/2014/main" xmlns="" id="{DCABCD0F-6055-43DC-9DAF-B0608EB7EA15}"/>
              </a:ext>
            </a:extLst>
          </p:cNvPr>
          <p:cNvSpPr txBox="1"/>
          <p:nvPr/>
        </p:nvSpPr>
        <p:spPr>
          <a:xfrm>
            <a:off x="-2" y="3197591"/>
            <a:ext cx="6271751" cy="461665"/>
          </a:xfrm>
          <a:prstGeom prst="rect">
            <a:avLst/>
          </a:prstGeom>
          <a:noFill/>
        </p:spPr>
        <p:txBody>
          <a:bodyPr wrap="square" rtlCol="0">
            <a:spAutoFit/>
          </a:bodyPr>
          <a:lstStyle/>
          <a:p>
            <a:r>
              <a:rPr lang="en-US" sz="2400" dirty="0">
                <a:solidFill>
                  <a:schemeClr val="bg1"/>
                </a:solidFill>
              </a:rPr>
              <a:t>*God’s Son</a:t>
            </a:r>
          </a:p>
        </p:txBody>
      </p:sp>
      <p:sp>
        <p:nvSpPr>
          <p:cNvPr id="10" name="TextBox 9">
            <a:extLst>
              <a:ext uri="{FF2B5EF4-FFF2-40B4-BE49-F238E27FC236}">
                <a16:creationId xmlns:a16="http://schemas.microsoft.com/office/drawing/2014/main" xmlns="" id="{8C50B3CA-5F56-4140-91FB-D0610468E487}"/>
              </a:ext>
            </a:extLst>
          </p:cNvPr>
          <p:cNvSpPr txBox="1"/>
          <p:nvPr/>
        </p:nvSpPr>
        <p:spPr>
          <a:xfrm>
            <a:off x="-3" y="3577012"/>
            <a:ext cx="6271751" cy="461665"/>
          </a:xfrm>
          <a:prstGeom prst="rect">
            <a:avLst/>
          </a:prstGeom>
          <a:noFill/>
        </p:spPr>
        <p:txBody>
          <a:bodyPr wrap="square" rtlCol="0">
            <a:spAutoFit/>
          </a:bodyPr>
          <a:lstStyle/>
          <a:p>
            <a:r>
              <a:rPr lang="en-US" sz="2400" dirty="0">
                <a:solidFill>
                  <a:schemeClr val="bg1"/>
                </a:solidFill>
              </a:rPr>
              <a:t>*Obedient Son</a:t>
            </a:r>
          </a:p>
        </p:txBody>
      </p:sp>
      <p:sp>
        <p:nvSpPr>
          <p:cNvPr id="11" name="TextBox 10">
            <a:extLst>
              <a:ext uri="{FF2B5EF4-FFF2-40B4-BE49-F238E27FC236}">
                <a16:creationId xmlns:a16="http://schemas.microsoft.com/office/drawing/2014/main" xmlns="" id="{05A79256-8747-4164-99FD-BD34310C5D4C}"/>
              </a:ext>
            </a:extLst>
          </p:cNvPr>
          <p:cNvSpPr txBox="1"/>
          <p:nvPr/>
        </p:nvSpPr>
        <p:spPr>
          <a:xfrm>
            <a:off x="-3" y="3956433"/>
            <a:ext cx="6271751" cy="461665"/>
          </a:xfrm>
          <a:prstGeom prst="rect">
            <a:avLst/>
          </a:prstGeom>
          <a:noFill/>
        </p:spPr>
        <p:txBody>
          <a:bodyPr wrap="square" rtlCol="0">
            <a:spAutoFit/>
          </a:bodyPr>
          <a:lstStyle/>
          <a:p>
            <a:r>
              <a:rPr lang="en-US" sz="2400" dirty="0">
                <a:solidFill>
                  <a:schemeClr val="bg1"/>
                </a:solidFill>
              </a:rPr>
              <a:t>*Teacher, Preacher, and Healer</a:t>
            </a:r>
          </a:p>
        </p:txBody>
      </p:sp>
    </p:spTree>
    <p:extLst>
      <p:ext uri="{BB962C8B-B14F-4D97-AF65-F5344CB8AC3E}">
        <p14:creationId xmlns:p14="http://schemas.microsoft.com/office/powerpoint/2010/main" val="2246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F039475-C9E2-4C9D-B82D-5CE7B0C1E33B}"/>
              </a:ext>
            </a:extLst>
          </p:cNvPr>
          <p:cNvSpPr txBox="1"/>
          <p:nvPr/>
        </p:nvSpPr>
        <p:spPr>
          <a:xfrm>
            <a:off x="0" y="857251"/>
            <a:ext cx="9144000" cy="588623"/>
          </a:xfrm>
          <a:prstGeom prst="rect">
            <a:avLst/>
          </a:prstGeom>
          <a:noFill/>
        </p:spPr>
        <p:txBody>
          <a:bodyPr wrap="square" rtlCol="0">
            <a:spAutoFit/>
          </a:bodyPr>
          <a:lstStyle/>
          <a:p>
            <a:r>
              <a:rPr lang="en-US" sz="3225" dirty="0">
                <a:solidFill>
                  <a:schemeClr val="bg1"/>
                </a:solidFill>
              </a:rPr>
              <a:t>2. The </a:t>
            </a:r>
            <a:r>
              <a:rPr lang="en-US" sz="3225" b="1" dirty="0">
                <a:solidFill>
                  <a:srgbClr val="92D050"/>
                </a:solidFill>
              </a:rPr>
              <a:t>Place</a:t>
            </a:r>
            <a:r>
              <a:rPr lang="en-US" sz="3225" dirty="0">
                <a:solidFill>
                  <a:schemeClr val="bg1"/>
                </a:solidFill>
              </a:rPr>
              <a:t> of the Sermon on the Mount in Matthew</a:t>
            </a:r>
            <a:endParaRPr lang="en-US" sz="3225" dirty="0"/>
          </a:p>
        </p:txBody>
      </p:sp>
      <p:sp>
        <p:nvSpPr>
          <p:cNvPr id="3" name="TextBox 2">
            <a:extLst>
              <a:ext uri="{FF2B5EF4-FFF2-40B4-BE49-F238E27FC236}">
                <a16:creationId xmlns:a16="http://schemas.microsoft.com/office/drawing/2014/main" xmlns="" id="{91D7AB67-7FA7-48EC-A9D1-029496F8E0DF}"/>
              </a:ext>
            </a:extLst>
          </p:cNvPr>
          <p:cNvSpPr txBox="1"/>
          <p:nvPr/>
        </p:nvSpPr>
        <p:spPr>
          <a:xfrm>
            <a:off x="486699" y="1479511"/>
            <a:ext cx="7599107" cy="553998"/>
          </a:xfrm>
          <a:prstGeom prst="rect">
            <a:avLst/>
          </a:prstGeom>
          <a:noFill/>
        </p:spPr>
        <p:txBody>
          <a:bodyPr wrap="square" rtlCol="0">
            <a:spAutoFit/>
          </a:bodyPr>
          <a:lstStyle/>
          <a:p>
            <a:r>
              <a:rPr lang="en-US" sz="3000" dirty="0">
                <a:solidFill>
                  <a:srgbClr val="92D050"/>
                </a:solidFill>
              </a:rPr>
              <a:t>1. </a:t>
            </a:r>
            <a:r>
              <a:rPr lang="en-US" sz="3000" i="1" dirty="0">
                <a:solidFill>
                  <a:schemeClr val="bg1"/>
                </a:solidFill>
              </a:rPr>
              <a:t>5:3-7:27 Behavior in the Kingdom</a:t>
            </a:r>
          </a:p>
        </p:txBody>
      </p:sp>
      <p:sp>
        <p:nvSpPr>
          <p:cNvPr id="4" name="Rectangle 3">
            <a:extLst>
              <a:ext uri="{FF2B5EF4-FFF2-40B4-BE49-F238E27FC236}">
                <a16:creationId xmlns:a16="http://schemas.microsoft.com/office/drawing/2014/main" xmlns="" id="{0FA8D3FE-66F5-4755-AD5D-C0B9DDC9FDBD}"/>
              </a:ext>
            </a:extLst>
          </p:cNvPr>
          <p:cNvSpPr/>
          <p:nvPr/>
        </p:nvSpPr>
        <p:spPr>
          <a:xfrm>
            <a:off x="741109" y="1930458"/>
            <a:ext cx="8284907" cy="461665"/>
          </a:xfrm>
          <a:prstGeom prst="rect">
            <a:avLst/>
          </a:prstGeom>
        </p:spPr>
        <p:txBody>
          <a:bodyPr wrap="square">
            <a:spAutoFit/>
          </a:bodyPr>
          <a:lstStyle/>
          <a:p>
            <a:r>
              <a:rPr lang="en-US" sz="2400" dirty="0">
                <a:solidFill>
                  <a:schemeClr val="bg1"/>
                </a:solidFill>
                <a:latin typeface="&amp;quot"/>
              </a:rPr>
              <a:t>“And when Jesus finished these sayings…” Matt 7:28</a:t>
            </a:r>
            <a:endParaRPr lang="en-US" sz="2400" dirty="0">
              <a:solidFill>
                <a:schemeClr val="bg1"/>
              </a:solidFill>
            </a:endParaRPr>
          </a:p>
        </p:txBody>
      </p:sp>
      <p:sp>
        <p:nvSpPr>
          <p:cNvPr id="5" name="TextBox 4">
            <a:extLst>
              <a:ext uri="{FF2B5EF4-FFF2-40B4-BE49-F238E27FC236}">
                <a16:creationId xmlns:a16="http://schemas.microsoft.com/office/drawing/2014/main" xmlns="" id="{32FE15C7-EF83-42A5-A3A4-E4A73E7BE433}"/>
              </a:ext>
            </a:extLst>
          </p:cNvPr>
          <p:cNvSpPr txBox="1"/>
          <p:nvPr/>
        </p:nvSpPr>
        <p:spPr>
          <a:xfrm>
            <a:off x="486699" y="2368785"/>
            <a:ext cx="7599107" cy="553998"/>
          </a:xfrm>
          <a:prstGeom prst="rect">
            <a:avLst/>
          </a:prstGeom>
          <a:noFill/>
        </p:spPr>
        <p:txBody>
          <a:bodyPr wrap="square" rtlCol="0">
            <a:spAutoFit/>
          </a:bodyPr>
          <a:lstStyle/>
          <a:p>
            <a:r>
              <a:rPr lang="en-US" sz="3000" dirty="0">
                <a:solidFill>
                  <a:srgbClr val="92D050"/>
                </a:solidFill>
              </a:rPr>
              <a:t>2. </a:t>
            </a:r>
            <a:r>
              <a:rPr lang="en-US" sz="3000" i="1" dirty="0">
                <a:solidFill>
                  <a:schemeClr val="bg1"/>
                </a:solidFill>
              </a:rPr>
              <a:t>10:5-42 Proclaiming the Kingdom</a:t>
            </a:r>
          </a:p>
        </p:txBody>
      </p:sp>
      <p:sp>
        <p:nvSpPr>
          <p:cNvPr id="6" name="Rectangle 5">
            <a:extLst>
              <a:ext uri="{FF2B5EF4-FFF2-40B4-BE49-F238E27FC236}">
                <a16:creationId xmlns:a16="http://schemas.microsoft.com/office/drawing/2014/main" xmlns="" id="{EAE5C3AC-B186-46C8-8D18-C1BF7F5C57D5}"/>
              </a:ext>
            </a:extLst>
          </p:cNvPr>
          <p:cNvSpPr/>
          <p:nvPr/>
        </p:nvSpPr>
        <p:spPr>
          <a:xfrm>
            <a:off x="741109" y="2822629"/>
            <a:ext cx="8284907" cy="461665"/>
          </a:xfrm>
          <a:prstGeom prst="rect">
            <a:avLst/>
          </a:prstGeom>
        </p:spPr>
        <p:txBody>
          <a:bodyPr wrap="square">
            <a:spAutoFit/>
          </a:bodyPr>
          <a:lstStyle/>
          <a:p>
            <a:r>
              <a:rPr lang="en-US" sz="2400" dirty="0">
                <a:solidFill>
                  <a:schemeClr val="bg1"/>
                </a:solidFill>
                <a:latin typeface="&amp;quot"/>
              </a:rPr>
              <a:t>“When Jesus had finished instructing…” Matt 11:1 </a:t>
            </a:r>
            <a:endParaRPr lang="en-US" sz="2400" dirty="0">
              <a:solidFill>
                <a:schemeClr val="bg1"/>
              </a:solidFill>
            </a:endParaRPr>
          </a:p>
        </p:txBody>
      </p:sp>
      <p:sp>
        <p:nvSpPr>
          <p:cNvPr id="7" name="TextBox 6">
            <a:extLst>
              <a:ext uri="{FF2B5EF4-FFF2-40B4-BE49-F238E27FC236}">
                <a16:creationId xmlns:a16="http://schemas.microsoft.com/office/drawing/2014/main" xmlns="" id="{93F1C8CE-3ECC-4A40-8B44-C9CF75974F3A}"/>
              </a:ext>
            </a:extLst>
          </p:cNvPr>
          <p:cNvSpPr txBox="1"/>
          <p:nvPr/>
        </p:nvSpPr>
        <p:spPr>
          <a:xfrm>
            <a:off x="486699" y="3258059"/>
            <a:ext cx="7599107" cy="553998"/>
          </a:xfrm>
          <a:prstGeom prst="rect">
            <a:avLst/>
          </a:prstGeom>
          <a:noFill/>
        </p:spPr>
        <p:txBody>
          <a:bodyPr wrap="square" rtlCol="0">
            <a:spAutoFit/>
          </a:bodyPr>
          <a:lstStyle/>
          <a:p>
            <a:r>
              <a:rPr lang="en-US" sz="3000" dirty="0">
                <a:solidFill>
                  <a:srgbClr val="92D050"/>
                </a:solidFill>
              </a:rPr>
              <a:t>3. </a:t>
            </a:r>
            <a:r>
              <a:rPr lang="en-US" sz="3000" i="1" dirty="0">
                <a:solidFill>
                  <a:schemeClr val="bg1"/>
                </a:solidFill>
              </a:rPr>
              <a:t>13:3-52 Parables of the Kingdom</a:t>
            </a:r>
          </a:p>
        </p:txBody>
      </p:sp>
      <p:sp>
        <p:nvSpPr>
          <p:cNvPr id="8" name="Rectangle 7">
            <a:extLst>
              <a:ext uri="{FF2B5EF4-FFF2-40B4-BE49-F238E27FC236}">
                <a16:creationId xmlns:a16="http://schemas.microsoft.com/office/drawing/2014/main" xmlns="" id="{A9C2BF5C-51B4-4825-AA32-834FA2984B2A}"/>
              </a:ext>
            </a:extLst>
          </p:cNvPr>
          <p:cNvSpPr/>
          <p:nvPr/>
        </p:nvSpPr>
        <p:spPr>
          <a:xfrm>
            <a:off x="741109" y="3708753"/>
            <a:ext cx="8284907" cy="461665"/>
          </a:xfrm>
          <a:prstGeom prst="rect">
            <a:avLst/>
          </a:prstGeom>
        </p:spPr>
        <p:txBody>
          <a:bodyPr wrap="square">
            <a:spAutoFit/>
          </a:bodyPr>
          <a:lstStyle/>
          <a:p>
            <a:r>
              <a:rPr lang="en-US" sz="2400" dirty="0">
                <a:solidFill>
                  <a:schemeClr val="bg1"/>
                </a:solidFill>
                <a:latin typeface="&amp;quot"/>
              </a:rPr>
              <a:t>“And when Jesus had finished these parables…” Matt 13:53 </a:t>
            </a:r>
            <a:endParaRPr lang="en-US" sz="2400" dirty="0">
              <a:solidFill>
                <a:schemeClr val="bg1"/>
              </a:solidFill>
            </a:endParaRPr>
          </a:p>
        </p:txBody>
      </p:sp>
      <p:sp>
        <p:nvSpPr>
          <p:cNvPr id="9" name="TextBox 8">
            <a:extLst>
              <a:ext uri="{FF2B5EF4-FFF2-40B4-BE49-F238E27FC236}">
                <a16:creationId xmlns:a16="http://schemas.microsoft.com/office/drawing/2014/main" xmlns="" id="{7E53AF37-00B5-44A5-B66C-10430DC4E8F7}"/>
              </a:ext>
            </a:extLst>
          </p:cNvPr>
          <p:cNvSpPr txBox="1"/>
          <p:nvPr/>
        </p:nvSpPr>
        <p:spPr>
          <a:xfrm>
            <a:off x="486699" y="4147333"/>
            <a:ext cx="7599107" cy="553998"/>
          </a:xfrm>
          <a:prstGeom prst="rect">
            <a:avLst/>
          </a:prstGeom>
          <a:noFill/>
        </p:spPr>
        <p:txBody>
          <a:bodyPr wrap="square" rtlCol="0">
            <a:spAutoFit/>
          </a:bodyPr>
          <a:lstStyle/>
          <a:p>
            <a:r>
              <a:rPr lang="en-US" sz="3000" dirty="0">
                <a:solidFill>
                  <a:srgbClr val="92D050"/>
                </a:solidFill>
              </a:rPr>
              <a:t>4. </a:t>
            </a:r>
            <a:r>
              <a:rPr lang="en-US" sz="3000" i="1" dirty="0">
                <a:solidFill>
                  <a:schemeClr val="bg1"/>
                </a:solidFill>
              </a:rPr>
              <a:t>18:3-35 Relationships in the Kingdom</a:t>
            </a:r>
          </a:p>
        </p:txBody>
      </p:sp>
      <p:sp>
        <p:nvSpPr>
          <p:cNvPr id="10" name="Rectangle 9">
            <a:extLst>
              <a:ext uri="{FF2B5EF4-FFF2-40B4-BE49-F238E27FC236}">
                <a16:creationId xmlns:a16="http://schemas.microsoft.com/office/drawing/2014/main" xmlns="" id="{14E8CC99-358B-4539-8EBB-D9666F73D5F1}"/>
              </a:ext>
            </a:extLst>
          </p:cNvPr>
          <p:cNvSpPr/>
          <p:nvPr/>
        </p:nvSpPr>
        <p:spPr>
          <a:xfrm>
            <a:off x="741109" y="4598028"/>
            <a:ext cx="8284907" cy="461665"/>
          </a:xfrm>
          <a:prstGeom prst="rect">
            <a:avLst/>
          </a:prstGeom>
        </p:spPr>
        <p:txBody>
          <a:bodyPr wrap="square">
            <a:spAutoFit/>
          </a:bodyPr>
          <a:lstStyle/>
          <a:p>
            <a:r>
              <a:rPr lang="en-US" sz="2400" dirty="0">
                <a:solidFill>
                  <a:schemeClr val="bg1"/>
                </a:solidFill>
                <a:latin typeface="&amp;quot"/>
              </a:rPr>
              <a:t>“Now when Jesus had finished these sayings…” Matt 19:1 </a:t>
            </a:r>
            <a:endParaRPr lang="en-US" sz="2400" dirty="0">
              <a:solidFill>
                <a:schemeClr val="bg1"/>
              </a:solidFill>
            </a:endParaRPr>
          </a:p>
        </p:txBody>
      </p:sp>
      <p:sp>
        <p:nvSpPr>
          <p:cNvPr id="11" name="TextBox 10">
            <a:extLst>
              <a:ext uri="{FF2B5EF4-FFF2-40B4-BE49-F238E27FC236}">
                <a16:creationId xmlns:a16="http://schemas.microsoft.com/office/drawing/2014/main" xmlns="" id="{44325613-998D-486E-B159-CEF2CF37F802}"/>
              </a:ext>
            </a:extLst>
          </p:cNvPr>
          <p:cNvSpPr txBox="1"/>
          <p:nvPr/>
        </p:nvSpPr>
        <p:spPr>
          <a:xfrm>
            <a:off x="486699" y="5020057"/>
            <a:ext cx="7599107" cy="553998"/>
          </a:xfrm>
          <a:prstGeom prst="rect">
            <a:avLst/>
          </a:prstGeom>
          <a:noFill/>
        </p:spPr>
        <p:txBody>
          <a:bodyPr wrap="square" rtlCol="0">
            <a:spAutoFit/>
          </a:bodyPr>
          <a:lstStyle/>
          <a:p>
            <a:r>
              <a:rPr lang="en-US" sz="3000" dirty="0">
                <a:solidFill>
                  <a:srgbClr val="92D050"/>
                </a:solidFill>
              </a:rPr>
              <a:t>5. </a:t>
            </a:r>
            <a:r>
              <a:rPr lang="en-US" sz="3000" i="1" dirty="0">
                <a:solidFill>
                  <a:schemeClr val="bg1"/>
                </a:solidFill>
              </a:rPr>
              <a:t>23:1-25:46 Coming Judgment in the Kingdom</a:t>
            </a:r>
          </a:p>
        </p:txBody>
      </p:sp>
      <p:sp>
        <p:nvSpPr>
          <p:cNvPr id="12" name="Rectangle 11">
            <a:extLst>
              <a:ext uri="{FF2B5EF4-FFF2-40B4-BE49-F238E27FC236}">
                <a16:creationId xmlns:a16="http://schemas.microsoft.com/office/drawing/2014/main" xmlns="" id="{C8133257-3A8B-4364-A9E6-7F7E75093A26}"/>
              </a:ext>
            </a:extLst>
          </p:cNvPr>
          <p:cNvSpPr/>
          <p:nvPr/>
        </p:nvSpPr>
        <p:spPr>
          <a:xfrm>
            <a:off x="785355" y="5436931"/>
            <a:ext cx="8284907" cy="461665"/>
          </a:xfrm>
          <a:prstGeom prst="rect">
            <a:avLst/>
          </a:prstGeom>
        </p:spPr>
        <p:txBody>
          <a:bodyPr wrap="square">
            <a:spAutoFit/>
          </a:bodyPr>
          <a:lstStyle/>
          <a:p>
            <a:r>
              <a:rPr lang="en-US" sz="2400" dirty="0">
                <a:solidFill>
                  <a:schemeClr val="bg1"/>
                </a:solidFill>
                <a:latin typeface="&amp;quot"/>
              </a:rPr>
              <a:t>“When Jesus had finished all these sayings…” Matt 26:1 </a:t>
            </a:r>
            <a:endParaRPr lang="en-US" sz="2400" dirty="0">
              <a:solidFill>
                <a:schemeClr val="bg1"/>
              </a:solidFill>
            </a:endParaRPr>
          </a:p>
        </p:txBody>
      </p:sp>
    </p:spTree>
    <p:extLst>
      <p:ext uri="{BB962C8B-B14F-4D97-AF65-F5344CB8AC3E}">
        <p14:creationId xmlns:p14="http://schemas.microsoft.com/office/powerpoint/2010/main" val="390752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B3A00E7-8CD4-4FC6-ADA5-4F09EB2111D4}"/>
              </a:ext>
            </a:extLst>
          </p:cNvPr>
          <p:cNvSpPr txBox="1"/>
          <p:nvPr/>
        </p:nvSpPr>
        <p:spPr>
          <a:xfrm>
            <a:off x="0" y="857251"/>
            <a:ext cx="9144000" cy="588623"/>
          </a:xfrm>
          <a:prstGeom prst="rect">
            <a:avLst/>
          </a:prstGeom>
          <a:noFill/>
        </p:spPr>
        <p:txBody>
          <a:bodyPr wrap="square" rtlCol="0">
            <a:spAutoFit/>
          </a:bodyPr>
          <a:lstStyle/>
          <a:p>
            <a:r>
              <a:rPr lang="en-US" sz="3225" dirty="0">
                <a:solidFill>
                  <a:schemeClr val="bg1"/>
                </a:solidFill>
              </a:rPr>
              <a:t>3. The </a:t>
            </a:r>
            <a:r>
              <a:rPr lang="en-US" sz="3225" b="1" dirty="0">
                <a:solidFill>
                  <a:srgbClr val="92D050"/>
                </a:solidFill>
              </a:rPr>
              <a:t>People</a:t>
            </a:r>
            <a:r>
              <a:rPr lang="en-US" sz="3225" dirty="0">
                <a:solidFill>
                  <a:schemeClr val="bg1"/>
                </a:solidFill>
              </a:rPr>
              <a:t> who heard the Sermon on the Mount</a:t>
            </a:r>
            <a:endParaRPr lang="en-US" sz="3225" dirty="0"/>
          </a:p>
        </p:txBody>
      </p:sp>
      <p:sp>
        <p:nvSpPr>
          <p:cNvPr id="3" name="Rectangle 2">
            <a:extLst>
              <a:ext uri="{FF2B5EF4-FFF2-40B4-BE49-F238E27FC236}">
                <a16:creationId xmlns:a16="http://schemas.microsoft.com/office/drawing/2014/main" xmlns="" id="{B11BD867-7A06-4ED5-845B-A3EC67623FF6}"/>
              </a:ext>
            </a:extLst>
          </p:cNvPr>
          <p:cNvSpPr/>
          <p:nvPr/>
        </p:nvSpPr>
        <p:spPr>
          <a:xfrm>
            <a:off x="3" y="1513091"/>
            <a:ext cx="9143999" cy="1938992"/>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So his fame spread throughout all Syria, and they brought him all the sick, those afflicted with various diseases and pains, those oppressed by demons, those having seizures, and paralytics, and he healed them. And </a:t>
            </a:r>
            <a:r>
              <a:rPr lang="en-US" sz="2400" b="1" dirty="0">
                <a:solidFill>
                  <a:srgbClr val="92D050"/>
                </a:solidFill>
                <a:latin typeface="Times New Roman" panose="02020603050405020304" pitchFamily="18" charset="0"/>
                <a:cs typeface="Times New Roman" panose="02020603050405020304" pitchFamily="18" charset="0"/>
              </a:rPr>
              <a:t>great crowds followed him </a:t>
            </a:r>
            <a:r>
              <a:rPr lang="en-US" sz="2400" dirty="0">
                <a:solidFill>
                  <a:schemeClr val="bg1"/>
                </a:solidFill>
                <a:latin typeface="Times New Roman" panose="02020603050405020304" pitchFamily="18" charset="0"/>
                <a:cs typeface="Times New Roman" panose="02020603050405020304" pitchFamily="18" charset="0"/>
              </a:rPr>
              <a:t>from Galilee and the Decapolis, and from Jerusalem and Judea, and from beyond the Jordan. </a:t>
            </a:r>
            <a:r>
              <a:rPr lang="en-US" sz="2400" i="1" dirty="0">
                <a:solidFill>
                  <a:schemeClr val="bg1"/>
                </a:solidFill>
                <a:latin typeface="Times New Roman" panose="02020603050405020304" pitchFamily="18" charset="0"/>
                <a:cs typeface="Times New Roman" panose="02020603050405020304" pitchFamily="18" charset="0"/>
              </a:rPr>
              <a:t>Matt 4:24-25</a:t>
            </a:r>
          </a:p>
        </p:txBody>
      </p:sp>
      <p:sp>
        <p:nvSpPr>
          <p:cNvPr id="4" name="Rectangle 3">
            <a:extLst>
              <a:ext uri="{FF2B5EF4-FFF2-40B4-BE49-F238E27FC236}">
                <a16:creationId xmlns:a16="http://schemas.microsoft.com/office/drawing/2014/main" xmlns="" id="{B31470FF-A1B7-4D6F-B0EA-E1C66D81E857}"/>
              </a:ext>
            </a:extLst>
          </p:cNvPr>
          <p:cNvSpPr/>
          <p:nvPr/>
        </p:nvSpPr>
        <p:spPr>
          <a:xfrm>
            <a:off x="3" y="3519303"/>
            <a:ext cx="9143999" cy="1200329"/>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Seeing </a:t>
            </a:r>
            <a:r>
              <a:rPr lang="en-US" sz="2400" b="1" dirty="0">
                <a:solidFill>
                  <a:srgbClr val="92D050"/>
                </a:solidFill>
                <a:latin typeface="Times New Roman" panose="02020603050405020304" pitchFamily="18" charset="0"/>
                <a:cs typeface="Times New Roman" panose="02020603050405020304" pitchFamily="18" charset="0"/>
              </a:rPr>
              <a:t>the crowds</a:t>
            </a:r>
            <a:r>
              <a:rPr lang="en-US" sz="2400" dirty="0">
                <a:solidFill>
                  <a:schemeClr val="bg1"/>
                </a:solidFill>
                <a:latin typeface="Times New Roman" panose="02020603050405020304" pitchFamily="18" charset="0"/>
                <a:cs typeface="Times New Roman" panose="02020603050405020304" pitchFamily="18" charset="0"/>
              </a:rPr>
              <a:t>, he went up on the mountain, and when he sat down, </a:t>
            </a:r>
            <a:r>
              <a:rPr lang="en-US" sz="2400" b="1" dirty="0">
                <a:solidFill>
                  <a:srgbClr val="92D050"/>
                </a:solidFill>
                <a:latin typeface="Times New Roman" panose="02020603050405020304" pitchFamily="18" charset="0"/>
                <a:cs typeface="Times New Roman" panose="02020603050405020304" pitchFamily="18" charset="0"/>
              </a:rPr>
              <a:t>his disciples came to him</a:t>
            </a:r>
            <a:r>
              <a:rPr lang="en-US" sz="2400" dirty="0">
                <a:solidFill>
                  <a:schemeClr val="bg1"/>
                </a:solidFill>
                <a:latin typeface="Times New Roman" panose="02020603050405020304" pitchFamily="18" charset="0"/>
                <a:cs typeface="Times New Roman" panose="02020603050405020304" pitchFamily="18" charset="0"/>
              </a:rPr>
              <a:t>. And he opened his mouth and taught them, saying </a:t>
            </a:r>
            <a:r>
              <a:rPr lang="en-US" sz="2400" i="1" dirty="0">
                <a:solidFill>
                  <a:schemeClr val="bg1"/>
                </a:solidFill>
                <a:latin typeface="Times New Roman" panose="02020603050405020304" pitchFamily="18" charset="0"/>
                <a:cs typeface="Times New Roman" panose="02020603050405020304" pitchFamily="18" charset="0"/>
              </a:rPr>
              <a:t>Matt 5:1-2</a:t>
            </a:r>
          </a:p>
        </p:txBody>
      </p:sp>
      <p:sp>
        <p:nvSpPr>
          <p:cNvPr id="5" name="Rectangle 4">
            <a:extLst>
              <a:ext uri="{FF2B5EF4-FFF2-40B4-BE49-F238E27FC236}">
                <a16:creationId xmlns:a16="http://schemas.microsoft.com/office/drawing/2014/main" xmlns="" id="{82B5F99A-8F38-4074-8424-AA7E602D49F0}"/>
              </a:ext>
            </a:extLst>
          </p:cNvPr>
          <p:cNvSpPr/>
          <p:nvPr/>
        </p:nvSpPr>
        <p:spPr>
          <a:xfrm>
            <a:off x="3" y="4756289"/>
            <a:ext cx="9143999" cy="1200329"/>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And when Jesus finished these sayings, </a:t>
            </a:r>
            <a:r>
              <a:rPr lang="en-US" sz="2400" b="1" dirty="0">
                <a:solidFill>
                  <a:srgbClr val="92D050"/>
                </a:solidFill>
                <a:latin typeface="Times New Roman" panose="02020603050405020304" pitchFamily="18" charset="0"/>
                <a:cs typeface="Times New Roman" panose="02020603050405020304" pitchFamily="18" charset="0"/>
              </a:rPr>
              <a:t>the crowds were astonished </a:t>
            </a:r>
            <a:r>
              <a:rPr lang="en-US" sz="2400" dirty="0">
                <a:solidFill>
                  <a:schemeClr val="bg1"/>
                </a:solidFill>
                <a:latin typeface="Times New Roman" panose="02020603050405020304" pitchFamily="18" charset="0"/>
                <a:cs typeface="Times New Roman" panose="02020603050405020304" pitchFamily="18" charset="0"/>
              </a:rPr>
              <a:t>at his teaching, for he was teaching them as one who had authority, and not as their scribes. </a:t>
            </a:r>
            <a:r>
              <a:rPr lang="en-US" sz="2400" i="1" dirty="0">
                <a:solidFill>
                  <a:schemeClr val="bg1"/>
                </a:solidFill>
                <a:latin typeface="Times New Roman" panose="02020603050405020304" pitchFamily="18" charset="0"/>
                <a:cs typeface="Times New Roman" panose="02020603050405020304" pitchFamily="18" charset="0"/>
              </a:rPr>
              <a:t>Matt 7:28-29</a:t>
            </a:r>
          </a:p>
        </p:txBody>
      </p:sp>
    </p:spTree>
    <p:extLst>
      <p:ext uri="{BB962C8B-B14F-4D97-AF65-F5344CB8AC3E}">
        <p14:creationId xmlns:p14="http://schemas.microsoft.com/office/powerpoint/2010/main" val="324495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B3A00E7-8CD4-4FC6-ADA5-4F09EB2111D4}"/>
              </a:ext>
            </a:extLst>
          </p:cNvPr>
          <p:cNvSpPr txBox="1"/>
          <p:nvPr/>
        </p:nvSpPr>
        <p:spPr>
          <a:xfrm>
            <a:off x="0" y="857251"/>
            <a:ext cx="9144000" cy="588623"/>
          </a:xfrm>
          <a:prstGeom prst="rect">
            <a:avLst/>
          </a:prstGeom>
          <a:noFill/>
        </p:spPr>
        <p:txBody>
          <a:bodyPr wrap="square" rtlCol="0">
            <a:spAutoFit/>
          </a:bodyPr>
          <a:lstStyle/>
          <a:p>
            <a:r>
              <a:rPr lang="en-US" sz="3225" dirty="0">
                <a:solidFill>
                  <a:schemeClr val="bg1"/>
                </a:solidFill>
              </a:rPr>
              <a:t>4. The </a:t>
            </a:r>
            <a:r>
              <a:rPr lang="en-US" sz="3225" b="1" dirty="0">
                <a:solidFill>
                  <a:srgbClr val="92D050"/>
                </a:solidFill>
              </a:rPr>
              <a:t>Purpose</a:t>
            </a:r>
            <a:r>
              <a:rPr lang="en-US" sz="3225" dirty="0">
                <a:solidFill>
                  <a:schemeClr val="bg1"/>
                </a:solidFill>
              </a:rPr>
              <a:t> of the Sermon on the Mount</a:t>
            </a:r>
            <a:endParaRPr lang="en-US" sz="3225" dirty="0"/>
          </a:p>
        </p:txBody>
      </p:sp>
      <p:pic>
        <p:nvPicPr>
          <p:cNvPr id="7" name="Picture 6">
            <a:extLst>
              <a:ext uri="{FF2B5EF4-FFF2-40B4-BE49-F238E27FC236}">
                <a16:creationId xmlns:a16="http://schemas.microsoft.com/office/drawing/2014/main" xmlns="" id="{A5A53087-F495-4F8A-AE99-60517CBD0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1923829"/>
            <a:ext cx="3714208" cy="3667655"/>
          </a:xfrm>
          <a:prstGeom prst="rect">
            <a:avLst/>
          </a:prstGeom>
        </p:spPr>
      </p:pic>
      <p:sp>
        <p:nvSpPr>
          <p:cNvPr id="8" name="TextBox 7">
            <a:extLst>
              <a:ext uri="{FF2B5EF4-FFF2-40B4-BE49-F238E27FC236}">
                <a16:creationId xmlns:a16="http://schemas.microsoft.com/office/drawing/2014/main" xmlns="" id="{14544717-C439-4D80-9783-C5E4299D1482}"/>
              </a:ext>
            </a:extLst>
          </p:cNvPr>
          <p:cNvSpPr txBox="1"/>
          <p:nvPr/>
        </p:nvSpPr>
        <p:spPr>
          <a:xfrm>
            <a:off x="0" y="2771128"/>
            <a:ext cx="4391333" cy="1338828"/>
          </a:xfrm>
          <a:prstGeom prst="rect">
            <a:avLst/>
          </a:prstGeom>
          <a:noFill/>
        </p:spPr>
        <p:txBody>
          <a:bodyPr wrap="square" rtlCol="0">
            <a:spAutoFit/>
          </a:bodyPr>
          <a:lstStyle/>
          <a:p>
            <a:pPr algn="ctr"/>
            <a:r>
              <a:rPr lang="en-US" sz="2700" b="1" dirty="0">
                <a:solidFill>
                  <a:schemeClr val="bg1"/>
                </a:solidFill>
              </a:rPr>
              <a:t>the way of Christ </a:t>
            </a:r>
          </a:p>
          <a:p>
            <a:pPr algn="ctr"/>
            <a:r>
              <a:rPr lang="en-US" sz="2700" b="1" i="1" dirty="0">
                <a:solidFill>
                  <a:schemeClr val="bg1"/>
                </a:solidFill>
              </a:rPr>
              <a:t>vs.                            </a:t>
            </a:r>
          </a:p>
          <a:p>
            <a:pPr algn="ctr"/>
            <a:r>
              <a:rPr lang="en-US" sz="2700" b="1" dirty="0">
                <a:solidFill>
                  <a:schemeClr val="bg1"/>
                </a:solidFill>
              </a:rPr>
              <a:t>the way of the Pharisees</a:t>
            </a:r>
          </a:p>
        </p:txBody>
      </p:sp>
    </p:spTree>
    <p:extLst>
      <p:ext uri="{BB962C8B-B14F-4D97-AF65-F5344CB8AC3E}">
        <p14:creationId xmlns:p14="http://schemas.microsoft.com/office/powerpoint/2010/main" val="61519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B3A00E7-8CD4-4FC6-ADA5-4F09EB2111D4}"/>
              </a:ext>
            </a:extLst>
          </p:cNvPr>
          <p:cNvSpPr txBox="1"/>
          <p:nvPr/>
        </p:nvSpPr>
        <p:spPr>
          <a:xfrm>
            <a:off x="0" y="857251"/>
            <a:ext cx="9144000" cy="588623"/>
          </a:xfrm>
          <a:prstGeom prst="rect">
            <a:avLst/>
          </a:prstGeom>
          <a:noFill/>
        </p:spPr>
        <p:txBody>
          <a:bodyPr wrap="square" rtlCol="0">
            <a:spAutoFit/>
          </a:bodyPr>
          <a:lstStyle/>
          <a:p>
            <a:r>
              <a:rPr lang="en-US" sz="3225" dirty="0">
                <a:solidFill>
                  <a:schemeClr val="bg1"/>
                </a:solidFill>
              </a:rPr>
              <a:t>5. The </a:t>
            </a:r>
            <a:r>
              <a:rPr lang="en-US" sz="3225" b="1" dirty="0">
                <a:solidFill>
                  <a:srgbClr val="92D050"/>
                </a:solidFill>
              </a:rPr>
              <a:t>Possibility</a:t>
            </a:r>
            <a:r>
              <a:rPr lang="en-US" sz="3225" dirty="0">
                <a:solidFill>
                  <a:schemeClr val="bg1"/>
                </a:solidFill>
              </a:rPr>
              <a:t> of living the Sermon on the Mount</a:t>
            </a:r>
            <a:endParaRPr lang="en-US" sz="3225" dirty="0"/>
          </a:p>
        </p:txBody>
      </p:sp>
      <p:sp>
        <p:nvSpPr>
          <p:cNvPr id="5" name="Rectangle 4">
            <a:extLst>
              <a:ext uri="{FF2B5EF4-FFF2-40B4-BE49-F238E27FC236}">
                <a16:creationId xmlns:a16="http://schemas.microsoft.com/office/drawing/2014/main" xmlns="" id="{EEFE17EE-D0AB-4394-AFDF-4679F8FDFA8A}"/>
              </a:ext>
            </a:extLst>
          </p:cNvPr>
          <p:cNvSpPr/>
          <p:nvPr/>
        </p:nvSpPr>
        <p:spPr>
          <a:xfrm>
            <a:off x="307875" y="1422791"/>
            <a:ext cx="8528255" cy="1569660"/>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“Behold, the virgin shall conceive and bear a son,</a:t>
            </a:r>
            <a:br>
              <a:rPr lang="en-US" sz="24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Times New Roman" panose="02020603050405020304" pitchFamily="18" charset="0"/>
                <a:cs typeface="Times New Roman" panose="02020603050405020304" pitchFamily="18" charset="0"/>
              </a:rPr>
              <a:t>    and they shall call his name Immanuel”</a:t>
            </a:r>
          </a:p>
          <a:p>
            <a:r>
              <a:rPr lang="en-US" sz="2400" dirty="0">
                <a:solidFill>
                  <a:schemeClr val="bg1"/>
                </a:solidFill>
                <a:latin typeface="Times New Roman" panose="02020603050405020304" pitchFamily="18" charset="0"/>
                <a:cs typeface="Times New Roman" panose="02020603050405020304" pitchFamily="18" charset="0"/>
              </a:rPr>
              <a:t>(which means, God with us).</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Matt 1:23</a:t>
            </a:r>
          </a:p>
        </p:txBody>
      </p:sp>
      <p:sp>
        <p:nvSpPr>
          <p:cNvPr id="3" name="Rectangle 2">
            <a:extLst>
              <a:ext uri="{FF2B5EF4-FFF2-40B4-BE49-F238E27FC236}">
                <a16:creationId xmlns:a16="http://schemas.microsoft.com/office/drawing/2014/main" xmlns="" id="{4FB20FE8-C7C2-49C0-96F7-DF95C8876A23}"/>
              </a:ext>
            </a:extLst>
          </p:cNvPr>
          <p:cNvSpPr/>
          <p:nvPr/>
        </p:nvSpPr>
        <p:spPr>
          <a:xfrm>
            <a:off x="307871" y="3025046"/>
            <a:ext cx="7081469" cy="1200329"/>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For where two or three are gathered in my name,     there am I among them. </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	Matt 18:20</a:t>
            </a:r>
          </a:p>
        </p:txBody>
      </p:sp>
      <p:sp>
        <p:nvSpPr>
          <p:cNvPr id="4" name="Rectangle 3">
            <a:extLst>
              <a:ext uri="{FF2B5EF4-FFF2-40B4-BE49-F238E27FC236}">
                <a16:creationId xmlns:a16="http://schemas.microsoft.com/office/drawing/2014/main" xmlns="" id="{FE6CFB9A-4D3B-4259-B9FC-5F3BDA5069E3}"/>
              </a:ext>
            </a:extLst>
          </p:cNvPr>
          <p:cNvSpPr/>
          <p:nvPr/>
        </p:nvSpPr>
        <p:spPr>
          <a:xfrm>
            <a:off x="307872" y="4202288"/>
            <a:ext cx="8836128" cy="1938992"/>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Go therefore and make disciples of all nations, baptizing them in</a:t>
            </a:r>
            <a:r>
              <a:rPr lang="en-US" sz="2400"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the name of the Father and of the Son and of the Holy Spirit, teaching them to observe all that I have commanded you. And behold, I am with you always, to the end of the age.                                  								 </a:t>
            </a:r>
            <a:r>
              <a:rPr lang="en-US" sz="2400" i="1" dirty="0">
                <a:solidFill>
                  <a:schemeClr val="bg1"/>
                </a:solidFill>
                <a:latin typeface="Times New Roman" panose="02020603050405020304" pitchFamily="18" charset="0"/>
                <a:cs typeface="Times New Roman" panose="02020603050405020304" pitchFamily="18" charset="0"/>
              </a:rPr>
              <a:t>Matt 28:19-20 </a:t>
            </a:r>
            <a:endParaRPr lang="en-US" sz="1350" i="1" dirty="0">
              <a:solidFill>
                <a:schemeClr val="bg1"/>
              </a:solidFill>
            </a:endParaRPr>
          </a:p>
        </p:txBody>
      </p:sp>
    </p:spTree>
    <p:extLst>
      <p:ext uri="{BB962C8B-B14F-4D97-AF65-F5344CB8AC3E}">
        <p14:creationId xmlns:p14="http://schemas.microsoft.com/office/powerpoint/2010/main" val="149160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13536F-A40F-4D5D-B957-1CA2C44E65F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4529E87A-F9F1-40C4-B2CB-A59C965B98B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xmlns="" id="{A037549A-4B28-4206-BED9-4EC65C1004E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43000" y="1503762"/>
            <a:ext cx="6858000" cy="3850481"/>
          </a:xfrm>
          <a:prstGeom prst="rect">
            <a:avLst/>
          </a:prstGeom>
        </p:spPr>
      </p:pic>
    </p:spTree>
    <p:extLst>
      <p:ext uri="{BB962C8B-B14F-4D97-AF65-F5344CB8AC3E}">
        <p14:creationId xmlns:p14="http://schemas.microsoft.com/office/powerpoint/2010/main" val="109685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66BBF84-2BAC-4767-AC96-81FB094A509C}"/>
              </a:ext>
            </a:extLst>
          </p:cNvPr>
          <p:cNvSpPr txBox="1"/>
          <p:nvPr/>
        </p:nvSpPr>
        <p:spPr>
          <a:xfrm>
            <a:off x="0" y="857251"/>
            <a:ext cx="9144000" cy="646331"/>
          </a:xfrm>
          <a:prstGeom prst="rect">
            <a:avLst/>
          </a:prstGeom>
          <a:noFill/>
        </p:spPr>
        <p:txBody>
          <a:bodyPr wrap="square" rtlCol="0">
            <a:spAutoFit/>
          </a:bodyPr>
          <a:lstStyle/>
          <a:p>
            <a:pPr algn="ctr"/>
            <a:r>
              <a:rPr lang="en-US" sz="3600" b="1" dirty="0">
                <a:solidFill>
                  <a:srgbClr val="92D050"/>
                </a:solidFill>
              </a:rPr>
              <a:t>An Introduction to the Sermon on the Mount</a:t>
            </a:r>
          </a:p>
        </p:txBody>
      </p:sp>
      <p:sp>
        <p:nvSpPr>
          <p:cNvPr id="3" name="TextBox 2">
            <a:extLst>
              <a:ext uri="{FF2B5EF4-FFF2-40B4-BE49-F238E27FC236}">
                <a16:creationId xmlns:a16="http://schemas.microsoft.com/office/drawing/2014/main" xmlns="" id="{1E057C1F-E668-4B17-8483-E367FA725CC4}"/>
              </a:ext>
            </a:extLst>
          </p:cNvPr>
          <p:cNvSpPr txBox="1"/>
          <p:nvPr/>
        </p:nvSpPr>
        <p:spPr>
          <a:xfrm>
            <a:off x="0" y="1480498"/>
            <a:ext cx="7942007" cy="507831"/>
          </a:xfrm>
          <a:prstGeom prst="rect">
            <a:avLst/>
          </a:prstGeom>
          <a:noFill/>
        </p:spPr>
        <p:txBody>
          <a:bodyPr wrap="square" rtlCol="0">
            <a:spAutoFit/>
          </a:bodyPr>
          <a:lstStyle/>
          <a:p>
            <a:r>
              <a:rPr lang="en-US" sz="2700" dirty="0">
                <a:solidFill>
                  <a:schemeClr val="bg1"/>
                </a:solidFill>
              </a:rPr>
              <a:t>1. The </a:t>
            </a:r>
            <a:r>
              <a:rPr lang="en-US" sz="2700" b="1" dirty="0">
                <a:solidFill>
                  <a:srgbClr val="92D050"/>
                </a:solidFill>
              </a:rPr>
              <a:t>Preacher</a:t>
            </a:r>
            <a:r>
              <a:rPr lang="en-US" sz="2700" dirty="0">
                <a:solidFill>
                  <a:schemeClr val="bg1"/>
                </a:solidFill>
              </a:rPr>
              <a:t> of the Sermon on the Mount</a:t>
            </a:r>
            <a:r>
              <a:rPr lang="en-US" sz="2400" dirty="0"/>
              <a:t>.</a:t>
            </a:r>
          </a:p>
        </p:txBody>
      </p:sp>
      <p:sp>
        <p:nvSpPr>
          <p:cNvPr id="4" name="TextBox 3">
            <a:extLst>
              <a:ext uri="{FF2B5EF4-FFF2-40B4-BE49-F238E27FC236}">
                <a16:creationId xmlns:a16="http://schemas.microsoft.com/office/drawing/2014/main" xmlns="" id="{E517883D-30EE-42E3-B17F-EB86A07DB5B5}"/>
              </a:ext>
            </a:extLst>
          </p:cNvPr>
          <p:cNvSpPr txBox="1"/>
          <p:nvPr/>
        </p:nvSpPr>
        <p:spPr>
          <a:xfrm>
            <a:off x="2" y="1942165"/>
            <a:ext cx="8926461" cy="507831"/>
          </a:xfrm>
          <a:prstGeom prst="rect">
            <a:avLst/>
          </a:prstGeom>
          <a:noFill/>
        </p:spPr>
        <p:txBody>
          <a:bodyPr wrap="square" rtlCol="0">
            <a:spAutoFit/>
          </a:bodyPr>
          <a:lstStyle/>
          <a:p>
            <a:r>
              <a:rPr lang="en-US" sz="2700" dirty="0">
                <a:solidFill>
                  <a:schemeClr val="bg1"/>
                </a:solidFill>
              </a:rPr>
              <a:t>2. The </a:t>
            </a:r>
            <a:r>
              <a:rPr lang="en-US" sz="2700" b="1" dirty="0">
                <a:solidFill>
                  <a:srgbClr val="92D050"/>
                </a:solidFill>
              </a:rPr>
              <a:t>Place</a:t>
            </a:r>
            <a:r>
              <a:rPr lang="en-US" sz="2700" dirty="0">
                <a:solidFill>
                  <a:schemeClr val="bg1"/>
                </a:solidFill>
              </a:rPr>
              <a:t> of the Sermon on the Mount in Matthew</a:t>
            </a:r>
          </a:p>
        </p:txBody>
      </p:sp>
      <p:sp>
        <p:nvSpPr>
          <p:cNvPr id="5" name="TextBox 4">
            <a:extLst>
              <a:ext uri="{FF2B5EF4-FFF2-40B4-BE49-F238E27FC236}">
                <a16:creationId xmlns:a16="http://schemas.microsoft.com/office/drawing/2014/main" xmlns="" id="{BC01CB14-E567-421C-AC76-DDBDD1C45495}"/>
              </a:ext>
            </a:extLst>
          </p:cNvPr>
          <p:cNvSpPr txBox="1"/>
          <p:nvPr/>
        </p:nvSpPr>
        <p:spPr>
          <a:xfrm>
            <a:off x="-1" y="2403830"/>
            <a:ext cx="7525265" cy="507831"/>
          </a:xfrm>
          <a:prstGeom prst="rect">
            <a:avLst/>
          </a:prstGeom>
          <a:noFill/>
        </p:spPr>
        <p:txBody>
          <a:bodyPr wrap="square" rtlCol="0">
            <a:spAutoFit/>
          </a:bodyPr>
          <a:lstStyle/>
          <a:p>
            <a:r>
              <a:rPr lang="en-US" sz="2700" dirty="0">
                <a:solidFill>
                  <a:schemeClr val="bg1"/>
                </a:solidFill>
              </a:rPr>
              <a:t>3. The </a:t>
            </a:r>
            <a:r>
              <a:rPr lang="en-US" sz="2700" b="1" dirty="0">
                <a:solidFill>
                  <a:srgbClr val="92D050"/>
                </a:solidFill>
              </a:rPr>
              <a:t>People</a:t>
            </a:r>
            <a:r>
              <a:rPr lang="en-US" sz="2700" dirty="0">
                <a:solidFill>
                  <a:schemeClr val="bg1"/>
                </a:solidFill>
              </a:rPr>
              <a:t> who heard the Sermon on the Mount</a:t>
            </a:r>
          </a:p>
        </p:txBody>
      </p:sp>
      <p:sp>
        <p:nvSpPr>
          <p:cNvPr id="6" name="TextBox 5">
            <a:extLst>
              <a:ext uri="{FF2B5EF4-FFF2-40B4-BE49-F238E27FC236}">
                <a16:creationId xmlns:a16="http://schemas.microsoft.com/office/drawing/2014/main" xmlns="" id="{41E226BE-9B20-4BF1-A9DA-15701195239A}"/>
              </a:ext>
            </a:extLst>
          </p:cNvPr>
          <p:cNvSpPr txBox="1"/>
          <p:nvPr/>
        </p:nvSpPr>
        <p:spPr>
          <a:xfrm>
            <a:off x="0" y="2865495"/>
            <a:ext cx="7322574" cy="507831"/>
          </a:xfrm>
          <a:prstGeom prst="rect">
            <a:avLst/>
          </a:prstGeom>
          <a:noFill/>
        </p:spPr>
        <p:txBody>
          <a:bodyPr wrap="square" rtlCol="0">
            <a:spAutoFit/>
          </a:bodyPr>
          <a:lstStyle/>
          <a:p>
            <a:r>
              <a:rPr lang="en-US" sz="2700" dirty="0">
                <a:solidFill>
                  <a:schemeClr val="bg1"/>
                </a:solidFill>
              </a:rPr>
              <a:t>4. The </a:t>
            </a:r>
            <a:r>
              <a:rPr lang="en-US" sz="2700" b="1" dirty="0">
                <a:solidFill>
                  <a:srgbClr val="92D050"/>
                </a:solidFill>
              </a:rPr>
              <a:t>Purpose</a:t>
            </a:r>
            <a:r>
              <a:rPr lang="en-US" sz="2700" dirty="0">
                <a:solidFill>
                  <a:schemeClr val="bg1"/>
                </a:solidFill>
              </a:rPr>
              <a:t> of the Sermon on the Mount</a:t>
            </a:r>
          </a:p>
        </p:txBody>
      </p:sp>
      <p:sp>
        <p:nvSpPr>
          <p:cNvPr id="7" name="TextBox 6">
            <a:extLst>
              <a:ext uri="{FF2B5EF4-FFF2-40B4-BE49-F238E27FC236}">
                <a16:creationId xmlns:a16="http://schemas.microsoft.com/office/drawing/2014/main" xmlns="" id="{453C690F-1ACB-4519-9C6F-CEA83E679727}"/>
              </a:ext>
            </a:extLst>
          </p:cNvPr>
          <p:cNvSpPr txBox="1"/>
          <p:nvPr/>
        </p:nvSpPr>
        <p:spPr>
          <a:xfrm>
            <a:off x="3" y="3327159"/>
            <a:ext cx="7942006" cy="507831"/>
          </a:xfrm>
          <a:prstGeom prst="rect">
            <a:avLst/>
          </a:prstGeom>
          <a:noFill/>
        </p:spPr>
        <p:txBody>
          <a:bodyPr wrap="square" rtlCol="0">
            <a:spAutoFit/>
          </a:bodyPr>
          <a:lstStyle/>
          <a:p>
            <a:r>
              <a:rPr lang="en-US" sz="2700" dirty="0">
                <a:solidFill>
                  <a:schemeClr val="bg1"/>
                </a:solidFill>
              </a:rPr>
              <a:t>5. The </a:t>
            </a:r>
            <a:r>
              <a:rPr lang="en-US" sz="2700" b="1" dirty="0">
                <a:solidFill>
                  <a:srgbClr val="92D050"/>
                </a:solidFill>
              </a:rPr>
              <a:t>Possibility </a:t>
            </a:r>
            <a:r>
              <a:rPr lang="en-US" sz="2700" dirty="0">
                <a:solidFill>
                  <a:schemeClr val="bg1"/>
                </a:solidFill>
              </a:rPr>
              <a:t>of living the Sermon on the Mount</a:t>
            </a:r>
          </a:p>
        </p:txBody>
      </p:sp>
    </p:spTree>
    <p:extLst>
      <p:ext uri="{BB962C8B-B14F-4D97-AF65-F5344CB8AC3E}">
        <p14:creationId xmlns:p14="http://schemas.microsoft.com/office/powerpoint/2010/main" val="24000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192530"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712657" y="2742763"/>
            <a:ext cx="5718687" cy="1569660"/>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The book of the genealogy of Jesus Christ, the son of David, the son of Abraham. </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Matt 1:1</a:t>
            </a:r>
          </a:p>
        </p:txBody>
      </p:sp>
    </p:spTree>
    <p:extLst>
      <p:ext uri="{BB962C8B-B14F-4D97-AF65-F5344CB8AC3E}">
        <p14:creationId xmlns:p14="http://schemas.microsoft.com/office/powerpoint/2010/main" val="417263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217243"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97262" y="2488857"/>
            <a:ext cx="8528255" cy="3416320"/>
          </a:xfrm>
          <a:prstGeom prst="rect">
            <a:avLst/>
          </a:prstGeom>
        </p:spPr>
        <p:txBody>
          <a:bodyPr wrap="square">
            <a:spAutoFit/>
          </a:bodyPr>
          <a:lstStyle/>
          <a:p>
            <a:r>
              <a:rPr lang="en-US" sz="2400" b="1"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Now the birth of Jesus Christ</a:t>
            </a:r>
            <a:r>
              <a:rPr lang="en-US" sz="2400"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took place in this way. When his mother Mary had been betrothed</a:t>
            </a:r>
            <a:r>
              <a:rPr lang="en-US" sz="2400"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to Joseph, before they came together she was found to be with child </a:t>
            </a:r>
            <a:r>
              <a:rPr lang="en-US" sz="2400" b="1" dirty="0">
                <a:solidFill>
                  <a:srgbClr val="92D050"/>
                </a:solidFill>
                <a:latin typeface="Times New Roman" panose="02020603050405020304" pitchFamily="18" charset="0"/>
                <a:cs typeface="Times New Roman" panose="02020603050405020304" pitchFamily="18" charset="0"/>
              </a:rPr>
              <a:t>from the Holy Spirit</a:t>
            </a:r>
            <a:r>
              <a:rPr lang="en-US" sz="2400" dirty="0">
                <a:solidFill>
                  <a:schemeClr val="bg1"/>
                </a:solidFill>
                <a:latin typeface="Times New Roman" panose="02020603050405020304" pitchFamily="18" charset="0"/>
                <a:cs typeface="Times New Roman" panose="02020603050405020304" pitchFamily="18" charset="0"/>
              </a:rPr>
              <a:t>. …But as he considered these things, behold, an angel of the Lord appeared to him in a dream, saying, “Joseph, son of David, do not fear to take Mary as your wife, for that which is conceived in her is </a:t>
            </a:r>
            <a:r>
              <a:rPr lang="en-US" sz="2400" b="1" dirty="0">
                <a:solidFill>
                  <a:srgbClr val="92D050"/>
                </a:solidFill>
                <a:latin typeface="Times New Roman" panose="02020603050405020304" pitchFamily="18" charset="0"/>
                <a:cs typeface="Times New Roman" panose="02020603050405020304" pitchFamily="18" charset="0"/>
              </a:rPr>
              <a:t>from the Holy Spirit</a:t>
            </a:r>
            <a:r>
              <a:rPr lang="en-US" sz="2400" dirty="0">
                <a:solidFill>
                  <a:schemeClr val="bg1"/>
                </a:solidFill>
                <a:latin typeface="Times New Roman" panose="02020603050405020304" pitchFamily="18" charset="0"/>
                <a:cs typeface="Times New Roman" panose="02020603050405020304" pitchFamily="18" charset="0"/>
              </a:rPr>
              <a:t>.</a:t>
            </a:r>
          </a:p>
          <a:p>
            <a:r>
              <a:rPr lang="en-US" sz="2400" i="1" dirty="0">
                <a:solidFill>
                  <a:schemeClr val="bg1"/>
                </a:solidFill>
                <a:latin typeface="Times New Roman" panose="02020603050405020304" pitchFamily="18" charset="0"/>
                <a:cs typeface="Times New Roman" panose="02020603050405020304" pitchFamily="18" charset="0"/>
              </a:rPr>
              <a:t>									Matt 1:18, 20</a:t>
            </a: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Tree>
    <p:extLst>
      <p:ext uri="{BB962C8B-B14F-4D97-AF65-F5344CB8AC3E}">
        <p14:creationId xmlns:p14="http://schemas.microsoft.com/office/powerpoint/2010/main" val="297052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528255"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19832" y="3092267"/>
            <a:ext cx="8528255" cy="1569660"/>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She will bear a son, and you shall call his name Jesus, for </a:t>
            </a:r>
            <a:r>
              <a:rPr lang="en-US" sz="2400" b="1" dirty="0">
                <a:solidFill>
                  <a:srgbClr val="92D050"/>
                </a:solidFill>
                <a:latin typeface="Times New Roman" panose="02020603050405020304" pitchFamily="18" charset="0"/>
                <a:cs typeface="Times New Roman" panose="02020603050405020304" pitchFamily="18" charset="0"/>
              </a:rPr>
              <a:t>he will save his people from their sins </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Matt 1:21</a:t>
            </a:r>
            <a:r>
              <a:rPr lang="en-US" sz="1350" dirty="0"/>
              <a:t>.</a:t>
            </a:r>
            <a:endParaRPr lang="en-US" sz="2400" i="1"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Tree>
    <p:extLst>
      <p:ext uri="{BB962C8B-B14F-4D97-AF65-F5344CB8AC3E}">
        <p14:creationId xmlns:p14="http://schemas.microsoft.com/office/powerpoint/2010/main" val="54763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229600"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30893" y="3680888"/>
            <a:ext cx="8528255" cy="1569660"/>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“Behold, the virgin shall conceive and bear a son,</a:t>
            </a:r>
            <a:br>
              <a:rPr lang="en-US" sz="24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Times New Roman" panose="02020603050405020304" pitchFamily="18" charset="0"/>
                <a:cs typeface="Times New Roman" panose="02020603050405020304" pitchFamily="18" charset="0"/>
              </a:rPr>
              <a:t>    and they shall call his name </a:t>
            </a:r>
            <a:r>
              <a:rPr lang="en-US" sz="2400" b="1" dirty="0">
                <a:solidFill>
                  <a:srgbClr val="92D050"/>
                </a:solidFill>
                <a:latin typeface="Times New Roman" panose="02020603050405020304" pitchFamily="18" charset="0"/>
                <a:cs typeface="Times New Roman" panose="02020603050405020304" pitchFamily="18" charset="0"/>
              </a:rPr>
              <a:t>Immanuel</a:t>
            </a:r>
            <a:r>
              <a:rPr lang="en-US" sz="2400" dirty="0">
                <a:solidFill>
                  <a:schemeClr val="bg1"/>
                </a:solidFill>
                <a:latin typeface="Times New Roman" panose="02020603050405020304" pitchFamily="18" charset="0"/>
                <a:cs typeface="Times New Roman" panose="02020603050405020304" pitchFamily="18" charset="0"/>
              </a:rPr>
              <a:t>”</a:t>
            </a:r>
          </a:p>
          <a:p>
            <a:r>
              <a:rPr lang="en-US" sz="2400" dirty="0">
                <a:solidFill>
                  <a:schemeClr val="bg1"/>
                </a:solidFill>
                <a:latin typeface="Times New Roman" panose="02020603050405020304" pitchFamily="18" charset="0"/>
                <a:cs typeface="Times New Roman" panose="02020603050405020304" pitchFamily="18" charset="0"/>
              </a:rPr>
              <a:t>(which means, God with us).</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Matt 1:23</a:t>
            </a: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
        <p:nvSpPr>
          <p:cNvPr id="7" name="TextBox 6">
            <a:extLst>
              <a:ext uri="{FF2B5EF4-FFF2-40B4-BE49-F238E27FC236}">
                <a16:creationId xmlns:a16="http://schemas.microsoft.com/office/drawing/2014/main" xmlns="" id="{B1385983-00A1-4037-8717-5B76A7BE06EA}"/>
              </a:ext>
            </a:extLst>
          </p:cNvPr>
          <p:cNvSpPr txBox="1"/>
          <p:nvPr/>
        </p:nvSpPr>
        <p:spPr>
          <a:xfrm>
            <a:off x="0" y="2482011"/>
            <a:ext cx="6271751" cy="461665"/>
          </a:xfrm>
          <a:prstGeom prst="rect">
            <a:avLst/>
          </a:prstGeom>
          <a:noFill/>
        </p:spPr>
        <p:txBody>
          <a:bodyPr wrap="square" rtlCol="0">
            <a:spAutoFit/>
          </a:bodyPr>
          <a:lstStyle/>
          <a:p>
            <a:r>
              <a:rPr lang="en-US" sz="2400" dirty="0">
                <a:solidFill>
                  <a:schemeClr val="bg1"/>
                </a:solidFill>
              </a:rPr>
              <a:t>*Immanuel-God with us</a:t>
            </a:r>
          </a:p>
        </p:txBody>
      </p:sp>
    </p:spTree>
    <p:extLst>
      <p:ext uri="{BB962C8B-B14F-4D97-AF65-F5344CB8AC3E}">
        <p14:creationId xmlns:p14="http://schemas.microsoft.com/office/powerpoint/2010/main" val="239609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204886"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41953" y="3374987"/>
            <a:ext cx="8817693" cy="2677656"/>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Now after Jesus was born in Bethlehem of Judea in the days of Herod the king, behold, wise men</a:t>
            </a:r>
            <a:r>
              <a:rPr lang="en-US" sz="2400"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from the east came to Jerusalem, </a:t>
            </a:r>
            <a:r>
              <a:rPr lang="en-US" sz="2400" b="1" baseline="30000" dirty="0">
                <a:solidFill>
                  <a:schemeClr val="bg1"/>
                </a:solidFill>
                <a:latin typeface="Times New Roman" panose="02020603050405020304" pitchFamily="18" charset="0"/>
                <a:cs typeface="Times New Roman" panose="02020603050405020304" pitchFamily="18" charset="0"/>
              </a:rPr>
              <a:t>2 </a:t>
            </a:r>
            <a:r>
              <a:rPr lang="en-US" sz="2400" dirty="0">
                <a:solidFill>
                  <a:schemeClr val="bg1"/>
                </a:solidFill>
                <a:latin typeface="Times New Roman" panose="02020603050405020304" pitchFamily="18" charset="0"/>
                <a:cs typeface="Times New Roman" panose="02020603050405020304" pitchFamily="18" charset="0"/>
              </a:rPr>
              <a:t>saying, “Where is he who has been born </a:t>
            </a:r>
            <a:r>
              <a:rPr lang="en-US" sz="2400" b="1" dirty="0">
                <a:solidFill>
                  <a:srgbClr val="92D050"/>
                </a:solidFill>
                <a:latin typeface="Times New Roman" panose="02020603050405020304" pitchFamily="18" charset="0"/>
                <a:cs typeface="Times New Roman" panose="02020603050405020304" pitchFamily="18" charset="0"/>
              </a:rPr>
              <a:t>king of the Jews</a:t>
            </a:r>
            <a:r>
              <a:rPr lang="en-US" sz="2400" dirty="0">
                <a:solidFill>
                  <a:schemeClr val="bg1"/>
                </a:solidFill>
                <a:latin typeface="Times New Roman" panose="02020603050405020304" pitchFamily="18" charset="0"/>
                <a:cs typeface="Times New Roman" panose="02020603050405020304" pitchFamily="18" charset="0"/>
              </a:rPr>
              <a:t>? For we saw his star when it rose</a:t>
            </a:r>
            <a:r>
              <a:rPr lang="en-US" sz="2400" baseline="30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and have come to worship him.”</a:t>
            </a:r>
            <a:r>
              <a:rPr lang="en-US" sz="2400" b="1" baseline="30000" dirty="0">
                <a:solidFill>
                  <a:schemeClr val="bg1"/>
                </a:solidFill>
                <a:latin typeface="Times New Roman" panose="02020603050405020304" pitchFamily="18" charset="0"/>
                <a:cs typeface="Times New Roman" panose="02020603050405020304" pitchFamily="18" charset="0"/>
              </a:rPr>
              <a:t> 3 </a:t>
            </a:r>
            <a:r>
              <a:rPr lang="en-US" sz="2400" dirty="0">
                <a:solidFill>
                  <a:schemeClr val="bg1"/>
                </a:solidFill>
                <a:latin typeface="Times New Roman" panose="02020603050405020304" pitchFamily="18" charset="0"/>
                <a:cs typeface="Times New Roman" panose="02020603050405020304" pitchFamily="18" charset="0"/>
              </a:rPr>
              <a:t>When Herod the king heard this, he was troubled, and all Jerusalem with him</a:t>
            </a:r>
          </a:p>
          <a:p>
            <a:r>
              <a:rPr lang="en-US" sz="2400" i="1" dirty="0">
                <a:solidFill>
                  <a:schemeClr val="bg1"/>
                </a:solidFill>
                <a:latin typeface="Times New Roman" panose="02020603050405020304" pitchFamily="18" charset="0"/>
                <a:cs typeface="Times New Roman" panose="02020603050405020304" pitchFamily="18" charset="0"/>
              </a:rPr>
              <a:t>										Matt 2:1-3</a:t>
            </a: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
        <p:nvSpPr>
          <p:cNvPr id="7" name="TextBox 6">
            <a:extLst>
              <a:ext uri="{FF2B5EF4-FFF2-40B4-BE49-F238E27FC236}">
                <a16:creationId xmlns:a16="http://schemas.microsoft.com/office/drawing/2014/main" xmlns="" id="{B1385983-00A1-4037-8717-5B76A7BE06EA}"/>
              </a:ext>
            </a:extLst>
          </p:cNvPr>
          <p:cNvSpPr txBox="1"/>
          <p:nvPr/>
        </p:nvSpPr>
        <p:spPr>
          <a:xfrm>
            <a:off x="0" y="2482011"/>
            <a:ext cx="6271751" cy="461665"/>
          </a:xfrm>
          <a:prstGeom prst="rect">
            <a:avLst/>
          </a:prstGeom>
          <a:noFill/>
        </p:spPr>
        <p:txBody>
          <a:bodyPr wrap="square" rtlCol="0">
            <a:spAutoFit/>
          </a:bodyPr>
          <a:lstStyle/>
          <a:p>
            <a:r>
              <a:rPr lang="en-US" sz="2400" dirty="0">
                <a:solidFill>
                  <a:schemeClr val="bg1"/>
                </a:solidFill>
              </a:rPr>
              <a:t>*Immanuel-God with us</a:t>
            </a:r>
          </a:p>
        </p:txBody>
      </p:sp>
      <p:sp>
        <p:nvSpPr>
          <p:cNvPr id="8" name="TextBox 7">
            <a:extLst>
              <a:ext uri="{FF2B5EF4-FFF2-40B4-BE49-F238E27FC236}">
                <a16:creationId xmlns:a16="http://schemas.microsoft.com/office/drawing/2014/main" xmlns="" id="{55A7329C-3C51-41D2-9C1E-D68CC8E8B7E1}"/>
              </a:ext>
            </a:extLst>
          </p:cNvPr>
          <p:cNvSpPr txBox="1"/>
          <p:nvPr/>
        </p:nvSpPr>
        <p:spPr>
          <a:xfrm>
            <a:off x="-1" y="2839801"/>
            <a:ext cx="6271751" cy="461665"/>
          </a:xfrm>
          <a:prstGeom prst="rect">
            <a:avLst/>
          </a:prstGeom>
          <a:noFill/>
        </p:spPr>
        <p:txBody>
          <a:bodyPr wrap="square" rtlCol="0">
            <a:spAutoFit/>
          </a:bodyPr>
          <a:lstStyle/>
          <a:p>
            <a:r>
              <a:rPr lang="en-US" sz="2400" dirty="0">
                <a:solidFill>
                  <a:schemeClr val="bg1"/>
                </a:solidFill>
              </a:rPr>
              <a:t>*King of the Jews</a:t>
            </a:r>
          </a:p>
        </p:txBody>
      </p:sp>
    </p:spTree>
    <p:extLst>
      <p:ext uri="{BB962C8B-B14F-4D97-AF65-F5344CB8AC3E}">
        <p14:creationId xmlns:p14="http://schemas.microsoft.com/office/powerpoint/2010/main" val="208256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3C00CB-6D3E-4EE0-AAC8-2247F07EEC67}"/>
              </a:ext>
            </a:extLst>
          </p:cNvPr>
          <p:cNvSpPr txBox="1"/>
          <p:nvPr/>
        </p:nvSpPr>
        <p:spPr>
          <a:xfrm>
            <a:off x="0" y="857250"/>
            <a:ext cx="8143103" cy="600164"/>
          </a:xfrm>
          <a:prstGeom prst="rect">
            <a:avLst/>
          </a:prstGeom>
          <a:noFill/>
        </p:spPr>
        <p:txBody>
          <a:bodyPr wrap="square" rtlCol="0">
            <a:spAutoFit/>
          </a:bodyPr>
          <a:lstStyle/>
          <a:p>
            <a:r>
              <a:rPr lang="en-US" sz="3300" dirty="0">
                <a:solidFill>
                  <a:schemeClr val="bg1"/>
                </a:solidFill>
              </a:rPr>
              <a:t>1. The </a:t>
            </a:r>
            <a:r>
              <a:rPr lang="en-US" sz="3300" b="1" dirty="0">
                <a:solidFill>
                  <a:srgbClr val="92D050"/>
                </a:solidFill>
              </a:rPr>
              <a:t>Preacher</a:t>
            </a:r>
            <a:r>
              <a:rPr lang="en-US" sz="3300" dirty="0">
                <a:solidFill>
                  <a:schemeClr val="bg1"/>
                </a:solidFill>
              </a:rPr>
              <a:t> of the Sermon on the Mount</a:t>
            </a:r>
            <a:r>
              <a:rPr lang="en-US" sz="3000" dirty="0"/>
              <a:t>.</a:t>
            </a:r>
          </a:p>
        </p:txBody>
      </p:sp>
      <p:sp>
        <p:nvSpPr>
          <p:cNvPr id="3" name="TextBox 2">
            <a:extLst>
              <a:ext uri="{FF2B5EF4-FFF2-40B4-BE49-F238E27FC236}">
                <a16:creationId xmlns:a16="http://schemas.microsoft.com/office/drawing/2014/main" xmlns="" id="{7485C531-3F08-475B-A394-E8977834FECB}"/>
              </a:ext>
            </a:extLst>
          </p:cNvPr>
          <p:cNvSpPr txBox="1"/>
          <p:nvPr/>
        </p:nvSpPr>
        <p:spPr>
          <a:xfrm>
            <a:off x="3" y="1434331"/>
            <a:ext cx="6271751" cy="461665"/>
          </a:xfrm>
          <a:prstGeom prst="rect">
            <a:avLst/>
          </a:prstGeom>
          <a:noFill/>
        </p:spPr>
        <p:txBody>
          <a:bodyPr wrap="square" rtlCol="0">
            <a:spAutoFit/>
          </a:bodyPr>
          <a:lstStyle/>
          <a:p>
            <a:r>
              <a:rPr lang="en-US" sz="2400" dirty="0">
                <a:solidFill>
                  <a:schemeClr val="bg1"/>
                </a:solidFill>
              </a:rPr>
              <a:t>*the Christ, the son of David, son of Abraham</a:t>
            </a:r>
          </a:p>
        </p:txBody>
      </p:sp>
      <p:sp>
        <p:nvSpPr>
          <p:cNvPr id="4" name="Rectangle 3">
            <a:extLst>
              <a:ext uri="{FF2B5EF4-FFF2-40B4-BE49-F238E27FC236}">
                <a16:creationId xmlns:a16="http://schemas.microsoft.com/office/drawing/2014/main" xmlns="" id="{4BCBD94A-08C7-447F-9B1E-E0361F2D1F21}"/>
              </a:ext>
            </a:extLst>
          </p:cNvPr>
          <p:cNvSpPr/>
          <p:nvPr/>
        </p:nvSpPr>
        <p:spPr>
          <a:xfrm>
            <a:off x="163154" y="3887481"/>
            <a:ext cx="8817693" cy="830997"/>
          </a:xfrm>
          <a:prstGeom prst="rect">
            <a:avLst/>
          </a:prstGeom>
        </p:spPr>
        <p:txBody>
          <a:bodyPr wrap="square">
            <a:spAutoFit/>
          </a:bodyPr>
          <a:lstStyle/>
          <a:p>
            <a:r>
              <a:rPr lang="en-US" sz="1350" b="1" baseline="30000" dirty="0">
                <a:solidFill>
                  <a:schemeClr val="bg1"/>
                </a:solidFill>
              </a:rPr>
              <a:t> </a:t>
            </a:r>
            <a:r>
              <a:rPr lang="en-US" sz="2400" dirty="0">
                <a:solidFill>
                  <a:schemeClr val="bg1"/>
                </a:solidFill>
                <a:latin typeface="Times New Roman" panose="02020603050405020304" pitchFamily="18" charset="0"/>
                <a:cs typeface="Times New Roman" panose="02020603050405020304" pitchFamily="18" charset="0"/>
              </a:rPr>
              <a:t>and behold, a voice from heaven said, “This is </a:t>
            </a:r>
            <a:r>
              <a:rPr lang="en-US" sz="2400" b="1" dirty="0">
                <a:solidFill>
                  <a:srgbClr val="92D050"/>
                </a:solidFill>
                <a:latin typeface="Times New Roman" panose="02020603050405020304" pitchFamily="18" charset="0"/>
                <a:cs typeface="Times New Roman" panose="02020603050405020304" pitchFamily="18" charset="0"/>
              </a:rPr>
              <a:t>my beloved Son</a:t>
            </a:r>
            <a:r>
              <a:rPr lang="en-US" sz="2400" dirty="0">
                <a:solidFill>
                  <a:schemeClr val="bg1"/>
                </a:solidFill>
                <a:latin typeface="Times New Roman" panose="02020603050405020304" pitchFamily="18" charset="0"/>
                <a:cs typeface="Times New Roman" panose="02020603050405020304" pitchFamily="18" charset="0"/>
              </a:rPr>
              <a:t>, with whom I am well pleased.” 			</a:t>
            </a:r>
            <a:r>
              <a:rPr lang="en-US" sz="2400" i="1" dirty="0">
                <a:solidFill>
                  <a:schemeClr val="bg1"/>
                </a:solidFill>
                <a:latin typeface="Times New Roman" panose="02020603050405020304" pitchFamily="18" charset="0"/>
                <a:cs typeface="Times New Roman" panose="02020603050405020304" pitchFamily="18" charset="0"/>
              </a:rPr>
              <a:t>Matt 3:17</a:t>
            </a:r>
          </a:p>
        </p:txBody>
      </p:sp>
      <p:sp>
        <p:nvSpPr>
          <p:cNvPr id="5" name="TextBox 4">
            <a:extLst>
              <a:ext uri="{FF2B5EF4-FFF2-40B4-BE49-F238E27FC236}">
                <a16:creationId xmlns:a16="http://schemas.microsoft.com/office/drawing/2014/main" xmlns="" id="{BF0E6B2E-4317-4676-AA6F-038A8CC869B3}"/>
              </a:ext>
            </a:extLst>
          </p:cNvPr>
          <p:cNvSpPr txBox="1"/>
          <p:nvPr/>
        </p:nvSpPr>
        <p:spPr>
          <a:xfrm>
            <a:off x="3" y="1792123"/>
            <a:ext cx="6271751" cy="461665"/>
          </a:xfrm>
          <a:prstGeom prst="rect">
            <a:avLst/>
          </a:prstGeom>
          <a:noFill/>
        </p:spPr>
        <p:txBody>
          <a:bodyPr wrap="square" rtlCol="0">
            <a:spAutoFit/>
          </a:bodyPr>
          <a:lstStyle/>
          <a:p>
            <a:r>
              <a:rPr lang="en-US" sz="2400" dirty="0">
                <a:solidFill>
                  <a:schemeClr val="bg1"/>
                </a:solidFill>
              </a:rPr>
              <a:t>*one born of the Spirit </a:t>
            </a:r>
          </a:p>
        </p:txBody>
      </p:sp>
      <p:sp>
        <p:nvSpPr>
          <p:cNvPr id="6" name="TextBox 5">
            <a:extLst>
              <a:ext uri="{FF2B5EF4-FFF2-40B4-BE49-F238E27FC236}">
                <a16:creationId xmlns:a16="http://schemas.microsoft.com/office/drawing/2014/main" xmlns="" id="{8F7F502A-05F4-4B1B-A88E-40C8D6A474E2}"/>
              </a:ext>
            </a:extLst>
          </p:cNvPr>
          <p:cNvSpPr txBox="1"/>
          <p:nvPr/>
        </p:nvSpPr>
        <p:spPr>
          <a:xfrm>
            <a:off x="3" y="2149913"/>
            <a:ext cx="6271751" cy="461665"/>
          </a:xfrm>
          <a:prstGeom prst="rect">
            <a:avLst/>
          </a:prstGeom>
          <a:noFill/>
        </p:spPr>
        <p:txBody>
          <a:bodyPr wrap="square" rtlCol="0">
            <a:spAutoFit/>
          </a:bodyPr>
          <a:lstStyle/>
          <a:p>
            <a:r>
              <a:rPr lang="en-US" sz="2400" dirty="0">
                <a:solidFill>
                  <a:schemeClr val="bg1"/>
                </a:solidFill>
              </a:rPr>
              <a:t>*the Savior</a:t>
            </a:r>
          </a:p>
        </p:txBody>
      </p:sp>
      <p:sp>
        <p:nvSpPr>
          <p:cNvPr id="7" name="TextBox 6">
            <a:extLst>
              <a:ext uri="{FF2B5EF4-FFF2-40B4-BE49-F238E27FC236}">
                <a16:creationId xmlns:a16="http://schemas.microsoft.com/office/drawing/2014/main" xmlns="" id="{B1385983-00A1-4037-8717-5B76A7BE06EA}"/>
              </a:ext>
            </a:extLst>
          </p:cNvPr>
          <p:cNvSpPr txBox="1"/>
          <p:nvPr/>
        </p:nvSpPr>
        <p:spPr>
          <a:xfrm>
            <a:off x="0" y="2482011"/>
            <a:ext cx="6271751" cy="461665"/>
          </a:xfrm>
          <a:prstGeom prst="rect">
            <a:avLst/>
          </a:prstGeom>
          <a:noFill/>
        </p:spPr>
        <p:txBody>
          <a:bodyPr wrap="square" rtlCol="0">
            <a:spAutoFit/>
          </a:bodyPr>
          <a:lstStyle/>
          <a:p>
            <a:r>
              <a:rPr lang="en-US" sz="2400" dirty="0">
                <a:solidFill>
                  <a:schemeClr val="bg1"/>
                </a:solidFill>
              </a:rPr>
              <a:t>*Immanuel-God with us</a:t>
            </a:r>
          </a:p>
        </p:txBody>
      </p:sp>
      <p:sp>
        <p:nvSpPr>
          <p:cNvPr id="8" name="TextBox 7">
            <a:extLst>
              <a:ext uri="{FF2B5EF4-FFF2-40B4-BE49-F238E27FC236}">
                <a16:creationId xmlns:a16="http://schemas.microsoft.com/office/drawing/2014/main" xmlns="" id="{55A7329C-3C51-41D2-9C1E-D68CC8E8B7E1}"/>
              </a:ext>
            </a:extLst>
          </p:cNvPr>
          <p:cNvSpPr txBox="1"/>
          <p:nvPr/>
        </p:nvSpPr>
        <p:spPr>
          <a:xfrm>
            <a:off x="-1" y="2839801"/>
            <a:ext cx="6271751" cy="461665"/>
          </a:xfrm>
          <a:prstGeom prst="rect">
            <a:avLst/>
          </a:prstGeom>
          <a:noFill/>
        </p:spPr>
        <p:txBody>
          <a:bodyPr wrap="square" rtlCol="0">
            <a:spAutoFit/>
          </a:bodyPr>
          <a:lstStyle/>
          <a:p>
            <a:r>
              <a:rPr lang="en-US" sz="2400" dirty="0">
                <a:solidFill>
                  <a:schemeClr val="bg1"/>
                </a:solidFill>
              </a:rPr>
              <a:t>*King of the Jews</a:t>
            </a:r>
          </a:p>
        </p:txBody>
      </p:sp>
      <p:sp>
        <p:nvSpPr>
          <p:cNvPr id="9" name="TextBox 8">
            <a:extLst>
              <a:ext uri="{FF2B5EF4-FFF2-40B4-BE49-F238E27FC236}">
                <a16:creationId xmlns:a16="http://schemas.microsoft.com/office/drawing/2014/main" xmlns="" id="{DCABCD0F-6055-43DC-9DAF-B0608EB7EA15}"/>
              </a:ext>
            </a:extLst>
          </p:cNvPr>
          <p:cNvSpPr txBox="1"/>
          <p:nvPr/>
        </p:nvSpPr>
        <p:spPr>
          <a:xfrm>
            <a:off x="-2" y="3197591"/>
            <a:ext cx="6271751" cy="461665"/>
          </a:xfrm>
          <a:prstGeom prst="rect">
            <a:avLst/>
          </a:prstGeom>
          <a:noFill/>
        </p:spPr>
        <p:txBody>
          <a:bodyPr wrap="square" rtlCol="0">
            <a:spAutoFit/>
          </a:bodyPr>
          <a:lstStyle/>
          <a:p>
            <a:r>
              <a:rPr lang="en-US" sz="2400" dirty="0">
                <a:solidFill>
                  <a:schemeClr val="bg1"/>
                </a:solidFill>
              </a:rPr>
              <a:t>*God’s Son</a:t>
            </a:r>
          </a:p>
        </p:txBody>
      </p:sp>
    </p:spTree>
    <p:extLst>
      <p:ext uri="{BB962C8B-B14F-4D97-AF65-F5344CB8AC3E}">
        <p14:creationId xmlns:p14="http://schemas.microsoft.com/office/powerpoint/2010/main" val="994752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5611</TotalTime>
  <Words>858</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&amp;quot</vt:lpstr>
      <vt:lpstr>Arial</vt:lpstr>
      <vt:lpstr>Calibri</vt:lpstr>
      <vt:lpstr>Calibri Light</vt:lpstr>
      <vt:lpstr>Times New Roman</vt:lpstr>
      <vt:lpstr>Wingdings</vt:lpstr>
      <vt:lpstr>1_Sample presentation slides(2)</vt:lpstr>
      <vt:lpstr>Office Theme</vt:lpstr>
      <vt:lpstr>2_Sample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17</cp:revision>
  <dcterms:created xsi:type="dcterms:W3CDTF">2018-12-30T18:00:46Z</dcterms:created>
  <dcterms:modified xsi:type="dcterms:W3CDTF">2019-02-19T12:45:44Z</dcterms:modified>
</cp:coreProperties>
</file>