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5"/>
  </p:notesMasterIdLst>
  <p:sldIdLst>
    <p:sldId id="276" r:id="rId3"/>
    <p:sldId id="256" r:id="rId4"/>
    <p:sldId id="258" r:id="rId5"/>
    <p:sldId id="259" r:id="rId6"/>
    <p:sldId id="260" r:id="rId7"/>
    <p:sldId id="261" r:id="rId8"/>
    <p:sldId id="262" r:id="rId9"/>
    <p:sldId id="257" r:id="rId10"/>
    <p:sldId id="263" r:id="rId11"/>
    <p:sldId id="264" r:id="rId12"/>
    <p:sldId id="265" r:id="rId13"/>
    <p:sldId id="266" r:id="rId14"/>
    <p:sldId id="268" r:id="rId15"/>
    <p:sldId id="267" r:id="rId16"/>
    <p:sldId id="2041" r:id="rId17"/>
    <p:sldId id="269" r:id="rId18"/>
    <p:sldId id="270" r:id="rId19"/>
    <p:sldId id="271" r:id="rId20"/>
    <p:sldId id="272" r:id="rId21"/>
    <p:sldId id="273" r:id="rId22"/>
    <p:sldId id="274" r:id="rId23"/>
    <p:sldId id="204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9FB2F-95E5-4909-B807-47CF7B265C7D}" type="datetimeFigureOut">
              <a:rPr lang="en-US" smtClean="0"/>
              <a:t>2/19/2019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A2E7BF-6F6A-43A3-93BF-BBC840770E4C}" type="slidenum">
              <a:rPr lang="en-US" smtClean="0"/>
              <a:t>‹#›</a:t>
            </a:fld>
            <a:endParaRPr lang="en-US"/>
          </a:p>
        </p:txBody>
      </p:sp>
    </p:spTree>
    <p:extLst>
      <p:ext uri="{BB962C8B-B14F-4D97-AF65-F5344CB8AC3E}">
        <p14:creationId xmlns:p14="http://schemas.microsoft.com/office/powerpoint/2010/main" val="388044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D68F94-09F4-486C-AA6C-5DA6DDF3972E}"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693807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68F94-09F4-486C-AA6C-5DA6DDF3972E}"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212389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68F94-09F4-486C-AA6C-5DA6DDF3972E}"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2687284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5046150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48256972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96795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3087328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5963978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301010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061064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257425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68F94-09F4-486C-AA6C-5DA6DDF3972E}"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1131904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38033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1345263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27776167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47984829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0D68F94-09F4-486C-AA6C-5DA6DDF3972E}"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400793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68F94-09F4-486C-AA6C-5DA6DDF3972E}"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2130277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68F94-09F4-486C-AA6C-5DA6DDF3972E}"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95648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D68F94-09F4-486C-AA6C-5DA6DDF3972E}"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777084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68F94-09F4-486C-AA6C-5DA6DDF3972E}"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2530235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68F94-09F4-486C-AA6C-5DA6DDF3972E}"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2424826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68F94-09F4-486C-AA6C-5DA6DDF3972E}"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25A25A-61B8-49B8-98E9-87012212FE90}" type="slidenum">
              <a:rPr lang="en-US" smtClean="0"/>
              <a:t>‹#›</a:t>
            </a:fld>
            <a:endParaRPr lang="en-US"/>
          </a:p>
        </p:txBody>
      </p:sp>
    </p:spTree>
    <p:extLst>
      <p:ext uri="{BB962C8B-B14F-4D97-AF65-F5344CB8AC3E}">
        <p14:creationId xmlns:p14="http://schemas.microsoft.com/office/powerpoint/2010/main" val="14688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68F94-09F4-486C-AA6C-5DA6DDF3972E}" type="datetimeFigureOut">
              <a:rPr lang="en-US" smtClean="0"/>
              <a:t>2/19/2019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5A25A-61B8-49B8-98E9-87012212FE90}" type="slidenum">
              <a:rPr lang="en-US" smtClean="0"/>
              <a:t>‹#›</a:t>
            </a:fld>
            <a:endParaRPr lang="en-US"/>
          </a:p>
        </p:txBody>
      </p:sp>
    </p:spTree>
    <p:extLst>
      <p:ext uri="{BB962C8B-B14F-4D97-AF65-F5344CB8AC3E}">
        <p14:creationId xmlns:p14="http://schemas.microsoft.com/office/powerpoint/2010/main" val="612247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2024298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08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A90BCE7-59CA-44F1-8AAF-941A21073D0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63907" y="1299377"/>
            <a:ext cx="6398868" cy="42592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a:extLst>
              <a:ext uri="{FF2B5EF4-FFF2-40B4-BE49-F238E27FC236}">
                <a16:creationId xmlns:a16="http://schemas.microsoft.com/office/drawing/2014/main" xmlns="" id="{0A11B457-8CF5-45C4-B24E-819DDA582D26}"/>
              </a:ext>
            </a:extLst>
          </p:cNvPr>
          <p:cNvSpPr txBox="1"/>
          <p:nvPr/>
        </p:nvSpPr>
        <p:spPr>
          <a:xfrm>
            <a:off x="4114800" y="2968052"/>
            <a:ext cx="914400" cy="914400"/>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xmlns="" id="{A5F62BD9-12DE-462E-9A0F-8C0550B255D1}"/>
              </a:ext>
            </a:extLst>
          </p:cNvPr>
          <p:cNvSpPr txBox="1"/>
          <p:nvPr/>
        </p:nvSpPr>
        <p:spPr>
          <a:xfrm>
            <a:off x="1663907" y="3610667"/>
            <a:ext cx="6398868" cy="1107996"/>
          </a:xfrm>
          <a:prstGeom prst="rect">
            <a:avLst/>
          </a:prstGeom>
          <a:noFill/>
        </p:spPr>
        <p:txBody>
          <a:bodyPr wrap="square" rtlCol="0">
            <a:spAutoFit/>
          </a:bodyPr>
          <a:lstStyle/>
          <a:p>
            <a:pPr algn="ctr"/>
            <a:r>
              <a:rPr lang="en-US" sz="6600" b="1" dirty="0">
                <a:latin typeface="Segoe Print" panose="02000600000000000000" pitchFamily="2" charset="0"/>
              </a:rPr>
              <a:t>Jacob</a:t>
            </a:r>
          </a:p>
        </p:txBody>
      </p:sp>
    </p:spTree>
    <p:extLst>
      <p:ext uri="{BB962C8B-B14F-4D97-AF65-F5344CB8AC3E}">
        <p14:creationId xmlns:p14="http://schemas.microsoft.com/office/powerpoint/2010/main" val="1587801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A90BCE7-59CA-44F1-8AAF-941A21073D0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63907" y="1299377"/>
            <a:ext cx="6398868" cy="42592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a:extLst>
              <a:ext uri="{FF2B5EF4-FFF2-40B4-BE49-F238E27FC236}">
                <a16:creationId xmlns:a16="http://schemas.microsoft.com/office/drawing/2014/main" xmlns="" id="{0A11B457-8CF5-45C4-B24E-819DDA582D26}"/>
              </a:ext>
            </a:extLst>
          </p:cNvPr>
          <p:cNvSpPr txBox="1"/>
          <p:nvPr/>
        </p:nvSpPr>
        <p:spPr>
          <a:xfrm>
            <a:off x="4114800" y="2968052"/>
            <a:ext cx="914400" cy="914400"/>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xmlns="" id="{A5F62BD9-12DE-462E-9A0F-8C0550B255D1}"/>
              </a:ext>
            </a:extLst>
          </p:cNvPr>
          <p:cNvSpPr txBox="1"/>
          <p:nvPr/>
        </p:nvSpPr>
        <p:spPr>
          <a:xfrm>
            <a:off x="1663907" y="3610667"/>
            <a:ext cx="6398868" cy="1107996"/>
          </a:xfrm>
          <a:prstGeom prst="rect">
            <a:avLst/>
          </a:prstGeom>
          <a:noFill/>
        </p:spPr>
        <p:txBody>
          <a:bodyPr wrap="square" rtlCol="0">
            <a:spAutoFit/>
          </a:bodyPr>
          <a:lstStyle/>
          <a:p>
            <a:pPr algn="ctr"/>
            <a:r>
              <a:rPr lang="en-US" sz="6600" b="1" dirty="0">
                <a:latin typeface="Segoe Print" panose="02000600000000000000" pitchFamily="2" charset="0"/>
              </a:rPr>
              <a:t>David</a:t>
            </a:r>
          </a:p>
        </p:txBody>
      </p:sp>
    </p:spTree>
    <p:extLst>
      <p:ext uri="{BB962C8B-B14F-4D97-AF65-F5344CB8AC3E}">
        <p14:creationId xmlns:p14="http://schemas.microsoft.com/office/powerpoint/2010/main" val="413051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A90BCE7-59CA-44F1-8AAF-941A21073D0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63907" y="1299377"/>
            <a:ext cx="6398868" cy="42592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a:extLst>
              <a:ext uri="{FF2B5EF4-FFF2-40B4-BE49-F238E27FC236}">
                <a16:creationId xmlns:a16="http://schemas.microsoft.com/office/drawing/2014/main" xmlns="" id="{0A11B457-8CF5-45C4-B24E-819DDA582D26}"/>
              </a:ext>
            </a:extLst>
          </p:cNvPr>
          <p:cNvSpPr txBox="1"/>
          <p:nvPr/>
        </p:nvSpPr>
        <p:spPr>
          <a:xfrm>
            <a:off x="4114800" y="2968052"/>
            <a:ext cx="914400" cy="914400"/>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xmlns="" id="{A5F62BD9-12DE-462E-9A0F-8C0550B255D1}"/>
              </a:ext>
            </a:extLst>
          </p:cNvPr>
          <p:cNvSpPr txBox="1"/>
          <p:nvPr/>
        </p:nvSpPr>
        <p:spPr>
          <a:xfrm>
            <a:off x="1663907" y="3610667"/>
            <a:ext cx="6398868" cy="1107996"/>
          </a:xfrm>
          <a:prstGeom prst="rect">
            <a:avLst/>
          </a:prstGeom>
          <a:noFill/>
        </p:spPr>
        <p:txBody>
          <a:bodyPr wrap="square" rtlCol="0">
            <a:spAutoFit/>
          </a:bodyPr>
          <a:lstStyle/>
          <a:p>
            <a:pPr algn="ctr"/>
            <a:r>
              <a:rPr lang="en-US" sz="6600" b="1" dirty="0">
                <a:latin typeface="Segoe Print" panose="02000600000000000000" pitchFamily="2" charset="0"/>
              </a:rPr>
              <a:t>Solomon</a:t>
            </a:r>
          </a:p>
        </p:txBody>
      </p:sp>
    </p:spTree>
    <p:extLst>
      <p:ext uri="{BB962C8B-B14F-4D97-AF65-F5344CB8AC3E}">
        <p14:creationId xmlns:p14="http://schemas.microsoft.com/office/powerpoint/2010/main" val="282910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9622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DC965F59-7D0C-4DBA-AF42-26753A13EE5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71500"/>
            <a:ext cx="9144000" cy="5715000"/>
          </a:xfrm>
          <a:prstGeom prst="rect">
            <a:avLst/>
          </a:prstGeom>
        </p:spPr>
      </p:pic>
    </p:spTree>
    <p:extLst>
      <p:ext uri="{BB962C8B-B14F-4D97-AF65-F5344CB8AC3E}">
        <p14:creationId xmlns:p14="http://schemas.microsoft.com/office/powerpoint/2010/main" val="276038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1050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773178A4-0422-477B-9D1B-09CA34E0F07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4855" y="705051"/>
            <a:ext cx="4894289" cy="32577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a:extLst>
              <a:ext uri="{FF2B5EF4-FFF2-40B4-BE49-F238E27FC236}">
                <a16:creationId xmlns:a16="http://schemas.microsoft.com/office/drawing/2014/main" xmlns="" id="{D530E916-BC97-4B47-ACC5-8EC948CA77E6}"/>
              </a:ext>
            </a:extLst>
          </p:cNvPr>
          <p:cNvSpPr txBox="1"/>
          <p:nvPr/>
        </p:nvSpPr>
        <p:spPr>
          <a:xfrm>
            <a:off x="1372565" y="2321004"/>
            <a:ext cx="6398868" cy="1107996"/>
          </a:xfrm>
          <a:prstGeom prst="rect">
            <a:avLst/>
          </a:prstGeom>
          <a:noFill/>
        </p:spPr>
        <p:txBody>
          <a:bodyPr wrap="square" rtlCol="0">
            <a:spAutoFit/>
          </a:bodyPr>
          <a:lstStyle/>
          <a:p>
            <a:pPr algn="ctr"/>
            <a:r>
              <a:rPr lang="en-US" sz="6600" b="1" dirty="0">
                <a:latin typeface="Segoe Print" panose="02000600000000000000" pitchFamily="2" charset="0"/>
              </a:rPr>
              <a:t>Tamar</a:t>
            </a:r>
          </a:p>
        </p:txBody>
      </p:sp>
      <p:sp>
        <p:nvSpPr>
          <p:cNvPr id="4" name="Rectangle 3">
            <a:extLst>
              <a:ext uri="{FF2B5EF4-FFF2-40B4-BE49-F238E27FC236}">
                <a16:creationId xmlns:a16="http://schemas.microsoft.com/office/drawing/2014/main" xmlns="" id="{07D22F20-1C12-40E3-BA74-102B43A1240C}"/>
              </a:ext>
            </a:extLst>
          </p:cNvPr>
          <p:cNvSpPr/>
          <p:nvPr/>
        </p:nvSpPr>
        <p:spPr>
          <a:xfrm>
            <a:off x="0" y="4547713"/>
            <a:ext cx="9144000" cy="2062103"/>
          </a:xfrm>
          <a:prstGeom prst="rect">
            <a:avLst/>
          </a:prstGeom>
        </p:spPr>
        <p:txBody>
          <a:bodyPr wrap="square">
            <a:spAutoFit/>
          </a:bodyPr>
          <a:lstStyle/>
          <a:p>
            <a:r>
              <a:rPr lang="en-US" sz="3200" baseline="30000" dirty="0">
                <a:solidFill>
                  <a:srgbClr val="000000"/>
                </a:solidFill>
                <a:latin typeface="Times New Roman" panose="02020603050405020304" pitchFamily="18" charset="0"/>
                <a:cs typeface="Times New Roman" panose="02020603050405020304" pitchFamily="18" charset="0"/>
              </a:rPr>
              <a:t>3 </a:t>
            </a:r>
            <a:r>
              <a:rPr lang="en-US" sz="3200" dirty="0">
                <a:solidFill>
                  <a:srgbClr val="000000"/>
                </a:solidFill>
                <a:latin typeface="Times New Roman" panose="02020603050405020304" pitchFamily="18" charset="0"/>
                <a:cs typeface="Times New Roman" panose="02020603050405020304" pitchFamily="18" charset="0"/>
              </a:rPr>
              <a:t>and Judah the father of Perez and Zerah by </a:t>
            </a:r>
            <a:r>
              <a:rPr lang="en-US" sz="3200" b="1" u="sng" dirty="0">
                <a:solidFill>
                  <a:srgbClr val="000000"/>
                </a:solidFill>
                <a:latin typeface="Times New Roman" panose="02020603050405020304" pitchFamily="18" charset="0"/>
                <a:cs typeface="Times New Roman" panose="02020603050405020304" pitchFamily="18" charset="0"/>
              </a:rPr>
              <a:t>Tamar</a:t>
            </a:r>
            <a:r>
              <a:rPr lang="en-US" sz="3200" dirty="0">
                <a:solidFill>
                  <a:srgbClr val="000000"/>
                </a:solidFill>
                <a:latin typeface="Times New Roman" panose="02020603050405020304" pitchFamily="18" charset="0"/>
                <a:cs typeface="Times New Roman" panose="02020603050405020304" pitchFamily="18" charset="0"/>
              </a:rPr>
              <a:t>, and Perez the father of </a:t>
            </a:r>
            <a:r>
              <a:rPr lang="en-US" sz="3200" dirty="0" err="1">
                <a:solidFill>
                  <a:srgbClr val="000000"/>
                </a:solidFill>
                <a:latin typeface="Times New Roman" panose="02020603050405020304" pitchFamily="18" charset="0"/>
                <a:cs typeface="Times New Roman" panose="02020603050405020304" pitchFamily="18" charset="0"/>
              </a:rPr>
              <a:t>Hezron</a:t>
            </a:r>
            <a:r>
              <a:rPr lang="en-US" sz="3200" dirty="0">
                <a:solidFill>
                  <a:srgbClr val="000000"/>
                </a:solidFill>
                <a:latin typeface="Times New Roman" panose="02020603050405020304" pitchFamily="18" charset="0"/>
                <a:cs typeface="Times New Roman" panose="02020603050405020304" pitchFamily="18" charset="0"/>
              </a:rPr>
              <a:t>, and </a:t>
            </a:r>
            <a:r>
              <a:rPr lang="en-US" sz="3200" dirty="0" err="1">
                <a:solidFill>
                  <a:srgbClr val="000000"/>
                </a:solidFill>
                <a:latin typeface="Times New Roman" panose="02020603050405020304" pitchFamily="18" charset="0"/>
                <a:cs typeface="Times New Roman" panose="02020603050405020304" pitchFamily="18" charset="0"/>
              </a:rPr>
              <a:t>Hezron</a:t>
            </a:r>
            <a:r>
              <a:rPr lang="en-US" sz="3200" dirty="0">
                <a:solidFill>
                  <a:srgbClr val="000000"/>
                </a:solidFill>
                <a:latin typeface="Times New Roman" panose="02020603050405020304" pitchFamily="18" charset="0"/>
                <a:cs typeface="Times New Roman" panose="02020603050405020304" pitchFamily="18" charset="0"/>
              </a:rPr>
              <a:t> the father of Ram</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Matthew 1:3</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6394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773178A4-0422-477B-9D1B-09CA34E0F07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4855" y="705051"/>
            <a:ext cx="4894289" cy="32577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a:extLst>
              <a:ext uri="{FF2B5EF4-FFF2-40B4-BE49-F238E27FC236}">
                <a16:creationId xmlns:a16="http://schemas.microsoft.com/office/drawing/2014/main" xmlns="" id="{D530E916-BC97-4B47-ACC5-8EC948CA77E6}"/>
              </a:ext>
            </a:extLst>
          </p:cNvPr>
          <p:cNvSpPr txBox="1"/>
          <p:nvPr/>
        </p:nvSpPr>
        <p:spPr>
          <a:xfrm>
            <a:off x="1372565" y="2321004"/>
            <a:ext cx="6398868" cy="1107996"/>
          </a:xfrm>
          <a:prstGeom prst="rect">
            <a:avLst/>
          </a:prstGeom>
          <a:noFill/>
        </p:spPr>
        <p:txBody>
          <a:bodyPr wrap="square" rtlCol="0">
            <a:spAutoFit/>
          </a:bodyPr>
          <a:lstStyle/>
          <a:p>
            <a:pPr algn="ctr"/>
            <a:r>
              <a:rPr lang="en-US" sz="6600" b="1" dirty="0">
                <a:latin typeface="Segoe Print" panose="02000600000000000000" pitchFamily="2" charset="0"/>
              </a:rPr>
              <a:t>Rahab</a:t>
            </a:r>
          </a:p>
        </p:txBody>
      </p:sp>
      <p:sp>
        <p:nvSpPr>
          <p:cNvPr id="4" name="Rectangle 3">
            <a:extLst>
              <a:ext uri="{FF2B5EF4-FFF2-40B4-BE49-F238E27FC236}">
                <a16:creationId xmlns:a16="http://schemas.microsoft.com/office/drawing/2014/main" xmlns="" id="{07D22F20-1C12-40E3-BA74-102B43A1240C}"/>
              </a:ext>
            </a:extLst>
          </p:cNvPr>
          <p:cNvSpPr/>
          <p:nvPr/>
        </p:nvSpPr>
        <p:spPr>
          <a:xfrm>
            <a:off x="0" y="4547713"/>
            <a:ext cx="9144000" cy="2062103"/>
          </a:xfrm>
          <a:prstGeom prst="rect">
            <a:avLst/>
          </a:prstGeom>
        </p:spPr>
        <p:txBody>
          <a:bodyPr wrap="square">
            <a:spAutoFit/>
          </a:bodyPr>
          <a:lstStyle/>
          <a:p>
            <a:r>
              <a:rPr lang="en-US" sz="3200" baseline="30000" dirty="0">
                <a:solidFill>
                  <a:srgbClr val="000000"/>
                </a:solidFill>
                <a:latin typeface="&amp;quot"/>
              </a:rPr>
              <a:t>5 </a:t>
            </a:r>
            <a:r>
              <a:rPr lang="en-US" sz="3200" dirty="0">
                <a:solidFill>
                  <a:srgbClr val="000000"/>
                </a:solidFill>
                <a:latin typeface="&amp;quot"/>
              </a:rPr>
              <a:t>and Salmon the father of Boaz by </a:t>
            </a:r>
            <a:r>
              <a:rPr lang="en-US" sz="3200" b="1" u="sng" dirty="0">
                <a:solidFill>
                  <a:srgbClr val="000000"/>
                </a:solidFill>
                <a:latin typeface="&amp;quot"/>
              </a:rPr>
              <a:t>Rahab</a:t>
            </a:r>
            <a:r>
              <a:rPr lang="en-US" sz="3200" dirty="0">
                <a:solidFill>
                  <a:srgbClr val="000000"/>
                </a:solidFill>
                <a:latin typeface="&amp;quot"/>
              </a:rPr>
              <a:t>, and Boaz the father of Obed by Ruth, and Obed the father of Jesse </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Matthew 1:5</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26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773178A4-0422-477B-9D1B-09CA34E0F07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4855" y="705051"/>
            <a:ext cx="4894289" cy="32577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a:extLst>
              <a:ext uri="{FF2B5EF4-FFF2-40B4-BE49-F238E27FC236}">
                <a16:creationId xmlns:a16="http://schemas.microsoft.com/office/drawing/2014/main" xmlns="" id="{D530E916-BC97-4B47-ACC5-8EC948CA77E6}"/>
              </a:ext>
            </a:extLst>
          </p:cNvPr>
          <p:cNvSpPr txBox="1"/>
          <p:nvPr/>
        </p:nvSpPr>
        <p:spPr>
          <a:xfrm>
            <a:off x="1372565" y="2321004"/>
            <a:ext cx="6398868" cy="1107996"/>
          </a:xfrm>
          <a:prstGeom prst="rect">
            <a:avLst/>
          </a:prstGeom>
          <a:noFill/>
        </p:spPr>
        <p:txBody>
          <a:bodyPr wrap="square" rtlCol="0">
            <a:spAutoFit/>
          </a:bodyPr>
          <a:lstStyle/>
          <a:p>
            <a:pPr algn="ctr"/>
            <a:r>
              <a:rPr lang="en-US" sz="6600" b="1" dirty="0">
                <a:latin typeface="Segoe Print" panose="02000600000000000000" pitchFamily="2" charset="0"/>
              </a:rPr>
              <a:t>Ruth</a:t>
            </a:r>
          </a:p>
        </p:txBody>
      </p:sp>
      <p:sp>
        <p:nvSpPr>
          <p:cNvPr id="4" name="Rectangle 3">
            <a:extLst>
              <a:ext uri="{FF2B5EF4-FFF2-40B4-BE49-F238E27FC236}">
                <a16:creationId xmlns:a16="http://schemas.microsoft.com/office/drawing/2014/main" xmlns="" id="{07D22F20-1C12-40E3-BA74-102B43A1240C}"/>
              </a:ext>
            </a:extLst>
          </p:cNvPr>
          <p:cNvSpPr/>
          <p:nvPr/>
        </p:nvSpPr>
        <p:spPr>
          <a:xfrm>
            <a:off x="0" y="4547713"/>
            <a:ext cx="9144000" cy="2062103"/>
          </a:xfrm>
          <a:prstGeom prst="rect">
            <a:avLst/>
          </a:prstGeom>
        </p:spPr>
        <p:txBody>
          <a:bodyPr wrap="square">
            <a:spAutoFit/>
          </a:bodyPr>
          <a:lstStyle/>
          <a:p>
            <a:r>
              <a:rPr lang="en-US" sz="3200" baseline="30000" dirty="0">
                <a:solidFill>
                  <a:srgbClr val="000000"/>
                </a:solidFill>
                <a:latin typeface="&amp;quot"/>
              </a:rPr>
              <a:t>5 </a:t>
            </a:r>
            <a:r>
              <a:rPr lang="en-US" sz="3200" dirty="0">
                <a:solidFill>
                  <a:srgbClr val="000000"/>
                </a:solidFill>
                <a:latin typeface="&amp;quot"/>
              </a:rPr>
              <a:t>and Salmon the father of Boaz by Rahab, and Boaz the father of Obed by </a:t>
            </a:r>
            <a:r>
              <a:rPr lang="en-US" sz="3200" b="1" u="sng" dirty="0">
                <a:solidFill>
                  <a:srgbClr val="000000"/>
                </a:solidFill>
                <a:latin typeface="&amp;quot"/>
              </a:rPr>
              <a:t>Ruth</a:t>
            </a:r>
            <a:r>
              <a:rPr lang="en-US" sz="3200" dirty="0">
                <a:solidFill>
                  <a:srgbClr val="000000"/>
                </a:solidFill>
                <a:latin typeface="&amp;quot"/>
              </a:rPr>
              <a:t>, and Obed the father of Jesse </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Matthew 1:5</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95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773178A4-0422-477B-9D1B-09CA34E0F07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4855" y="705051"/>
            <a:ext cx="4894289" cy="32577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a:extLst>
              <a:ext uri="{FF2B5EF4-FFF2-40B4-BE49-F238E27FC236}">
                <a16:creationId xmlns:a16="http://schemas.microsoft.com/office/drawing/2014/main" xmlns="" id="{D530E916-BC97-4B47-ACC5-8EC948CA77E6}"/>
              </a:ext>
            </a:extLst>
          </p:cNvPr>
          <p:cNvSpPr txBox="1"/>
          <p:nvPr/>
        </p:nvSpPr>
        <p:spPr>
          <a:xfrm>
            <a:off x="1372565" y="2321004"/>
            <a:ext cx="6398868" cy="1107996"/>
          </a:xfrm>
          <a:prstGeom prst="rect">
            <a:avLst/>
          </a:prstGeom>
          <a:noFill/>
        </p:spPr>
        <p:txBody>
          <a:bodyPr wrap="square" rtlCol="0">
            <a:spAutoFit/>
          </a:bodyPr>
          <a:lstStyle/>
          <a:p>
            <a:pPr algn="ctr"/>
            <a:r>
              <a:rPr lang="en-US" sz="6600" b="1" dirty="0">
                <a:latin typeface="Segoe Print" panose="02000600000000000000" pitchFamily="2" charset="0"/>
              </a:rPr>
              <a:t>Bathsheba</a:t>
            </a:r>
          </a:p>
        </p:txBody>
      </p:sp>
      <p:sp>
        <p:nvSpPr>
          <p:cNvPr id="4" name="Rectangle 3">
            <a:extLst>
              <a:ext uri="{FF2B5EF4-FFF2-40B4-BE49-F238E27FC236}">
                <a16:creationId xmlns:a16="http://schemas.microsoft.com/office/drawing/2014/main" xmlns="" id="{07D22F20-1C12-40E3-BA74-102B43A1240C}"/>
              </a:ext>
            </a:extLst>
          </p:cNvPr>
          <p:cNvSpPr/>
          <p:nvPr/>
        </p:nvSpPr>
        <p:spPr>
          <a:xfrm>
            <a:off x="-1" y="4793935"/>
            <a:ext cx="9144000" cy="1569660"/>
          </a:xfrm>
          <a:prstGeom prst="rect">
            <a:avLst/>
          </a:prstGeom>
        </p:spPr>
        <p:txBody>
          <a:bodyPr wrap="square">
            <a:spAutoFit/>
          </a:bodyPr>
          <a:lstStyle/>
          <a:p>
            <a:r>
              <a:rPr lang="en-US" sz="3200" baseline="30000" dirty="0">
                <a:solidFill>
                  <a:srgbClr val="000000"/>
                </a:solidFill>
                <a:latin typeface="&amp;quot"/>
              </a:rPr>
              <a:t>6 </a:t>
            </a:r>
            <a:r>
              <a:rPr lang="en-US" sz="3200" dirty="0">
                <a:solidFill>
                  <a:srgbClr val="000000"/>
                </a:solidFill>
                <a:latin typeface="&amp;quot"/>
              </a:rPr>
              <a:t>and Jesse the father of David the king. </a:t>
            </a:r>
            <a:r>
              <a:rPr lang="en-US" sz="3200" dirty="0">
                <a:latin typeface="&amp;quot"/>
              </a:rPr>
              <a:t>And David was the father of Solomon by </a:t>
            </a:r>
            <a:r>
              <a:rPr lang="en-US" sz="3200" b="1" u="sng" dirty="0">
                <a:latin typeface="&amp;quot"/>
              </a:rPr>
              <a:t>the wife of Uriah </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Matthew 1:6</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329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A11B457-8CF5-45C4-B24E-819DDA582D26}"/>
              </a:ext>
            </a:extLst>
          </p:cNvPr>
          <p:cNvSpPr txBox="1"/>
          <p:nvPr/>
        </p:nvSpPr>
        <p:spPr>
          <a:xfrm>
            <a:off x="4114800" y="2968052"/>
            <a:ext cx="914400" cy="914400"/>
          </a:xfrm>
          <a:prstGeom prst="rect">
            <a:avLst/>
          </a:prstGeom>
          <a:noFill/>
        </p:spPr>
        <p:txBody>
          <a:bodyPr wrap="square" rtlCol="0">
            <a:spAutoFit/>
          </a:bodyPr>
          <a:lstStyle/>
          <a:p>
            <a:endParaRPr lang="en-US" dirty="0"/>
          </a:p>
        </p:txBody>
      </p:sp>
      <p:pic>
        <p:nvPicPr>
          <p:cNvPr id="9" name="Picture 8">
            <a:extLst>
              <a:ext uri="{FF2B5EF4-FFF2-40B4-BE49-F238E27FC236}">
                <a16:creationId xmlns:a16="http://schemas.microsoft.com/office/drawing/2014/main" xmlns="" id="{01345B03-C915-4BF9-99F0-E630A0B8E4E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168346"/>
            <a:ext cx="9144000" cy="5428211"/>
          </a:xfrm>
          <a:prstGeom prst="rect">
            <a:avLst/>
          </a:prstGeom>
        </p:spPr>
      </p:pic>
      <p:sp>
        <p:nvSpPr>
          <p:cNvPr id="10" name="TextBox 9">
            <a:extLst>
              <a:ext uri="{FF2B5EF4-FFF2-40B4-BE49-F238E27FC236}">
                <a16:creationId xmlns:a16="http://schemas.microsoft.com/office/drawing/2014/main" xmlns="" id="{A5CEE2B3-D221-4C9B-8623-9C8040150EFA}"/>
              </a:ext>
            </a:extLst>
          </p:cNvPr>
          <p:cNvSpPr txBox="1"/>
          <p:nvPr/>
        </p:nvSpPr>
        <p:spPr>
          <a:xfrm>
            <a:off x="0" y="0"/>
            <a:ext cx="9144000" cy="1107996"/>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6600" dirty="0">
                <a:latin typeface="Times New Roman" panose="02020603050405020304" pitchFamily="18" charset="0"/>
                <a:cs typeface="Times New Roman" panose="02020603050405020304" pitchFamily="18" charset="0"/>
              </a:rPr>
              <a:t>Introductions</a:t>
            </a:r>
          </a:p>
        </p:txBody>
      </p:sp>
      <p:sp>
        <p:nvSpPr>
          <p:cNvPr id="2" name="TextBox 1">
            <a:extLst>
              <a:ext uri="{FF2B5EF4-FFF2-40B4-BE49-F238E27FC236}">
                <a16:creationId xmlns:a16="http://schemas.microsoft.com/office/drawing/2014/main" xmlns="" id="{A6C6C2D5-8F26-4352-9A54-4C9462661756}"/>
              </a:ext>
            </a:extLst>
          </p:cNvPr>
          <p:cNvSpPr txBox="1"/>
          <p:nvPr/>
        </p:nvSpPr>
        <p:spPr>
          <a:xfrm>
            <a:off x="0" y="6086007"/>
            <a:ext cx="9144000" cy="646331"/>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Matthew 1:1-17</a:t>
            </a:r>
          </a:p>
        </p:txBody>
      </p:sp>
    </p:spTree>
    <p:extLst>
      <p:ext uri="{BB962C8B-B14F-4D97-AF65-F5344CB8AC3E}">
        <p14:creationId xmlns:p14="http://schemas.microsoft.com/office/powerpoint/2010/main" val="60287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4774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FE5F958-EF4C-4323-BC6D-6D2C994B09BB}"/>
              </a:ext>
            </a:extLst>
          </p:cNvPr>
          <p:cNvSpPr/>
          <p:nvPr/>
        </p:nvSpPr>
        <p:spPr>
          <a:xfrm>
            <a:off x="0" y="1637437"/>
            <a:ext cx="9144000" cy="3539430"/>
          </a:xfrm>
          <a:prstGeom prst="rect">
            <a:avLst/>
          </a:prstGeom>
        </p:spPr>
        <p:txBody>
          <a:bodyPr wrap="square">
            <a:spAutoFit/>
          </a:bodyPr>
          <a:lstStyle/>
          <a:p>
            <a:r>
              <a:rPr lang="en-US" sz="3200" baseline="30000" dirty="0">
                <a:solidFill>
                  <a:srgbClr val="000000"/>
                </a:solidFill>
                <a:latin typeface="&amp;quot"/>
              </a:rPr>
              <a:t>19 </a:t>
            </a:r>
            <a:r>
              <a:rPr lang="en-US" sz="3200" dirty="0">
                <a:solidFill>
                  <a:srgbClr val="000000"/>
                </a:solidFill>
                <a:latin typeface="&amp;quot"/>
              </a:rPr>
              <a:t>Go therefore and make disciples of </a:t>
            </a:r>
            <a:r>
              <a:rPr lang="en-US" sz="3200" b="1" u="sng" dirty="0">
                <a:solidFill>
                  <a:srgbClr val="000000"/>
                </a:solidFill>
                <a:latin typeface="&amp;quot"/>
              </a:rPr>
              <a:t>all nations</a:t>
            </a:r>
            <a:r>
              <a:rPr lang="en-US" sz="3200" dirty="0">
                <a:solidFill>
                  <a:srgbClr val="000000"/>
                </a:solidFill>
                <a:latin typeface="&amp;quot"/>
              </a:rPr>
              <a:t>, baptizing them in</a:t>
            </a:r>
            <a:r>
              <a:rPr lang="en-US" sz="3200" baseline="30000" dirty="0">
                <a:solidFill>
                  <a:srgbClr val="000000"/>
                </a:solidFill>
                <a:latin typeface="&amp;quot"/>
              </a:rPr>
              <a:t> </a:t>
            </a:r>
            <a:r>
              <a:rPr lang="en-US" sz="3200" dirty="0">
                <a:solidFill>
                  <a:srgbClr val="000000"/>
                </a:solidFill>
                <a:latin typeface="&amp;quot"/>
              </a:rPr>
              <a:t>the name of the Father and of the Son and of the Holy Spirit,</a:t>
            </a:r>
            <a:r>
              <a:rPr lang="en-US" sz="3200" dirty="0">
                <a:solidFill>
                  <a:srgbClr val="000000"/>
                </a:solidFill>
                <a:latin typeface="Helvetica Neue"/>
              </a:rPr>
              <a:t> </a:t>
            </a:r>
            <a:r>
              <a:rPr lang="en-US" sz="3200" baseline="30000" dirty="0">
                <a:solidFill>
                  <a:srgbClr val="000000"/>
                </a:solidFill>
                <a:latin typeface="&amp;quot"/>
              </a:rPr>
              <a:t>20 </a:t>
            </a:r>
            <a:r>
              <a:rPr lang="en-US" sz="3200" dirty="0">
                <a:solidFill>
                  <a:srgbClr val="000000"/>
                </a:solidFill>
                <a:latin typeface="&amp;quot"/>
              </a:rPr>
              <a:t>teaching them to observe all that I have commanded you. And behold, I am with you always, to the end of the age.</a:t>
            </a:r>
          </a:p>
          <a:p>
            <a:r>
              <a:rPr lang="en-US" sz="3200" dirty="0">
                <a:solidFill>
                  <a:srgbClr val="000000"/>
                </a:solidFill>
                <a:latin typeface="&amp;quot"/>
              </a:rPr>
              <a:t>													</a:t>
            </a:r>
          </a:p>
          <a:p>
            <a:r>
              <a:rPr lang="en-US" sz="3200" i="1" dirty="0">
                <a:solidFill>
                  <a:srgbClr val="000000"/>
                </a:solidFill>
                <a:latin typeface="&amp;quot"/>
              </a:rPr>
              <a:t>												Matthew 28:19-20</a:t>
            </a:r>
            <a:endParaRPr lang="en-US" sz="3200" i="1" dirty="0"/>
          </a:p>
        </p:txBody>
      </p:sp>
    </p:spTree>
    <p:extLst>
      <p:ext uri="{BB962C8B-B14F-4D97-AF65-F5344CB8AC3E}">
        <p14:creationId xmlns:p14="http://schemas.microsoft.com/office/powerpoint/2010/main" val="127310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870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682AEFD-5EC8-4AE9-92F6-EEE2592C2B6F}"/>
              </a:ext>
            </a:extLst>
          </p:cNvPr>
          <p:cNvSpPr/>
          <p:nvPr/>
        </p:nvSpPr>
        <p:spPr>
          <a:xfrm>
            <a:off x="0" y="0"/>
            <a:ext cx="9144000" cy="6986528"/>
          </a:xfrm>
          <a:prstGeom prst="rect">
            <a:avLst/>
          </a:prstGeom>
        </p:spPr>
        <p:txBody>
          <a:bodyPr wrap="square">
            <a:spAutoFit/>
          </a:bodyPr>
          <a:lstStyle/>
          <a:p>
            <a:r>
              <a:rPr lang="en-US" sz="3200" b="1" dirty="0">
                <a:solidFill>
                  <a:srgbClr val="000000"/>
                </a:solidFill>
                <a:latin typeface="&amp;quot"/>
              </a:rPr>
              <a:t>1 The book of the genealogy of Jesus Christ, the son of David, the son of Abraham.</a:t>
            </a:r>
          </a:p>
          <a:p>
            <a:endParaRPr lang="en-US" sz="3200" b="1" dirty="0">
              <a:solidFill>
                <a:srgbClr val="000000"/>
              </a:solidFill>
              <a:latin typeface="&amp;quot"/>
            </a:endParaRPr>
          </a:p>
          <a:p>
            <a:r>
              <a:rPr lang="en-US" sz="3200" b="1" baseline="30000" dirty="0">
                <a:solidFill>
                  <a:srgbClr val="000000"/>
                </a:solidFill>
                <a:latin typeface="&amp;quot"/>
              </a:rPr>
              <a:t>2 </a:t>
            </a:r>
            <a:r>
              <a:rPr lang="en-US" sz="3200" b="1" dirty="0">
                <a:solidFill>
                  <a:srgbClr val="000000"/>
                </a:solidFill>
                <a:latin typeface="&amp;quot"/>
              </a:rPr>
              <a:t>Abraham was the father of Isaac, and Isaac the father of Jacob, and Jacob the father of Judah and his brothers, </a:t>
            </a:r>
            <a:r>
              <a:rPr lang="en-US" sz="3200" b="1" baseline="30000" dirty="0">
                <a:solidFill>
                  <a:srgbClr val="000000"/>
                </a:solidFill>
                <a:latin typeface="&amp;quot"/>
              </a:rPr>
              <a:t>3 </a:t>
            </a:r>
            <a:r>
              <a:rPr lang="en-US" sz="3200" b="1" dirty="0">
                <a:solidFill>
                  <a:srgbClr val="000000"/>
                </a:solidFill>
                <a:latin typeface="&amp;quot"/>
              </a:rPr>
              <a:t>and Judah the father of Perez and Zerah by Tamar, and Perez the father of </a:t>
            </a:r>
            <a:r>
              <a:rPr lang="en-US" sz="3200" b="1" dirty="0" err="1">
                <a:solidFill>
                  <a:srgbClr val="000000"/>
                </a:solidFill>
                <a:latin typeface="&amp;quot"/>
              </a:rPr>
              <a:t>Hezron</a:t>
            </a:r>
            <a:r>
              <a:rPr lang="en-US" sz="3200" b="1" dirty="0">
                <a:solidFill>
                  <a:srgbClr val="000000"/>
                </a:solidFill>
                <a:latin typeface="&amp;quot"/>
              </a:rPr>
              <a:t>, and </a:t>
            </a:r>
            <a:r>
              <a:rPr lang="en-US" sz="3200" b="1" dirty="0" err="1">
                <a:solidFill>
                  <a:srgbClr val="000000"/>
                </a:solidFill>
                <a:latin typeface="&amp;quot"/>
              </a:rPr>
              <a:t>Hezron</a:t>
            </a:r>
            <a:r>
              <a:rPr lang="en-US" sz="3200" b="1" dirty="0">
                <a:solidFill>
                  <a:srgbClr val="000000"/>
                </a:solidFill>
                <a:latin typeface="&amp;quot"/>
              </a:rPr>
              <a:t> the father of Ram, </a:t>
            </a:r>
            <a:r>
              <a:rPr lang="en-US" sz="3200" b="1" baseline="30000" dirty="0">
                <a:solidFill>
                  <a:srgbClr val="000000"/>
                </a:solidFill>
                <a:latin typeface="&amp;quot"/>
              </a:rPr>
              <a:t>4 </a:t>
            </a:r>
            <a:r>
              <a:rPr lang="en-US" sz="3200" b="1" dirty="0">
                <a:solidFill>
                  <a:srgbClr val="000000"/>
                </a:solidFill>
                <a:latin typeface="&amp;quot"/>
              </a:rPr>
              <a:t>and Ram the father of </a:t>
            </a:r>
            <a:r>
              <a:rPr lang="en-US" sz="3200" b="1" dirty="0" err="1">
                <a:solidFill>
                  <a:srgbClr val="000000"/>
                </a:solidFill>
                <a:latin typeface="&amp;quot"/>
              </a:rPr>
              <a:t>Amminadab</a:t>
            </a:r>
            <a:r>
              <a:rPr lang="en-US" sz="3200" b="1" dirty="0">
                <a:solidFill>
                  <a:srgbClr val="000000"/>
                </a:solidFill>
                <a:latin typeface="&amp;quot"/>
              </a:rPr>
              <a:t>, and </a:t>
            </a:r>
            <a:r>
              <a:rPr lang="en-US" sz="3200" b="1" dirty="0" err="1">
                <a:solidFill>
                  <a:srgbClr val="000000"/>
                </a:solidFill>
                <a:latin typeface="&amp;quot"/>
              </a:rPr>
              <a:t>Amminadab</a:t>
            </a:r>
            <a:r>
              <a:rPr lang="en-US" sz="3200" b="1" dirty="0">
                <a:solidFill>
                  <a:srgbClr val="000000"/>
                </a:solidFill>
                <a:latin typeface="&amp;quot"/>
              </a:rPr>
              <a:t> the father of Nahshon, and Nahshon the father of Salmon, </a:t>
            </a:r>
            <a:r>
              <a:rPr lang="en-US" sz="3200" b="1" baseline="30000" dirty="0">
                <a:solidFill>
                  <a:srgbClr val="000000"/>
                </a:solidFill>
                <a:latin typeface="&amp;quot"/>
              </a:rPr>
              <a:t>5 </a:t>
            </a:r>
            <a:r>
              <a:rPr lang="en-US" sz="3200" b="1" dirty="0">
                <a:solidFill>
                  <a:srgbClr val="000000"/>
                </a:solidFill>
                <a:latin typeface="&amp;quot"/>
              </a:rPr>
              <a:t>and Salmon the father of Boaz by Rahab, and Boaz the father of Obed by Ruth, and Obed the father of Jesse, </a:t>
            </a:r>
            <a:r>
              <a:rPr lang="en-US" sz="3200" b="1" baseline="30000" dirty="0">
                <a:solidFill>
                  <a:srgbClr val="000000"/>
                </a:solidFill>
                <a:latin typeface="&amp;quot"/>
              </a:rPr>
              <a:t>6 </a:t>
            </a:r>
            <a:r>
              <a:rPr lang="en-US" sz="3200" b="1" dirty="0">
                <a:solidFill>
                  <a:srgbClr val="000000"/>
                </a:solidFill>
                <a:latin typeface="&amp;quot"/>
              </a:rPr>
              <a:t>and Jesse the father of David the king.</a:t>
            </a: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Matthew 1:1-6</a:t>
            </a:r>
          </a:p>
        </p:txBody>
      </p:sp>
    </p:spTree>
    <p:extLst>
      <p:ext uri="{BB962C8B-B14F-4D97-AF65-F5344CB8AC3E}">
        <p14:creationId xmlns:p14="http://schemas.microsoft.com/office/powerpoint/2010/main" val="392898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682AEFD-5EC8-4AE9-92F6-EEE2592C2B6F}"/>
              </a:ext>
            </a:extLst>
          </p:cNvPr>
          <p:cNvSpPr/>
          <p:nvPr/>
        </p:nvSpPr>
        <p:spPr>
          <a:xfrm>
            <a:off x="0" y="0"/>
            <a:ext cx="9144000" cy="6678751"/>
          </a:xfrm>
          <a:prstGeom prst="rect">
            <a:avLst/>
          </a:prstGeom>
        </p:spPr>
        <p:txBody>
          <a:bodyPr wrap="square">
            <a:spAutoFit/>
          </a:bodyPr>
          <a:lstStyle/>
          <a:p>
            <a:r>
              <a:rPr lang="en-US" sz="3200" b="1" dirty="0">
                <a:latin typeface="&amp;quot"/>
              </a:rPr>
              <a:t>And David was the father of Solomon by the wife of Uriah, </a:t>
            </a:r>
            <a:r>
              <a:rPr lang="en-US" sz="3200" b="1" baseline="30000" dirty="0">
                <a:latin typeface="&amp;quot"/>
              </a:rPr>
              <a:t>7 </a:t>
            </a:r>
            <a:r>
              <a:rPr lang="en-US" sz="3200" b="1" dirty="0">
                <a:latin typeface="&amp;quot"/>
              </a:rPr>
              <a:t>and Solomon the father of Rehoboam, and Rehoboam the father of Abijah, and Abijah the father of Asaph, </a:t>
            </a:r>
            <a:r>
              <a:rPr lang="en-US" sz="3200" b="1" baseline="30000" dirty="0">
                <a:latin typeface="&amp;quot"/>
              </a:rPr>
              <a:t>8 </a:t>
            </a:r>
            <a:r>
              <a:rPr lang="en-US" sz="3200" b="1" dirty="0">
                <a:latin typeface="&amp;quot"/>
              </a:rPr>
              <a:t>and Asaph the father of Jehoshaphat, and Jehoshaphat the father of </a:t>
            </a:r>
            <a:r>
              <a:rPr lang="en-US" sz="3200" b="1" dirty="0" err="1">
                <a:latin typeface="&amp;quot"/>
              </a:rPr>
              <a:t>Joram</a:t>
            </a:r>
            <a:r>
              <a:rPr lang="en-US" sz="3200" b="1" dirty="0">
                <a:latin typeface="&amp;quot"/>
              </a:rPr>
              <a:t>, and </a:t>
            </a:r>
            <a:r>
              <a:rPr lang="en-US" sz="3200" b="1" dirty="0" err="1">
                <a:latin typeface="&amp;quot"/>
              </a:rPr>
              <a:t>Joram</a:t>
            </a:r>
            <a:r>
              <a:rPr lang="en-US" sz="3200" b="1" dirty="0">
                <a:latin typeface="&amp;quot"/>
              </a:rPr>
              <a:t> the father of Uzziah, </a:t>
            </a:r>
            <a:r>
              <a:rPr lang="en-US" sz="3200" b="1" baseline="30000" dirty="0">
                <a:latin typeface="&amp;quot"/>
              </a:rPr>
              <a:t>9 </a:t>
            </a:r>
            <a:r>
              <a:rPr lang="en-US" sz="3200" b="1" dirty="0">
                <a:latin typeface="&amp;quot"/>
              </a:rPr>
              <a:t>and Uzziah the father of Jotham, and Jotham the father of Ahaz, and Ahaz the father of Hezekiah, </a:t>
            </a:r>
            <a:r>
              <a:rPr lang="en-US" sz="3200" b="1" baseline="30000" dirty="0">
                <a:latin typeface="&amp;quot"/>
              </a:rPr>
              <a:t>10 </a:t>
            </a:r>
            <a:r>
              <a:rPr lang="en-US" sz="3200" b="1" dirty="0">
                <a:latin typeface="&amp;quot"/>
              </a:rPr>
              <a:t>and Hezekiah the father of Manasseh, and Manasseh the father of Amos,</a:t>
            </a:r>
            <a:r>
              <a:rPr lang="en-US" sz="3200" b="1" baseline="30000" dirty="0">
                <a:latin typeface="&amp;quot"/>
              </a:rPr>
              <a:t> </a:t>
            </a:r>
            <a:r>
              <a:rPr lang="en-US" sz="3200" b="1" dirty="0">
                <a:latin typeface="&amp;quot"/>
              </a:rPr>
              <a:t>and Amos the father of Josiah, </a:t>
            </a:r>
            <a:r>
              <a:rPr lang="en-US" sz="3200" b="1" baseline="30000" dirty="0">
                <a:latin typeface="&amp;quot"/>
              </a:rPr>
              <a:t>11 </a:t>
            </a:r>
            <a:r>
              <a:rPr lang="en-US" sz="3200" b="1" dirty="0">
                <a:latin typeface="&amp;quot"/>
              </a:rPr>
              <a:t>and Josiah the father of </a:t>
            </a:r>
            <a:r>
              <a:rPr lang="en-US" sz="3200" b="1" dirty="0" err="1">
                <a:latin typeface="&amp;quot"/>
              </a:rPr>
              <a:t>Jechoniah</a:t>
            </a:r>
            <a:r>
              <a:rPr lang="en-US" sz="3200" b="1" dirty="0">
                <a:latin typeface="&amp;quot"/>
              </a:rPr>
              <a:t> and his brothers, at the time of the deportation to Babylon.</a:t>
            </a:r>
            <a:endParaRPr lang="en-US" sz="3200" b="1" dirty="0">
              <a:solidFill>
                <a:srgbClr val="000000"/>
              </a:solidFill>
              <a:latin typeface="&amp;quot"/>
            </a:endParaRP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Matthew 1:6-11</a:t>
            </a:r>
          </a:p>
        </p:txBody>
      </p:sp>
    </p:spTree>
    <p:extLst>
      <p:ext uri="{BB962C8B-B14F-4D97-AF65-F5344CB8AC3E}">
        <p14:creationId xmlns:p14="http://schemas.microsoft.com/office/powerpoint/2010/main" val="415651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682AEFD-5EC8-4AE9-92F6-EEE2592C2B6F}"/>
              </a:ext>
            </a:extLst>
          </p:cNvPr>
          <p:cNvSpPr/>
          <p:nvPr/>
        </p:nvSpPr>
        <p:spPr>
          <a:xfrm>
            <a:off x="0" y="0"/>
            <a:ext cx="9144000" cy="6001643"/>
          </a:xfrm>
          <a:prstGeom prst="rect">
            <a:avLst/>
          </a:prstGeom>
        </p:spPr>
        <p:txBody>
          <a:bodyPr wrap="square">
            <a:spAutoFit/>
          </a:bodyPr>
          <a:lstStyle/>
          <a:p>
            <a:r>
              <a:rPr lang="en-US" sz="3200" b="1" baseline="30000" dirty="0">
                <a:latin typeface="&amp;quot"/>
              </a:rPr>
              <a:t>12 </a:t>
            </a:r>
            <a:r>
              <a:rPr lang="en-US" sz="3200" b="1" dirty="0">
                <a:latin typeface="&amp;quot"/>
              </a:rPr>
              <a:t>And after the deportation to Babylon: </a:t>
            </a:r>
            <a:r>
              <a:rPr lang="en-US" sz="3200" b="1" dirty="0" err="1">
                <a:latin typeface="&amp;quot"/>
              </a:rPr>
              <a:t>Jechoniah</a:t>
            </a:r>
            <a:r>
              <a:rPr lang="en-US" sz="3200" b="1" dirty="0">
                <a:latin typeface="&amp;quot"/>
              </a:rPr>
              <a:t> was the father of </a:t>
            </a:r>
            <a:r>
              <a:rPr lang="en-US" sz="3200" b="1" dirty="0" err="1">
                <a:latin typeface="&amp;quot"/>
              </a:rPr>
              <a:t>Shealtiel</a:t>
            </a:r>
            <a:r>
              <a:rPr lang="en-US" sz="3200" b="1" dirty="0">
                <a:latin typeface="&amp;quot"/>
              </a:rPr>
              <a:t>,</a:t>
            </a:r>
            <a:r>
              <a:rPr lang="en-US" sz="3200" b="1" baseline="30000" dirty="0">
                <a:latin typeface="&amp;quot"/>
              </a:rPr>
              <a:t> </a:t>
            </a:r>
            <a:r>
              <a:rPr lang="en-US" sz="3200" b="1" dirty="0">
                <a:latin typeface="&amp;quot"/>
              </a:rPr>
              <a:t>and </a:t>
            </a:r>
            <a:r>
              <a:rPr lang="en-US" sz="3200" b="1" dirty="0" err="1">
                <a:latin typeface="&amp;quot"/>
              </a:rPr>
              <a:t>Shealtiel</a:t>
            </a:r>
            <a:r>
              <a:rPr lang="en-US" sz="3200" b="1" dirty="0">
                <a:latin typeface="&amp;quot"/>
              </a:rPr>
              <a:t> the father of Zerubbabel, </a:t>
            </a:r>
            <a:r>
              <a:rPr lang="en-US" sz="3200" b="1" baseline="30000" dirty="0">
                <a:latin typeface="&amp;quot"/>
              </a:rPr>
              <a:t>13 </a:t>
            </a:r>
            <a:r>
              <a:rPr lang="en-US" sz="3200" b="1" dirty="0">
                <a:latin typeface="&amp;quot"/>
              </a:rPr>
              <a:t>and Zerubbabel the father of </a:t>
            </a:r>
            <a:r>
              <a:rPr lang="en-US" sz="3200" b="1" dirty="0" err="1">
                <a:latin typeface="&amp;quot"/>
              </a:rPr>
              <a:t>Abiud</a:t>
            </a:r>
            <a:r>
              <a:rPr lang="en-US" sz="3200" b="1" dirty="0">
                <a:latin typeface="&amp;quot"/>
              </a:rPr>
              <a:t>, and </a:t>
            </a:r>
            <a:r>
              <a:rPr lang="en-US" sz="3200" b="1" dirty="0" err="1">
                <a:latin typeface="&amp;quot"/>
              </a:rPr>
              <a:t>Abiud</a:t>
            </a:r>
            <a:r>
              <a:rPr lang="en-US" sz="3200" b="1" dirty="0">
                <a:latin typeface="&amp;quot"/>
              </a:rPr>
              <a:t> the father of Eliakim, and Eliakim the father of </a:t>
            </a:r>
            <a:r>
              <a:rPr lang="en-US" sz="3200" b="1" dirty="0" err="1">
                <a:latin typeface="&amp;quot"/>
              </a:rPr>
              <a:t>Azor</a:t>
            </a:r>
            <a:r>
              <a:rPr lang="en-US" sz="3200" b="1" dirty="0">
                <a:latin typeface="&amp;quot"/>
              </a:rPr>
              <a:t>, </a:t>
            </a:r>
            <a:r>
              <a:rPr lang="en-US" sz="3200" b="1" baseline="30000" dirty="0">
                <a:latin typeface="&amp;quot"/>
              </a:rPr>
              <a:t>14 </a:t>
            </a:r>
            <a:r>
              <a:rPr lang="en-US" sz="3200" b="1" dirty="0">
                <a:latin typeface="&amp;quot"/>
              </a:rPr>
              <a:t>and </a:t>
            </a:r>
            <a:r>
              <a:rPr lang="en-US" sz="3200" b="1" dirty="0" err="1">
                <a:latin typeface="&amp;quot"/>
              </a:rPr>
              <a:t>Azor</a:t>
            </a:r>
            <a:r>
              <a:rPr lang="en-US" sz="3200" b="1" dirty="0">
                <a:latin typeface="&amp;quot"/>
              </a:rPr>
              <a:t> the father of Zadok, and Zadok the father of Achim, and Achim the father of Eliud, </a:t>
            </a:r>
            <a:r>
              <a:rPr lang="en-US" sz="3200" b="1" baseline="30000" dirty="0">
                <a:latin typeface="&amp;quot"/>
              </a:rPr>
              <a:t>15 </a:t>
            </a:r>
            <a:r>
              <a:rPr lang="en-US" sz="3200" b="1" dirty="0">
                <a:latin typeface="&amp;quot"/>
              </a:rPr>
              <a:t>and Eliud the father of Eleazar, and Eleazar the father of </a:t>
            </a:r>
            <a:r>
              <a:rPr lang="en-US" sz="3200" b="1" dirty="0" err="1">
                <a:latin typeface="&amp;quot"/>
              </a:rPr>
              <a:t>Matthan</a:t>
            </a:r>
            <a:r>
              <a:rPr lang="en-US" sz="3200" b="1" dirty="0">
                <a:latin typeface="&amp;quot"/>
              </a:rPr>
              <a:t>, and </a:t>
            </a:r>
            <a:r>
              <a:rPr lang="en-US" sz="3200" b="1" dirty="0" err="1">
                <a:latin typeface="&amp;quot"/>
              </a:rPr>
              <a:t>Matthan</a:t>
            </a:r>
            <a:r>
              <a:rPr lang="en-US" sz="3200" b="1" dirty="0">
                <a:latin typeface="&amp;quot"/>
              </a:rPr>
              <a:t> the father of Jacob, </a:t>
            </a:r>
            <a:r>
              <a:rPr lang="en-US" sz="3200" b="1" baseline="30000" dirty="0">
                <a:latin typeface="&amp;quot"/>
              </a:rPr>
              <a:t>16 </a:t>
            </a:r>
            <a:r>
              <a:rPr lang="en-US" sz="3200" b="1" dirty="0">
                <a:latin typeface="&amp;quot"/>
              </a:rPr>
              <a:t>and Jacob the father of Joseph the husband of Mary, of whom Jesus was born, who is called Christ.</a:t>
            </a: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Matthew 1:12-16</a:t>
            </a:r>
          </a:p>
        </p:txBody>
      </p:sp>
    </p:spTree>
    <p:extLst>
      <p:ext uri="{BB962C8B-B14F-4D97-AF65-F5344CB8AC3E}">
        <p14:creationId xmlns:p14="http://schemas.microsoft.com/office/powerpoint/2010/main" val="178844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F682AEFD-5EC8-4AE9-92F6-EEE2592C2B6F}"/>
              </a:ext>
            </a:extLst>
          </p:cNvPr>
          <p:cNvSpPr/>
          <p:nvPr/>
        </p:nvSpPr>
        <p:spPr>
          <a:xfrm>
            <a:off x="0" y="1154242"/>
            <a:ext cx="9144000" cy="3046988"/>
          </a:xfrm>
          <a:prstGeom prst="rect">
            <a:avLst/>
          </a:prstGeom>
        </p:spPr>
        <p:txBody>
          <a:bodyPr wrap="square">
            <a:spAutoFit/>
          </a:bodyPr>
          <a:lstStyle/>
          <a:p>
            <a:r>
              <a:rPr lang="en-US" sz="3200" b="1" baseline="30000" dirty="0">
                <a:latin typeface="&amp;quot"/>
              </a:rPr>
              <a:t>17 </a:t>
            </a:r>
            <a:r>
              <a:rPr lang="en-US" sz="3200" b="1" dirty="0">
                <a:latin typeface="&amp;quot"/>
              </a:rPr>
              <a:t>So all the generations from Abraham to David were fourteen generations, and from David to the deportation to Babylon fourteen generations, and from the deportation to Babylon to the Christ fourteen generations.</a:t>
            </a: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Matthew 1:17</a:t>
            </a:r>
          </a:p>
        </p:txBody>
      </p:sp>
    </p:spTree>
    <p:extLst>
      <p:ext uri="{BB962C8B-B14F-4D97-AF65-F5344CB8AC3E}">
        <p14:creationId xmlns:p14="http://schemas.microsoft.com/office/powerpoint/2010/main" val="74213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0C2D77B-1BC2-409F-A974-D00A6650113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57312" y="366712"/>
            <a:ext cx="6429375" cy="6124575"/>
          </a:xfrm>
          <a:prstGeom prst="rect">
            <a:avLst/>
          </a:prstGeom>
        </p:spPr>
      </p:pic>
    </p:spTree>
    <p:extLst>
      <p:ext uri="{BB962C8B-B14F-4D97-AF65-F5344CB8AC3E}">
        <p14:creationId xmlns:p14="http://schemas.microsoft.com/office/powerpoint/2010/main" val="383067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A90BCE7-59CA-44F1-8AAF-941A21073D0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63907" y="1299377"/>
            <a:ext cx="6398868" cy="42592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a:extLst>
              <a:ext uri="{FF2B5EF4-FFF2-40B4-BE49-F238E27FC236}">
                <a16:creationId xmlns:a16="http://schemas.microsoft.com/office/drawing/2014/main" xmlns="" id="{0A11B457-8CF5-45C4-B24E-819DDA582D26}"/>
              </a:ext>
            </a:extLst>
          </p:cNvPr>
          <p:cNvSpPr txBox="1"/>
          <p:nvPr/>
        </p:nvSpPr>
        <p:spPr>
          <a:xfrm>
            <a:off x="4114800" y="2968052"/>
            <a:ext cx="914400" cy="914400"/>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xmlns="" id="{A5F62BD9-12DE-462E-9A0F-8C0550B255D1}"/>
              </a:ext>
            </a:extLst>
          </p:cNvPr>
          <p:cNvSpPr txBox="1"/>
          <p:nvPr/>
        </p:nvSpPr>
        <p:spPr>
          <a:xfrm>
            <a:off x="1663907" y="3610667"/>
            <a:ext cx="6398868" cy="1107996"/>
          </a:xfrm>
          <a:prstGeom prst="rect">
            <a:avLst/>
          </a:prstGeom>
          <a:noFill/>
        </p:spPr>
        <p:txBody>
          <a:bodyPr wrap="square" rtlCol="0">
            <a:spAutoFit/>
          </a:bodyPr>
          <a:lstStyle/>
          <a:p>
            <a:pPr algn="ctr"/>
            <a:r>
              <a:rPr lang="en-US" sz="6600" b="1" dirty="0">
                <a:latin typeface="Segoe Print" panose="02000600000000000000" pitchFamily="2" charset="0"/>
              </a:rPr>
              <a:t>Abraham</a:t>
            </a:r>
          </a:p>
        </p:txBody>
      </p:sp>
    </p:spTree>
    <p:extLst>
      <p:ext uri="{BB962C8B-B14F-4D97-AF65-F5344CB8AC3E}">
        <p14:creationId xmlns:p14="http://schemas.microsoft.com/office/powerpoint/2010/main" val="772915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A90BCE7-59CA-44F1-8AAF-941A21073D0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63907" y="1299377"/>
            <a:ext cx="6398868" cy="42592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a:extLst>
              <a:ext uri="{FF2B5EF4-FFF2-40B4-BE49-F238E27FC236}">
                <a16:creationId xmlns:a16="http://schemas.microsoft.com/office/drawing/2014/main" xmlns="" id="{0A11B457-8CF5-45C4-B24E-819DDA582D26}"/>
              </a:ext>
            </a:extLst>
          </p:cNvPr>
          <p:cNvSpPr txBox="1"/>
          <p:nvPr/>
        </p:nvSpPr>
        <p:spPr>
          <a:xfrm>
            <a:off x="4114800" y="2968052"/>
            <a:ext cx="914400" cy="914400"/>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xmlns="" id="{A5F62BD9-12DE-462E-9A0F-8C0550B255D1}"/>
              </a:ext>
            </a:extLst>
          </p:cNvPr>
          <p:cNvSpPr txBox="1"/>
          <p:nvPr/>
        </p:nvSpPr>
        <p:spPr>
          <a:xfrm>
            <a:off x="1663907" y="3610667"/>
            <a:ext cx="6398868" cy="1107996"/>
          </a:xfrm>
          <a:prstGeom prst="rect">
            <a:avLst/>
          </a:prstGeom>
          <a:noFill/>
        </p:spPr>
        <p:txBody>
          <a:bodyPr wrap="square" rtlCol="0">
            <a:spAutoFit/>
          </a:bodyPr>
          <a:lstStyle/>
          <a:p>
            <a:pPr algn="ctr"/>
            <a:r>
              <a:rPr lang="en-US" sz="6600" b="1" dirty="0">
                <a:latin typeface="Segoe Print" panose="02000600000000000000" pitchFamily="2" charset="0"/>
              </a:rPr>
              <a:t>Isaac</a:t>
            </a:r>
          </a:p>
        </p:txBody>
      </p:sp>
    </p:spTree>
    <p:extLst>
      <p:ext uri="{BB962C8B-B14F-4D97-AF65-F5344CB8AC3E}">
        <p14:creationId xmlns:p14="http://schemas.microsoft.com/office/powerpoint/2010/main" val="218519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5364</TotalTime>
  <Words>34</Words>
  <Application>Microsoft Office PowerPoint</Application>
  <PresentationFormat>On-screen Show (4:3)</PresentationFormat>
  <Paragraphs>29</Paragraphs>
  <Slides>22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&amp;quot</vt:lpstr>
      <vt:lpstr>Arial</vt:lpstr>
      <vt:lpstr>Calibri</vt:lpstr>
      <vt:lpstr>Calibri Light</vt:lpstr>
      <vt:lpstr>Helvetica Neue</vt:lpstr>
      <vt:lpstr>Segoe Print</vt:lpstr>
      <vt:lpstr>Times New Roman</vt:lpstr>
      <vt:lpstr>Wingdings</vt:lpstr>
      <vt:lpstr>Office Theme</vt:lpstr>
      <vt:lpstr>1_Sample presentation slides(2)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JD Souder</cp:lastModifiedBy>
  <cp:revision>14</cp:revision>
  <dcterms:created xsi:type="dcterms:W3CDTF">2018-12-27T16:23:34Z</dcterms:created>
  <dcterms:modified xsi:type="dcterms:W3CDTF">2019-02-19T12:47:21Z</dcterms:modified>
</cp:coreProperties>
</file>