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26"/>
  </p:notesMasterIdLst>
  <p:sldIdLst>
    <p:sldId id="257" r:id="rId3"/>
    <p:sldId id="274" r:id="rId4"/>
    <p:sldId id="256" r:id="rId5"/>
    <p:sldId id="275" r:id="rId6"/>
    <p:sldId id="259" r:id="rId7"/>
    <p:sldId id="260" r:id="rId8"/>
    <p:sldId id="261" r:id="rId9"/>
    <p:sldId id="280" r:id="rId10"/>
    <p:sldId id="258" r:id="rId11"/>
    <p:sldId id="262" r:id="rId12"/>
    <p:sldId id="264" r:id="rId13"/>
    <p:sldId id="266" r:id="rId14"/>
    <p:sldId id="276" r:id="rId15"/>
    <p:sldId id="267" r:id="rId16"/>
    <p:sldId id="268" r:id="rId17"/>
    <p:sldId id="270" r:id="rId18"/>
    <p:sldId id="269" r:id="rId19"/>
    <p:sldId id="271" r:id="rId20"/>
    <p:sldId id="281" r:id="rId21"/>
    <p:sldId id="272" r:id="rId22"/>
    <p:sldId id="278" r:id="rId23"/>
    <p:sldId id="277"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3" d="2"/>
        <a:sy n="3" d="2"/>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FCABAF-4C7B-473B-9181-EB49CA61A918}" type="datetimeFigureOut">
              <a:rPr lang="en-US" smtClean="0"/>
              <a:t>2/19/2019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B427D-3B1A-443A-92FF-EE95B3E826A6}" type="slidenum">
              <a:rPr lang="en-US" smtClean="0"/>
              <a:t>‹#›</a:t>
            </a:fld>
            <a:endParaRPr lang="en-US"/>
          </a:p>
        </p:txBody>
      </p:sp>
    </p:spTree>
    <p:extLst>
      <p:ext uri="{BB962C8B-B14F-4D97-AF65-F5344CB8AC3E}">
        <p14:creationId xmlns:p14="http://schemas.microsoft.com/office/powerpoint/2010/main" val="2286697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B0213F-EF61-4805-B731-664647710E9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333809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0213F-EF61-4805-B731-664647710E9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179491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0213F-EF61-4805-B731-664647710E9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85309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1622542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84054902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116585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318229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2860703"/>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1472094"/>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578112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50286"/>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B0213F-EF61-4805-B731-664647710E9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41003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502652"/>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0766017"/>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649143639"/>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841336738"/>
      </p:ext>
    </p:extLst>
  </p:cSld>
  <p:clrMapOvr>
    <a:masterClrMapping/>
  </p:clrMapOvr>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B0213F-EF61-4805-B731-664647710E94}" type="datetimeFigureOut">
              <a:rPr lang="en-US" smtClean="0"/>
              <a:t>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44728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B0213F-EF61-4805-B731-664647710E9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3231968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B0213F-EF61-4805-B731-664647710E94}" type="datetimeFigureOut">
              <a:rPr lang="en-US" smtClean="0"/>
              <a:t>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35487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B0213F-EF61-4805-B731-664647710E94}" type="datetimeFigureOut">
              <a:rPr lang="en-US" smtClean="0"/>
              <a:t>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403812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0213F-EF61-4805-B731-664647710E94}" type="datetimeFigureOut">
              <a:rPr lang="en-US" smtClean="0"/>
              <a:t>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346567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B0213F-EF61-4805-B731-664647710E9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196045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B0213F-EF61-4805-B731-664647710E94}" type="datetimeFigureOut">
              <a:rPr lang="en-US" smtClean="0"/>
              <a:t>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4513C-FFE6-4039-94D6-3C8E59F99712}" type="slidenum">
              <a:rPr lang="en-US" smtClean="0"/>
              <a:t>‹#›</a:t>
            </a:fld>
            <a:endParaRPr lang="en-US"/>
          </a:p>
        </p:txBody>
      </p:sp>
    </p:spTree>
    <p:extLst>
      <p:ext uri="{BB962C8B-B14F-4D97-AF65-F5344CB8AC3E}">
        <p14:creationId xmlns:p14="http://schemas.microsoft.com/office/powerpoint/2010/main" val="361396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0213F-EF61-4805-B731-664647710E94}" type="datetimeFigureOut">
              <a:rPr lang="en-US" smtClean="0"/>
              <a:t>2/19/2019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4513C-FFE6-4039-94D6-3C8E59F99712}" type="slidenum">
              <a:rPr lang="en-US" smtClean="0"/>
              <a:t>‹#›</a:t>
            </a:fld>
            <a:endParaRPr lang="en-US"/>
          </a:p>
        </p:txBody>
      </p:sp>
    </p:spTree>
    <p:extLst>
      <p:ext uri="{BB962C8B-B14F-4D97-AF65-F5344CB8AC3E}">
        <p14:creationId xmlns:p14="http://schemas.microsoft.com/office/powerpoint/2010/main" val="3190988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158401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2250">
        <p14:reveal/>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44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E8217B0-013F-458B-B189-A398480856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50" y="0"/>
            <a:ext cx="4034785" cy="4031873"/>
          </a:xfrm>
          <a:prstGeom prst="rect">
            <a:avLst/>
          </a:prstGeom>
        </p:spPr>
      </p:pic>
      <p:sp>
        <p:nvSpPr>
          <p:cNvPr id="4" name="Rectangle 3">
            <a:extLst>
              <a:ext uri="{FF2B5EF4-FFF2-40B4-BE49-F238E27FC236}">
                <a16:creationId xmlns:a16="http://schemas.microsoft.com/office/drawing/2014/main" xmlns="" id="{9C170E61-0B84-4223-82C3-D11A9DF4AA1A}"/>
              </a:ext>
            </a:extLst>
          </p:cNvPr>
          <p:cNvSpPr/>
          <p:nvPr/>
        </p:nvSpPr>
        <p:spPr>
          <a:xfrm>
            <a:off x="92765" y="2826127"/>
            <a:ext cx="9144000" cy="4031873"/>
          </a:xfrm>
          <a:prstGeom prst="rect">
            <a:avLst/>
          </a:prstGeom>
        </p:spPr>
        <p:txBody>
          <a:bodyPr wrap="square">
            <a:spAutoFit/>
          </a:bodyPr>
          <a:lstStyle/>
          <a:p>
            <a:r>
              <a:rPr lang="en-US" sz="3200" b="1" baseline="30000" dirty="0">
                <a:solidFill>
                  <a:schemeClr val="bg1"/>
                </a:solidFill>
                <a:effectLst>
                  <a:glow rad="101600">
                    <a:schemeClr val="tx1">
                      <a:alpha val="60000"/>
                    </a:schemeClr>
                  </a:glow>
                </a:effectLst>
              </a:rPr>
              <a:t>8 </a:t>
            </a:r>
            <a:r>
              <a:rPr lang="en-US" sz="3200" b="1" dirty="0">
                <a:solidFill>
                  <a:schemeClr val="bg1"/>
                </a:solidFill>
                <a:effectLst>
                  <a:glow rad="101600">
                    <a:schemeClr val="tx1">
                      <a:alpha val="60000"/>
                    </a:schemeClr>
                  </a:glow>
                </a:effectLst>
              </a:rPr>
              <a:t>Now there arose a new king over Egypt, who did not know Joseph. </a:t>
            </a:r>
            <a:r>
              <a:rPr lang="en-US" sz="3200" b="1" baseline="30000" dirty="0">
                <a:solidFill>
                  <a:schemeClr val="bg1"/>
                </a:solidFill>
                <a:effectLst>
                  <a:glow rad="101600">
                    <a:schemeClr val="tx1">
                      <a:alpha val="60000"/>
                    </a:schemeClr>
                  </a:glow>
                </a:effectLst>
              </a:rPr>
              <a:t>9 </a:t>
            </a:r>
            <a:r>
              <a:rPr lang="en-US" sz="3200" b="1" dirty="0">
                <a:solidFill>
                  <a:schemeClr val="bg1"/>
                </a:solidFill>
                <a:effectLst>
                  <a:glow rad="101600">
                    <a:schemeClr val="tx1">
                      <a:alpha val="60000"/>
                    </a:schemeClr>
                  </a:glow>
                </a:effectLst>
              </a:rPr>
              <a:t>And he said to his people, “Behold, the people of Israel are too many and too mighty for us. </a:t>
            </a:r>
            <a:r>
              <a:rPr lang="en-US" sz="3200" b="1" baseline="30000" dirty="0">
                <a:solidFill>
                  <a:schemeClr val="bg1"/>
                </a:solidFill>
                <a:effectLst>
                  <a:glow rad="101600">
                    <a:schemeClr val="tx1">
                      <a:alpha val="60000"/>
                    </a:schemeClr>
                  </a:glow>
                </a:effectLst>
              </a:rPr>
              <a:t>10 </a:t>
            </a:r>
            <a:r>
              <a:rPr lang="en-US" sz="3200" b="1" dirty="0">
                <a:solidFill>
                  <a:schemeClr val="bg1"/>
                </a:solidFill>
                <a:effectLst>
                  <a:glow rad="101600">
                    <a:schemeClr val="tx1">
                      <a:alpha val="60000"/>
                    </a:schemeClr>
                  </a:glow>
                </a:effectLst>
              </a:rPr>
              <a:t>Come, let us deal shrewdly with them, </a:t>
            </a:r>
            <a:r>
              <a:rPr lang="en-US" sz="3200" b="1" dirty="0">
                <a:solidFill>
                  <a:srgbClr val="FFFF00"/>
                </a:solidFill>
                <a:effectLst>
                  <a:glow rad="101600">
                    <a:schemeClr val="tx1">
                      <a:alpha val="60000"/>
                    </a:schemeClr>
                  </a:glow>
                </a:effectLst>
              </a:rPr>
              <a:t>lest they multiply</a:t>
            </a:r>
            <a:r>
              <a:rPr lang="en-US" sz="3200" b="1" dirty="0">
                <a:solidFill>
                  <a:schemeClr val="bg1"/>
                </a:solidFill>
                <a:effectLst>
                  <a:glow rad="101600">
                    <a:schemeClr val="tx1">
                      <a:alpha val="60000"/>
                    </a:schemeClr>
                  </a:glow>
                </a:effectLst>
              </a:rPr>
              <a:t>, and, if war breaks out, they join our enemies and fight against us and escape from the land.” 	</a:t>
            </a:r>
            <a:r>
              <a:rPr lang="en-US" sz="3200" b="1" dirty="0">
                <a:solidFill>
                  <a:schemeClr val="bg1"/>
                </a:solidFill>
              </a:rPr>
              <a:t>	</a:t>
            </a:r>
            <a:r>
              <a:rPr lang="en-US" sz="3200" dirty="0">
                <a:solidFill>
                  <a:schemeClr val="bg1"/>
                </a:solidFill>
              </a:rPr>
              <a:t>																									</a:t>
            </a:r>
            <a:r>
              <a:rPr lang="en-US" sz="3200" i="1" dirty="0">
                <a:solidFill>
                  <a:schemeClr val="bg1"/>
                </a:solidFill>
              </a:rPr>
              <a:t>Exodus 1:8-10</a:t>
            </a:r>
            <a:endParaRPr lang="en-US" sz="4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774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C1F58F-FC44-45F1-BDA6-A1DE292059FF}"/>
              </a:ext>
            </a:extLst>
          </p:cNvPr>
          <p:cNvSpPr/>
          <p:nvPr/>
        </p:nvSpPr>
        <p:spPr>
          <a:xfrm>
            <a:off x="0" y="3859120"/>
            <a:ext cx="9144000" cy="2062103"/>
          </a:xfrm>
          <a:prstGeom prst="rect">
            <a:avLst/>
          </a:prstGeom>
        </p:spPr>
        <p:txBody>
          <a:bodyPr wrap="square">
            <a:spAutoFit/>
          </a:bodyPr>
          <a:lstStyle/>
          <a:p>
            <a:r>
              <a:rPr lang="en-US" sz="3200" b="1" dirty="0">
                <a:solidFill>
                  <a:schemeClr val="bg1"/>
                </a:solidFill>
              </a:rPr>
              <a:t>But the more they were oppressed, </a:t>
            </a:r>
            <a:r>
              <a:rPr lang="en-US" sz="3200" b="1" dirty="0">
                <a:solidFill>
                  <a:srgbClr val="FFFF00"/>
                </a:solidFill>
              </a:rPr>
              <a:t>the more they multiplied</a:t>
            </a:r>
            <a:r>
              <a:rPr lang="en-US" sz="3200" b="1" dirty="0">
                <a:solidFill>
                  <a:schemeClr val="bg1"/>
                </a:solidFill>
              </a:rPr>
              <a:t> and the more they spread abroad. And the Egyptians were in dread of the people of Israel.</a:t>
            </a:r>
          </a:p>
          <a:p>
            <a:pPr algn="r"/>
            <a:r>
              <a:rPr lang="en-US" sz="3200" b="1" i="1" dirty="0">
                <a:solidFill>
                  <a:schemeClr val="bg1"/>
                </a:solidFill>
                <a:latin typeface="+mj-lt"/>
                <a:cs typeface="Times New Roman" panose="02020603050405020304" pitchFamily="18" charset="0"/>
              </a:rPr>
              <a:t>Exodus 1:12</a:t>
            </a:r>
          </a:p>
        </p:txBody>
      </p:sp>
      <p:pic>
        <p:nvPicPr>
          <p:cNvPr id="3" name="Picture 2">
            <a:extLst>
              <a:ext uri="{FF2B5EF4-FFF2-40B4-BE49-F238E27FC236}">
                <a16:creationId xmlns:a16="http://schemas.microsoft.com/office/drawing/2014/main" xmlns="" id="{DB906F37-7C34-4F2E-BBB8-4A1FEA351F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077" y="0"/>
            <a:ext cx="4002157" cy="3999268"/>
          </a:xfrm>
          <a:prstGeom prst="rect">
            <a:avLst/>
          </a:prstGeom>
        </p:spPr>
      </p:pic>
    </p:spTree>
    <p:extLst>
      <p:ext uri="{BB962C8B-B14F-4D97-AF65-F5344CB8AC3E}">
        <p14:creationId xmlns:p14="http://schemas.microsoft.com/office/powerpoint/2010/main" val="33962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3C1F58F-FC44-45F1-BDA6-A1DE292059FF}"/>
              </a:ext>
            </a:extLst>
          </p:cNvPr>
          <p:cNvSpPr/>
          <p:nvPr/>
        </p:nvSpPr>
        <p:spPr>
          <a:xfrm>
            <a:off x="0" y="4035711"/>
            <a:ext cx="9144000" cy="1569660"/>
          </a:xfrm>
          <a:prstGeom prst="rect">
            <a:avLst/>
          </a:prstGeom>
        </p:spPr>
        <p:txBody>
          <a:bodyPr wrap="square">
            <a:spAutoFit/>
          </a:bodyPr>
          <a:lstStyle/>
          <a:p>
            <a:r>
              <a:rPr lang="en-US" sz="3200" b="1" dirty="0">
                <a:solidFill>
                  <a:schemeClr val="bg1"/>
                </a:solidFill>
              </a:rPr>
              <a:t>So God dealt well with the midwives. And </a:t>
            </a:r>
            <a:r>
              <a:rPr lang="en-US" sz="3200" b="1" dirty="0">
                <a:solidFill>
                  <a:srgbClr val="FFFF00"/>
                </a:solidFill>
              </a:rPr>
              <a:t>the people multiplied</a:t>
            </a:r>
            <a:r>
              <a:rPr lang="en-US" sz="3200" b="1" dirty="0">
                <a:solidFill>
                  <a:schemeClr val="bg1"/>
                </a:solidFill>
              </a:rPr>
              <a:t> and grew very strong. </a:t>
            </a:r>
          </a:p>
          <a:p>
            <a:r>
              <a:rPr lang="en-US" sz="3200" b="1" i="1" dirty="0">
                <a:solidFill>
                  <a:schemeClr val="bg1"/>
                </a:solidFill>
                <a:latin typeface="+mj-lt"/>
                <a:cs typeface="Times New Roman" panose="02020603050405020304" pitchFamily="18" charset="0"/>
              </a:rPr>
              <a:t>															Exodus 1:20</a:t>
            </a:r>
          </a:p>
        </p:txBody>
      </p:sp>
      <p:pic>
        <p:nvPicPr>
          <p:cNvPr id="3" name="Picture 2">
            <a:extLst>
              <a:ext uri="{FF2B5EF4-FFF2-40B4-BE49-F238E27FC236}">
                <a16:creationId xmlns:a16="http://schemas.microsoft.com/office/drawing/2014/main" xmlns="" id="{BAD16C40-6BFE-44A4-96E1-64F0769F79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9077" y="0"/>
            <a:ext cx="4002157" cy="3999268"/>
          </a:xfrm>
          <a:prstGeom prst="rect">
            <a:avLst/>
          </a:prstGeom>
        </p:spPr>
      </p:pic>
    </p:spTree>
    <p:extLst>
      <p:ext uri="{BB962C8B-B14F-4D97-AF65-F5344CB8AC3E}">
        <p14:creationId xmlns:p14="http://schemas.microsoft.com/office/powerpoint/2010/main" val="413137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71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EF89CB0-EB49-482A-9BE8-1CD2DC042C6C}"/>
              </a:ext>
            </a:extLst>
          </p:cNvPr>
          <p:cNvPicPr>
            <a:picLocks noChangeAspect="1"/>
          </p:cNvPicPr>
          <p:nvPr/>
        </p:nvPicPr>
        <p:blipFill rotWithShape="1">
          <a:blip r:embed="rId2">
            <a:extLst>
              <a:ext uri="{28A0092B-C50C-407E-A947-70E740481C1C}">
                <a14:useLocalDpi xmlns:a14="http://schemas.microsoft.com/office/drawing/2010/main" val="0"/>
              </a:ext>
            </a:extLst>
          </a:blip>
          <a:srcRect l="7831" r="6168" b="-1"/>
          <a:stretch/>
        </p:blipFill>
        <p:spPr>
          <a:xfrm>
            <a:off x="20" y="10"/>
            <a:ext cx="9143980" cy="6857990"/>
          </a:xfrm>
          <a:prstGeom prst="rect">
            <a:avLst/>
          </a:prstGeom>
        </p:spPr>
      </p:pic>
    </p:spTree>
    <p:extLst>
      <p:ext uri="{BB962C8B-B14F-4D97-AF65-F5344CB8AC3E}">
        <p14:creationId xmlns:p14="http://schemas.microsoft.com/office/powerpoint/2010/main" val="33733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493F615-B822-48B7-8CFA-FFC9496F9D5A}"/>
              </a:ext>
            </a:extLst>
          </p:cNvPr>
          <p:cNvSpPr/>
          <p:nvPr/>
        </p:nvSpPr>
        <p:spPr>
          <a:xfrm>
            <a:off x="178904" y="1669920"/>
            <a:ext cx="8786191" cy="2554545"/>
          </a:xfrm>
          <a:prstGeom prst="rect">
            <a:avLst/>
          </a:prstGeom>
        </p:spPr>
        <p:txBody>
          <a:bodyPr wrap="square">
            <a:spAutoFit/>
          </a:bodyPr>
          <a:lstStyle/>
          <a:p>
            <a:r>
              <a:rPr lang="en-US" sz="3200" b="1" dirty="0">
                <a:solidFill>
                  <a:schemeClr val="bg1"/>
                </a:solidFill>
                <a:latin typeface="&amp;quot"/>
              </a:rPr>
              <a:t>And Joseph said to his brothers, “I am about to die, but God will visit you and bring you up          </a:t>
            </a:r>
            <a:r>
              <a:rPr lang="en-US" sz="3200" b="1" dirty="0">
                <a:solidFill>
                  <a:srgbClr val="FFC000"/>
                </a:solidFill>
                <a:latin typeface="&amp;quot"/>
              </a:rPr>
              <a:t>out of this land</a:t>
            </a:r>
            <a:r>
              <a:rPr lang="en-US" sz="3200" b="1" dirty="0">
                <a:solidFill>
                  <a:schemeClr val="bg1"/>
                </a:solidFill>
                <a:latin typeface="&amp;quot"/>
              </a:rPr>
              <a:t> </a:t>
            </a:r>
            <a:r>
              <a:rPr lang="en-US" sz="3200" b="1" dirty="0">
                <a:solidFill>
                  <a:srgbClr val="FFFF00"/>
                </a:solidFill>
                <a:latin typeface="&amp;quot"/>
              </a:rPr>
              <a:t>to the land </a:t>
            </a:r>
            <a:r>
              <a:rPr lang="en-US" sz="3200" b="1" dirty="0">
                <a:solidFill>
                  <a:schemeClr val="bg1"/>
                </a:solidFill>
                <a:latin typeface="&amp;quot"/>
              </a:rPr>
              <a:t>that he swore to Abraham, to Isaac, and to Jacob.” </a:t>
            </a:r>
          </a:p>
          <a:p>
            <a:r>
              <a:rPr lang="en-US" sz="3200" dirty="0">
                <a:solidFill>
                  <a:schemeClr val="bg1"/>
                </a:solidFill>
                <a:latin typeface="&amp;quot"/>
              </a:rPr>
              <a:t>														</a:t>
            </a:r>
            <a:r>
              <a:rPr lang="en-US" sz="3200" i="1" dirty="0">
                <a:solidFill>
                  <a:schemeClr val="bg1"/>
                </a:solidFill>
                <a:latin typeface="&amp;quot"/>
              </a:rPr>
              <a:t>Gen 50:24</a:t>
            </a:r>
          </a:p>
        </p:txBody>
      </p:sp>
    </p:spTree>
    <p:extLst>
      <p:ext uri="{BB962C8B-B14F-4D97-AF65-F5344CB8AC3E}">
        <p14:creationId xmlns:p14="http://schemas.microsoft.com/office/powerpoint/2010/main" val="5386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00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3E8F93F-A01A-457C-9582-28A1320B099E}"/>
              </a:ext>
            </a:extLst>
          </p:cNvPr>
          <p:cNvSpPr txBox="1"/>
          <p:nvPr/>
        </p:nvSpPr>
        <p:spPr>
          <a:xfrm>
            <a:off x="72887" y="2213113"/>
            <a:ext cx="8998226" cy="3046988"/>
          </a:xfrm>
          <a:prstGeom prst="rect">
            <a:avLst/>
          </a:prstGeom>
          <a:noFill/>
        </p:spPr>
        <p:txBody>
          <a:bodyPr wrap="square" rtlCol="0">
            <a:spAutoFit/>
          </a:bodyPr>
          <a:lstStyle/>
          <a:p>
            <a:pPr algn="ctr"/>
            <a:r>
              <a:rPr lang="en-US" sz="3200" b="1" dirty="0">
                <a:solidFill>
                  <a:schemeClr val="bg1"/>
                </a:solidFill>
              </a:rPr>
              <a:t>“she took for him an ark” Exodus 2:3</a:t>
            </a:r>
          </a:p>
          <a:p>
            <a:pPr algn="ctr"/>
            <a:r>
              <a:rPr lang="en-US" sz="3200" b="1" dirty="0">
                <a:solidFill>
                  <a:srgbClr val="FFFF00"/>
                </a:solidFill>
              </a:rPr>
              <a:t>King James Version</a:t>
            </a:r>
          </a:p>
          <a:p>
            <a:pPr algn="ctr"/>
            <a:r>
              <a:rPr lang="en-US" sz="3200" b="1" dirty="0">
                <a:solidFill>
                  <a:srgbClr val="FFFF00"/>
                </a:solidFill>
              </a:rPr>
              <a:t>American Standard Version</a:t>
            </a:r>
          </a:p>
          <a:p>
            <a:pPr algn="ctr"/>
            <a:r>
              <a:rPr lang="en-US" sz="3200" b="1" dirty="0">
                <a:solidFill>
                  <a:srgbClr val="FFFF00"/>
                </a:solidFill>
              </a:rPr>
              <a:t>English Revised Version</a:t>
            </a:r>
          </a:p>
          <a:p>
            <a:pPr algn="ctr"/>
            <a:r>
              <a:rPr lang="en-US" sz="3200" b="1" dirty="0">
                <a:solidFill>
                  <a:srgbClr val="FFFF00"/>
                </a:solidFill>
              </a:rPr>
              <a:t>Young’s Literal Translation</a:t>
            </a:r>
          </a:p>
          <a:p>
            <a:endParaRPr lang="en-US" sz="3200" b="1" dirty="0">
              <a:solidFill>
                <a:srgbClr val="FFFF00"/>
              </a:solidFill>
            </a:endParaRPr>
          </a:p>
        </p:txBody>
      </p:sp>
    </p:spTree>
    <p:extLst>
      <p:ext uri="{BB962C8B-B14F-4D97-AF65-F5344CB8AC3E}">
        <p14:creationId xmlns:p14="http://schemas.microsoft.com/office/powerpoint/2010/main" val="1250035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F788CDF-BB19-412F-AD3D-129580E1D480}"/>
              </a:ext>
            </a:extLst>
          </p:cNvPr>
          <p:cNvSpPr/>
          <p:nvPr/>
        </p:nvSpPr>
        <p:spPr>
          <a:xfrm>
            <a:off x="0" y="114734"/>
            <a:ext cx="9143999" cy="4031873"/>
          </a:xfrm>
          <a:prstGeom prst="rect">
            <a:avLst/>
          </a:prstGeom>
        </p:spPr>
        <p:txBody>
          <a:bodyPr wrap="square">
            <a:spAutoFit/>
          </a:bodyPr>
          <a:lstStyle/>
          <a:p>
            <a:r>
              <a:rPr lang="en-US" sz="3200" b="1" baseline="30000" dirty="0">
                <a:solidFill>
                  <a:schemeClr val="bg1"/>
                </a:solidFill>
                <a:latin typeface="&amp;quot"/>
              </a:rPr>
              <a:t>23 </a:t>
            </a:r>
            <a:r>
              <a:rPr lang="en-US" sz="3200" b="1" dirty="0">
                <a:solidFill>
                  <a:schemeClr val="bg1"/>
                </a:solidFill>
                <a:latin typeface="&amp;quot"/>
              </a:rPr>
              <a:t>During those many days the king of Egypt died, and the people of Israel groaned because of their slavery and cried out for help. Their cry for rescue from slavery came up to God. </a:t>
            </a:r>
            <a:r>
              <a:rPr lang="en-US" sz="3200" b="1" baseline="30000" dirty="0">
                <a:solidFill>
                  <a:schemeClr val="bg1"/>
                </a:solidFill>
                <a:latin typeface="&amp;quot"/>
              </a:rPr>
              <a:t>24 </a:t>
            </a:r>
            <a:r>
              <a:rPr lang="en-US" sz="3200" b="1" dirty="0">
                <a:solidFill>
                  <a:schemeClr val="bg1"/>
                </a:solidFill>
                <a:latin typeface="&amp;quot"/>
              </a:rPr>
              <a:t>And God heard their groaning, and </a:t>
            </a:r>
            <a:r>
              <a:rPr lang="en-US" sz="3200" b="1" dirty="0">
                <a:solidFill>
                  <a:srgbClr val="FFFF00"/>
                </a:solidFill>
                <a:latin typeface="&amp;quot"/>
              </a:rPr>
              <a:t>God remembered his covenant with Abraham, with Isaac, and with Jacob</a:t>
            </a:r>
            <a:r>
              <a:rPr lang="en-US" sz="3200" b="1" dirty="0">
                <a:solidFill>
                  <a:schemeClr val="bg1"/>
                </a:solidFill>
                <a:latin typeface="&amp;quot"/>
              </a:rPr>
              <a:t>. </a:t>
            </a:r>
            <a:r>
              <a:rPr lang="en-US" sz="3200" b="1" baseline="30000" dirty="0">
                <a:solidFill>
                  <a:schemeClr val="bg1"/>
                </a:solidFill>
                <a:latin typeface="&amp;quot"/>
              </a:rPr>
              <a:t>25 </a:t>
            </a:r>
            <a:r>
              <a:rPr lang="en-US" sz="3200" b="1" dirty="0">
                <a:solidFill>
                  <a:schemeClr val="bg1"/>
                </a:solidFill>
                <a:latin typeface="&amp;quot"/>
              </a:rPr>
              <a:t>God saw the people of Israel—and God knew.</a:t>
            </a:r>
          </a:p>
          <a:p>
            <a:r>
              <a:rPr lang="en-US" sz="3200" dirty="0">
                <a:solidFill>
                  <a:schemeClr val="bg1"/>
                </a:solidFill>
                <a:latin typeface="&amp;quot"/>
              </a:rPr>
              <a:t>													</a:t>
            </a:r>
            <a:r>
              <a:rPr lang="en-US" sz="3200" i="1" dirty="0">
                <a:solidFill>
                  <a:schemeClr val="bg1"/>
                </a:solidFill>
                <a:latin typeface="&amp;quot"/>
              </a:rPr>
              <a:t>Exodus 2:23-25</a:t>
            </a:r>
          </a:p>
        </p:txBody>
      </p:sp>
      <p:sp>
        <p:nvSpPr>
          <p:cNvPr id="3" name="Rectangle 2">
            <a:extLst>
              <a:ext uri="{FF2B5EF4-FFF2-40B4-BE49-F238E27FC236}">
                <a16:creationId xmlns:a16="http://schemas.microsoft.com/office/drawing/2014/main" xmlns="" id="{7DDA1FE7-9D47-4283-B3D4-38D2E781B45D}"/>
              </a:ext>
            </a:extLst>
          </p:cNvPr>
          <p:cNvSpPr/>
          <p:nvPr/>
        </p:nvSpPr>
        <p:spPr>
          <a:xfrm>
            <a:off x="0" y="4303455"/>
            <a:ext cx="8945217" cy="2554545"/>
          </a:xfrm>
          <a:prstGeom prst="rect">
            <a:avLst/>
          </a:prstGeom>
        </p:spPr>
        <p:txBody>
          <a:bodyPr wrap="square">
            <a:spAutoFit/>
          </a:bodyPr>
          <a:lstStyle/>
          <a:p>
            <a:r>
              <a:rPr lang="en-US" sz="3200" b="1" dirty="0">
                <a:solidFill>
                  <a:schemeClr val="bg1"/>
                </a:solidFill>
                <a:latin typeface="&amp;quot"/>
              </a:rPr>
              <a:t>…I have come down to deliver them out of the hand of the Egyptians and to bring them up </a:t>
            </a:r>
            <a:r>
              <a:rPr lang="en-US" sz="3200" b="1" dirty="0">
                <a:solidFill>
                  <a:srgbClr val="FFC000"/>
                </a:solidFill>
                <a:latin typeface="&amp;quot"/>
              </a:rPr>
              <a:t>out of that land</a:t>
            </a:r>
            <a:r>
              <a:rPr lang="en-US" sz="3200" b="1" dirty="0">
                <a:solidFill>
                  <a:schemeClr val="bg1"/>
                </a:solidFill>
                <a:latin typeface="&amp;quot"/>
              </a:rPr>
              <a:t> </a:t>
            </a:r>
            <a:r>
              <a:rPr lang="en-US" sz="3200" b="1" dirty="0">
                <a:solidFill>
                  <a:srgbClr val="FFFF00"/>
                </a:solidFill>
                <a:latin typeface="&amp;quot"/>
              </a:rPr>
              <a:t>to a good and broad land</a:t>
            </a:r>
            <a:r>
              <a:rPr lang="en-US" sz="3200" b="1" dirty="0">
                <a:solidFill>
                  <a:schemeClr val="bg1"/>
                </a:solidFill>
                <a:latin typeface="&amp;quot"/>
              </a:rPr>
              <a:t>, a land flowing with milk and honey… </a:t>
            </a:r>
          </a:p>
          <a:p>
            <a:r>
              <a:rPr lang="en-US" sz="3200" b="1" dirty="0">
                <a:solidFill>
                  <a:schemeClr val="bg1"/>
                </a:solidFill>
                <a:latin typeface="&amp;quot"/>
              </a:rPr>
              <a:t>													 </a:t>
            </a:r>
            <a:r>
              <a:rPr lang="en-US" sz="3200" i="1" dirty="0">
                <a:solidFill>
                  <a:schemeClr val="bg1"/>
                </a:solidFill>
                <a:latin typeface="&amp;quot"/>
              </a:rPr>
              <a:t>Exodus 3:8</a:t>
            </a:r>
          </a:p>
        </p:txBody>
      </p:sp>
    </p:spTree>
    <p:extLst>
      <p:ext uri="{BB962C8B-B14F-4D97-AF65-F5344CB8AC3E}">
        <p14:creationId xmlns:p14="http://schemas.microsoft.com/office/powerpoint/2010/main" val="9952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F788CDF-BB19-412F-AD3D-129580E1D480}"/>
              </a:ext>
            </a:extLst>
          </p:cNvPr>
          <p:cNvSpPr/>
          <p:nvPr/>
        </p:nvSpPr>
        <p:spPr>
          <a:xfrm>
            <a:off x="0" y="180994"/>
            <a:ext cx="9143999" cy="2554545"/>
          </a:xfrm>
          <a:prstGeom prst="rect">
            <a:avLst/>
          </a:prstGeom>
        </p:spPr>
        <p:txBody>
          <a:bodyPr wrap="square">
            <a:spAutoFit/>
          </a:bodyPr>
          <a:lstStyle/>
          <a:p>
            <a:r>
              <a:rPr lang="en-US" sz="4800" b="1" baseline="30000" dirty="0">
                <a:solidFill>
                  <a:schemeClr val="bg1"/>
                </a:solidFill>
                <a:latin typeface="&amp;quot"/>
              </a:rPr>
              <a:t>The Pharaoh commanded all his people,  “Every son that is born to the Hebrews you shall cast into the Nile…” </a:t>
            </a:r>
          </a:p>
          <a:p>
            <a:r>
              <a:rPr lang="en-US" sz="4800" i="1" baseline="30000" dirty="0">
                <a:solidFill>
                  <a:schemeClr val="bg1"/>
                </a:solidFill>
                <a:latin typeface="&amp;quot"/>
              </a:rPr>
              <a:t>															Exodus 1:22 </a:t>
            </a:r>
            <a:r>
              <a:rPr lang="en-US" sz="2800" i="1" dirty="0">
                <a:solidFill>
                  <a:schemeClr val="bg1"/>
                </a:solidFill>
                <a:latin typeface="&amp;quot"/>
              </a:rPr>
              <a:t>	</a:t>
            </a:r>
            <a:r>
              <a:rPr lang="en-US" sz="3200" dirty="0">
                <a:solidFill>
                  <a:schemeClr val="bg1"/>
                </a:solidFill>
                <a:latin typeface="&amp;quot"/>
              </a:rPr>
              <a:t>	</a:t>
            </a:r>
            <a:endParaRPr lang="en-US" sz="3200" i="1" dirty="0">
              <a:solidFill>
                <a:schemeClr val="bg1"/>
              </a:solidFill>
              <a:latin typeface="&amp;quot"/>
            </a:endParaRPr>
          </a:p>
        </p:txBody>
      </p:sp>
      <p:sp>
        <p:nvSpPr>
          <p:cNvPr id="3" name="Rectangle 2">
            <a:extLst>
              <a:ext uri="{FF2B5EF4-FFF2-40B4-BE49-F238E27FC236}">
                <a16:creationId xmlns:a16="http://schemas.microsoft.com/office/drawing/2014/main" xmlns="" id="{7DDA1FE7-9D47-4283-B3D4-38D2E781B45D}"/>
              </a:ext>
            </a:extLst>
          </p:cNvPr>
          <p:cNvSpPr/>
          <p:nvPr/>
        </p:nvSpPr>
        <p:spPr>
          <a:xfrm>
            <a:off x="-1" y="3045244"/>
            <a:ext cx="9144000" cy="1077218"/>
          </a:xfrm>
          <a:prstGeom prst="rect">
            <a:avLst/>
          </a:prstGeom>
        </p:spPr>
        <p:txBody>
          <a:bodyPr wrap="square">
            <a:spAutoFit/>
          </a:bodyPr>
          <a:lstStyle/>
          <a:p>
            <a:r>
              <a:rPr lang="en-US" sz="3200" b="1" dirty="0">
                <a:solidFill>
                  <a:schemeClr val="bg1"/>
                </a:solidFill>
                <a:latin typeface="&amp;quot"/>
              </a:rPr>
              <a:t>Pharaoh's chariots and his host he cast into the sea…</a:t>
            </a:r>
          </a:p>
          <a:p>
            <a:r>
              <a:rPr lang="en-US" sz="3200" b="1" dirty="0">
                <a:solidFill>
                  <a:schemeClr val="bg1"/>
                </a:solidFill>
                <a:latin typeface="&amp;quot"/>
              </a:rPr>
              <a:t>													 		</a:t>
            </a:r>
            <a:r>
              <a:rPr lang="en-US" sz="3200" i="1" dirty="0">
                <a:solidFill>
                  <a:schemeClr val="bg1"/>
                </a:solidFill>
                <a:latin typeface="&amp;quot"/>
              </a:rPr>
              <a:t>Exodus 15:4</a:t>
            </a:r>
          </a:p>
        </p:txBody>
      </p:sp>
    </p:spTree>
    <p:extLst>
      <p:ext uri="{BB962C8B-B14F-4D97-AF65-F5344CB8AC3E}">
        <p14:creationId xmlns:p14="http://schemas.microsoft.com/office/powerpoint/2010/main" val="75340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A387363-2B8F-482B-AC95-8F10F608C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xmlns="" id="{D5015F89-239D-47AA-9DA5-AD11F65916BF}"/>
              </a:ext>
            </a:extLst>
          </p:cNvPr>
          <p:cNvSpPr/>
          <p:nvPr/>
        </p:nvSpPr>
        <p:spPr>
          <a:xfrm>
            <a:off x="993912" y="4327782"/>
            <a:ext cx="3750365" cy="333828"/>
          </a:xfrm>
          <a:prstGeom prst="rect">
            <a:avLst/>
          </a:prstGeom>
          <a:solidFill>
            <a:srgbClr val="00D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90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F788CDF-BB19-412F-AD3D-129580E1D480}"/>
              </a:ext>
            </a:extLst>
          </p:cNvPr>
          <p:cNvSpPr/>
          <p:nvPr/>
        </p:nvSpPr>
        <p:spPr>
          <a:xfrm>
            <a:off x="0" y="114734"/>
            <a:ext cx="9143999" cy="1569660"/>
          </a:xfrm>
          <a:prstGeom prst="rect">
            <a:avLst/>
          </a:prstGeom>
        </p:spPr>
        <p:txBody>
          <a:bodyPr wrap="square">
            <a:spAutoFit/>
          </a:bodyPr>
          <a:lstStyle/>
          <a:p>
            <a:r>
              <a:rPr lang="en-US" sz="3200" b="1" dirty="0">
                <a:solidFill>
                  <a:schemeClr val="bg1"/>
                </a:solidFill>
              </a:rPr>
              <a:t>Jesus answered them, “Truly, truly, I say to you, everyone who practices sin is a </a:t>
            </a:r>
            <a:r>
              <a:rPr lang="en-US" sz="3200" b="1" dirty="0">
                <a:solidFill>
                  <a:srgbClr val="FFFF00"/>
                </a:solidFill>
              </a:rPr>
              <a:t>slave</a:t>
            </a:r>
            <a:r>
              <a:rPr lang="en-US" sz="3200" b="1" baseline="30000" dirty="0">
                <a:solidFill>
                  <a:srgbClr val="FFFF00"/>
                </a:solidFill>
              </a:rPr>
              <a:t>  </a:t>
            </a:r>
            <a:r>
              <a:rPr lang="en-US" sz="3200" b="1" dirty="0">
                <a:solidFill>
                  <a:srgbClr val="FFFF00"/>
                </a:solidFill>
              </a:rPr>
              <a:t>to sin</a:t>
            </a:r>
            <a:r>
              <a:rPr lang="en-US" sz="3200" b="1" dirty="0">
                <a:solidFill>
                  <a:schemeClr val="bg1"/>
                </a:solidFill>
              </a:rPr>
              <a:t>. </a:t>
            </a:r>
            <a:r>
              <a:rPr lang="en-US" sz="3200" dirty="0">
                <a:solidFill>
                  <a:schemeClr val="bg1"/>
                </a:solidFill>
                <a:latin typeface="&amp;quot"/>
              </a:rPr>
              <a:t>																			</a:t>
            </a:r>
            <a:r>
              <a:rPr lang="en-US" sz="3200" i="1" dirty="0">
                <a:solidFill>
                  <a:schemeClr val="bg1"/>
                </a:solidFill>
                <a:latin typeface="&amp;quot"/>
              </a:rPr>
              <a:t>John 8:34</a:t>
            </a:r>
          </a:p>
        </p:txBody>
      </p:sp>
      <p:sp>
        <p:nvSpPr>
          <p:cNvPr id="3" name="Rectangle 2">
            <a:extLst>
              <a:ext uri="{FF2B5EF4-FFF2-40B4-BE49-F238E27FC236}">
                <a16:creationId xmlns:a16="http://schemas.microsoft.com/office/drawing/2014/main" xmlns="" id="{7DDA1FE7-9D47-4283-B3D4-38D2E781B45D}"/>
              </a:ext>
            </a:extLst>
          </p:cNvPr>
          <p:cNvSpPr/>
          <p:nvPr/>
        </p:nvSpPr>
        <p:spPr>
          <a:xfrm>
            <a:off x="99390" y="2805960"/>
            <a:ext cx="8945217" cy="3046988"/>
          </a:xfrm>
          <a:prstGeom prst="rect">
            <a:avLst/>
          </a:prstGeom>
        </p:spPr>
        <p:txBody>
          <a:bodyPr wrap="square">
            <a:spAutoFit/>
          </a:bodyPr>
          <a:lstStyle/>
          <a:p>
            <a:r>
              <a:rPr lang="en-US" sz="3200" b="1" dirty="0">
                <a:solidFill>
                  <a:schemeClr val="bg1"/>
                </a:solidFill>
              </a:rPr>
              <a:t>But thanks be to God, that you who were once </a:t>
            </a:r>
            <a:r>
              <a:rPr lang="en-US" sz="3200" b="1" dirty="0">
                <a:solidFill>
                  <a:srgbClr val="FFFF00"/>
                </a:solidFill>
              </a:rPr>
              <a:t>slaves of sin </a:t>
            </a:r>
            <a:r>
              <a:rPr lang="en-US" sz="3200" b="1" dirty="0">
                <a:solidFill>
                  <a:schemeClr val="bg1"/>
                </a:solidFill>
              </a:rPr>
              <a:t>have become obedient from the heart to the standard of teaching to which you were committed, and, having been set free from sin, have become </a:t>
            </a:r>
            <a:r>
              <a:rPr lang="en-US" sz="3200" b="1" dirty="0">
                <a:solidFill>
                  <a:srgbClr val="FFC000"/>
                </a:solidFill>
              </a:rPr>
              <a:t>slaves of righteousness</a:t>
            </a:r>
            <a:r>
              <a:rPr lang="en-US" sz="3200" b="1" dirty="0">
                <a:solidFill>
                  <a:schemeClr val="bg1"/>
                </a:solidFill>
              </a:rPr>
              <a:t>. </a:t>
            </a:r>
            <a:r>
              <a:rPr lang="en-US" sz="3200" b="1" dirty="0">
                <a:solidFill>
                  <a:schemeClr val="bg1"/>
                </a:solidFill>
                <a:latin typeface="+mj-lt"/>
              </a:rPr>
              <a:t>		</a:t>
            </a:r>
            <a:r>
              <a:rPr lang="en-US" sz="3200" b="1" dirty="0">
                <a:solidFill>
                  <a:schemeClr val="bg1"/>
                </a:solidFill>
                <a:latin typeface="&amp;quot"/>
              </a:rPr>
              <a:t>																 </a:t>
            </a:r>
            <a:r>
              <a:rPr lang="en-US" sz="3200" i="1" dirty="0">
                <a:solidFill>
                  <a:schemeClr val="bg1"/>
                </a:solidFill>
                <a:latin typeface="&amp;quot"/>
              </a:rPr>
              <a:t>Romans 6:17-18</a:t>
            </a:r>
          </a:p>
        </p:txBody>
      </p:sp>
    </p:spTree>
    <p:extLst>
      <p:ext uri="{BB962C8B-B14F-4D97-AF65-F5344CB8AC3E}">
        <p14:creationId xmlns:p14="http://schemas.microsoft.com/office/powerpoint/2010/main" val="320963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F788CDF-BB19-412F-AD3D-129580E1D480}"/>
              </a:ext>
            </a:extLst>
          </p:cNvPr>
          <p:cNvSpPr/>
          <p:nvPr/>
        </p:nvSpPr>
        <p:spPr>
          <a:xfrm>
            <a:off x="1" y="1704995"/>
            <a:ext cx="9143999" cy="2554545"/>
          </a:xfrm>
          <a:prstGeom prst="rect">
            <a:avLst/>
          </a:prstGeom>
        </p:spPr>
        <p:txBody>
          <a:bodyPr wrap="square">
            <a:spAutoFit/>
          </a:bodyPr>
          <a:lstStyle/>
          <a:p>
            <a:r>
              <a:rPr lang="en-US" sz="3200" b="1" dirty="0">
                <a:solidFill>
                  <a:schemeClr val="bg1"/>
                </a:solidFill>
              </a:rPr>
              <a:t>For I do not want you to be unaware, brothers,</a:t>
            </a:r>
            <a:r>
              <a:rPr lang="en-US" sz="3200" b="1" baseline="30000" dirty="0">
                <a:solidFill>
                  <a:schemeClr val="bg1"/>
                </a:solidFill>
              </a:rPr>
              <a:t>  </a:t>
            </a:r>
            <a:r>
              <a:rPr lang="en-US" sz="3200" b="1" dirty="0">
                <a:solidFill>
                  <a:schemeClr val="bg1"/>
                </a:solidFill>
              </a:rPr>
              <a:t>that our fathers were all under the cloud, and all passed through the sea, and all were baptized into Moses in the cloud and in the sea </a:t>
            </a:r>
          </a:p>
          <a:p>
            <a:r>
              <a:rPr lang="en-US" sz="3200" dirty="0">
                <a:solidFill>
                  <a:schemeClr val="bg1"/>
                </a:solidFill>
              </a:rPr>
              <a:t>													</a:t>
            </a:r>
            <a:r>
              <a:rPr lang="en-US" sz="3200" i="1" dirty="0">
                <a:solidFill>
                  <a:schemeClr val="bg1"/>
                </a:solidFill>
              </a:rPr>
              <a:t>1 Cor 10:1-2</a:t>
            </a:r>
            <a:endParaRPr lang="en-US" sz="3200" i="1" dirty="0">
              <a:solidFill>
                <a:schemeClr val="bg1"/>
              </a:solidFill>
              <a:latin typeface="&amp;quot"/>
            </a:endParaRPr>
          </a:p>
        </p:txBody>
      </p:sp>
    </p:spTree>
    <p:extLst>
      <p:ext uri="{BB962C8B-B14F-4D97-AF65-F5344CB8AC3E}">
        <p14:creationId xmlns:p14="http://schemas.microsoft.com/office/powerpoint/2010/main" val="403773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12C409F-35ED-4A54-B887-16347AF7BFBD}"/>
              </a:ext>
            </a:extLst>
          </p:cNvPr>
          <p:cNvSpPr/>
          <p:nvPr/>
        </p:nvSpPr>
        <p:spPr>
          <a:xfrm>
            <a:off x="92765" y="-64264"/>
            <a:ext cx="9051235" cy="6986528"/>
          </a:xfrm>
          <a:prstGeom prst="rect">
            <a:avLst/>
          </a:prstGeom>
        </p:spPr>
        <p:txBody>
          <a:bodyPr wrap="square">
            <a:spAutoFit/>
          </a:bodyPr>
          <a:lstStyle/>
          <a:p>
            <a:r>
              <a:rPr lang="en-US" sz="3200" b="1" baseline="30000" dirty="0">
                <a:solidFill>
                  <a:schemeClr val="bg1"/>
                </a:solidFill>
                <a:latin typeface="&amp;quot"/>
              </a:rPr>
              <a:t>7 </a:t>
            </a:r>
            <a:r>
              <a:rPr lang="en-US" sz="3200" b="1" dirty="0">
                <a:solidFill>
                  <a:schemeClr val="bg1"/>
                </a:solidFill>
                <a:latin typeface="&amp;quot"/>
              </a:rPr>
              <a:t>Therefore, as the Holy Spirit says,</a:t>
            </a:r>
          </a:p>
          <a:p>
            <a:r>
              <a:rPr lang="en-US" sz="3200" b="1" dirty="0">
                <a:solidFill>
                  <a:schemeClr val="bg1"/>
                </a:solidFill>
                <a:latin typeface="&amp;quot"/>
              </a:rPr>
              <a:t>“Today, if you hear his voice,</a:t>
            </a:r>
            <a:br>
              <a:rPr lang="en-US" sz="3200" b="1" dirty="0">
                <a:solidFill>
                  <a:schemeClr val="bg1"/>
                </a:solidFill>
                <a:latin typeface="&amp;quot"/>
              </a:rPr>
            </a:br>
            <a:r>
              <a:rPr lang="en-US" sz="3200" b="1" baseline="30000" dirty="0">
                <a:solidFill>
                  <a:schemeClr val="bg1"/>
                </a:solidFill>
                <a:latin typeface="&amp;quot"/>
              </a:rPr>
              <a:t>8 </a:t>
            </a:r>
            <a:r>
              <a:rPr lang="en-US" sz="3200" b="1" dirty="0">
                <a:solidFill>
                  <a:schemeClr val="bg1"/>
                </a:solidFill>
                <a:latin typeface="&amp;quot"/>
              </a:rPr>
              <a:t>do not harden your hearts as in the rebellion,</a:t>
            </a:r>
            <a:br>
              <a:rPr lang="en-US" sz="3200" b="1" dirty="0">
                <a:solidFill>
                  <a:schemeClr val="bg1"/>
                </a:solidFill>
                <a:latin typeface="&amp;quot"/>
              </a:rPr>
            </a:br>
            <a:r>
              <a:rPr lang="en-US" sz="3200" b="1" dirty="0">
                <a:solidFill>
                  <a:schemeClr val="bg1"/>
                </a:solidFill>
                <a:latin typeface="Courier New" panose="02070309020205020404" pitchFamily="49" charset="0"/>
              </a:rPr>
              <a:t>    </a:t>
            </a:r>
            <a:r>
              <a:rPr lang="en-US" sz="3200" b="1" dirty="0">
                <a:solidFill>
                  <a:schemeClr val="bg1"/>
                </a:solidFill>
                <a:latin typeface="&amp;quot"/>
              </a:rPr>
              <a:t>on the day of testing in the wilderness,</a:t>
            </a:r>
            <a:br>
              <a:rPr lang="en-US" sz="3200" b="1" dirty="0">
                <a:solidFill>
                  <a:schemeClr val="bg1"/>
                </a:solidFill>
                <a:latin typeface="&amp;quot"/>
              </a:rPr>
            </a:br>
            <a:r>
              <a:rPr lang="en-US" sz="3200" b="1" baseline="30000" dirty="0">
                <a:solidFill>
                  <a:schemeClr val="bg1"/>
                </a:solidFill>
                <a:latin typeface="&amp;quot"/>
              </a:rPr>
              <a:t>9 </a:t>
            </a:r>
            <a:r>
              <a:rPr lang="en-US" sz="3200" b="1" dirty="0">
                <a:solidFill>
                  <a:schemeClr val="bg1"/>
                </a:solidFill>
                <a:latin typeface="&amp;quot"/>
              </a:rPr>
              <a:t>where your fathers put me to the test</a:t>
            </a:r>
            <a:br>
              <a:rPr lang="en-US" sz="3200" b="1" dirty="0">
                <a:solidFill>
                  <a:schemeClr val="bg1"/>
                </a:solidFill>
                <a:latin typeface="&amp;quot"/>
              </a:rPr>
            </a:br>
            <a:r>
              <a:rPr lang="en-US" sz="3200" b="1" dirty="0">
                <a:solidFill>
                  <a:schemeClr val="bg1"/>
                </a:solidFill>
                <a:latin typeface="Courier New" panose="02070309020205020404" pitchFamily="49" charset="0"/>
              </a:rPr>
              <a:t>    </a:t>
            </a:r>
            <a:r>
              <a:rPr lang="en-US" sz="3200" b="1" dirty="0">
                <a:solidFill>
                  <a:schemeClr val="bg1"/>
                </a:solidFill>
                <a:latin typeface="&amp;quot"/>
              </a:rPr>
              <a:t>and saw my works for forty years.</a:t>
            </a:r>
            <a:br>
              <a:rPr lang="en-US" sz="3200" b="1" dirty="0">
                <a:solidFill>
                  <a:schemeClr val="bg1"/>
                </a:solidFill>
                <a:latin typeface="&amp;quot"/>
              </a:rPr>
            </a:br>
            <a:r>
              <a:rPr lang="en-US" sz="3200" b="1" baseline="30000" dirty="0">
                <a:solidFill>
                  <a:schemeClr val="bg1"/>
                </a:solidFill>
                <a:latin typeface="&amp;quot"/>
              </a:rPr>
              <a:t>10 </a:t>
            </a:r>
            <a:r>
              <a:rPr lang="en-US" sz="3200" b="1" dirty="0">
                <a:solidFill>
                  <a:schemeClr val="bg1"/>
                </a:solidFill>
                <a:latin typeface="&amp;quot"/>
              </a:rPr>
              <a:t>Therefore I was provoked with that generation,</a:t>
            </a:r>
            <a:br>
              <a:rPr lang="en-US" sz="3200" b="1" dirty="0">
                <a:solidFill>
                  <a:schemeClr val="bg1"/>
                </a:solidFill>
                <a:latin typeface="&amp;quot"/>
              </a:rPr>
            </a:br>
            <a:r>
              <a:rPr lang="en-US" sz="3200" b="1" dirty="0">
                <a:solidFill>
                  <a:schemeClr val="bg1"/>
                </a:solidFill>
                <a:latin typeface="&amp;quot"/>
              </a:rPr>
              <a:t>and said, ‘They always go astray in their heart;</a:t>
            </a:r>
            <a:br>
              <a:rPr lang="en-US" sz="3200" b="1" dirty="0">
                <a:solidFill>
                  <a:schemeClr val="bg1"/>
                </a:solidFill>
                <a:latin typeface="&amp;quot"/>
              </a:rPr>
            </a:br>
            <a:r>
              <a:rPr lang="en-US" sz="3200" b="1" dirty="0">
                <a:solidFill>
                  <a:schemeClr val="bg1"/>
                </a:solidFill>
                <a:latin typeface="Courier New" panose="02070309020205020404" pitchFamily="49" charset="0"/>
              </a:rPr>
              <a:t>    </a:t>
            </a:r>
            <a:r>
              <a:rPr lang="en-US" sz="3200" b="1" dirty="0">
                <a:solidFill>
                  <a:schemeClr val="bg1"/>
                </a:solidFill>
                <a:latin typeface="&amp;quot"/>
              </a:rPr>
              <a:t>they have not known my ways.’</a:t>
            </a:r>
            <a:br>
              <a:rPr lang="en-US" sz="3200" b="1" dirty="0">
                <a:solidFill>
                  <a:schemeClr val="bg1"/>
                </a:solidFill>
                <a:latin typeface="&amp;quot"/>
              </a:rPr>
            </a:br>
            <a:r>
              <a:rPr lang="en-US" sz="3200" b="1" baseline="30000" dirty="0">
                <a:solidFill>
                  <a:schemeClr val="bg1"/>
                </a:solidFill>
                <a:latin typeface="&amp;quot"/>
              </a:rPr>
              <a:t>11 </a:t>
            </a:r>
            <a:r>
              <a:rPr lang="en-US" sz="3200" b="1" dirty="0">
                <a:solidFill>
                  <a:schemeClr val="bg1"/>
                </a:solidFill>
                <a:latin typeface="&amp;quot"/>
              </a:rPr>
              <a:t>As I swore in my wrath,</a:t>
            </a:r>
            <a:br>
              <a:rPr lang="en-US" sz="3200" b="1" dirty="0">
                <a:solidFill>
                  <a:schemeClr val="bg1"/>
                </a:solidFill>
                <a:latin typeface="&amp;quot"/>
              </a:rPr>
            </a:br>
            <a:r>
              <a:rPr lang="en-US" sz="3200" b="1" dirty="0">
                <a:solidFill>
                  <a:schemeClr val="bg1"/>
                </a:solidFill>
                <a:latin typeface="Courier New" panose="02070309020205020404" pitchFamily="49" charset="0"/>
              </a:rPr>
              <a:t>    </a:t>
            </a:r>
            <a:r>
              <a:rPr lang="en-US" sz="3200" b="1" dirty="0">
                <a:solidFill>
                  <a:schemeClr val="bg1"/>
                </a:solidFill>
                <a:latin typeface="&amp;quot"/>
              </a:rPr>
              <a:t>‘They shall not enter my rest.’”</a:t>
            </a:r>
          </a:p>
          <a:p>
            <a:r>
              <a:rPr lang="en-US" sz="3200" b="1" baseline="30000" dirty="0">
                <a:solidFill>
                  <a:schemeClr val="bg1"/>
                </a:solidFill>
                <a:latin typeface="&amp;quot"/>
              </a:rPr>
              <a:t>12 </a:t>
            </a:r>
            <a:r>
              <a:rPr lang="en-US" sz="3200" b="1" dirty="0">
                <a:solidFill>
                  <a:schemeClr val="bg1"/>
                </a:solidFill>
                <a:latin typeface="&amp;quot"/>
              </a:rPr>
              <a:t>Take care, brothers, lest there be in any of you an evil, unbelieving heart, leading you to fall away from the living God. </a:t>
            </a:r>
            <a:r>
              <a:rPr lang="en-US" sz="3200" dirty="0">
                <a:solidFill>
                  <a:schemeClr val="bg1"/>
                </a:solidFill>
                <a:latin typeface="&amp;quot"/>
              </a:rPr>
              <a:t>									</a:t>
            </a:r>
            <a:r>
              <a:rPr lang="en-US" sz="3200" i="1" dirty="0">
                <a:solidFill>
                  <a:schemeClr val="bg1"/>
                </a:solidFill>
                <a:latin typeface="&amp;quot"/>
              </a:rPr>
              <a:t>Heb 3:7-12</a:t>
            </a:r>
            <a:endParaRPr lang="en-US" sz="3200" b="0" i="1" u="none" strike="noStrike" dirty="0">
              <a:solidFill>
                <a:schemeClr val="bg1"/>
              </a:solidFill>
              <a:effectLst/>
              <a:latin typeface="&amp;quot"/>
            </a:endParaRPr>
          </a:p>
        </p:txBody>
      </p:sp>
    </p:spTree>
    <p:extLst>
      <p:ext uri="{BB962C8B-B14F-4D97-AF65-F5344CB8AC3E}">
        <p14:creationId xmlns:p14="http://schemas.microsoft.com/office/powerpoint/2010/main" val="5226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F0DF1-B17A-4238-A87F-FDC70C7685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200BD7EE-FD4A-4D86-82AB-BADAFEE4B5E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B8AF80D8-9A22-4FFC-8264-7DEF82A895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91" y="92766"/>
            <a:ext cx="8094217" cy="5735637"/>
          </a:xfrm>
          <a:prstGeom prst="rect">
            <a:avLst/>
          </a:prstGeom>
        </p:spPr>
      </p:pic>
      <p:sp>
        <p:nvSpPr>
          <p:cNvPr id="6" name="TextBox 5">
            <a:extLst>
              <a:ext uri="{FF2B5EF4-FFF2-40B4-BE49-F238E27FC236}">
                <a16:creationId xmlns:a16="http://schemas.microsoft.com/office/drawing/2014/main" xmlns="" id="{4CF54A14-36A0-4A1B-9537-A17FF88FA95F}"/>
              </a:ext>
            </a:extLst>
          </p:cNvPr>
          <p:cNvSpPr txBox="1"/>
          <p:nvPr/>
        </p:nvSpPr>
        <p:spPr>
          <a:xfrm>
            <a:off x="1345096" y="5098041"/>
            <a:ext cx="7113104"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Leaving Captivity</a:t>
            </a:r>
          </a:p>
        </p:txBody>
      </p:sp>
    </p:spTree>
    <p:extLst>
      <p:ext uri="{BB962C8B-B14F-4D97-AF65-F5344CB8AC3E}">
        <p14:creationId xmlns:p14="http://schemas.microsoft.com/office/powerpoint/2010/main" val="3701585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F0DF1-B17A-4238-A87F-FDC70C7685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200BD7EE-FD4A-4D86-82AB-BADAFEE4B5E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B8AF80D8-9A22-4FFC-8264-7DEF82A895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891" y="92766"/>
            <a:ext cx="8094217" cy="5735637"/>
          </a:xfrm>
          <a:prstGeom prst="rect">
            <a:avLst/>
          </a:prstGeom>
        </p:spPr>
      </p:pic>
      <p:sp>
        <p:nvSpPr>
          <p:cNvPr id="6" name="TextBox 5">
            <a:extLst>
              <a:ext uri="{FF2B5EF4-FFF2-40B4-BE49-F238E27FC236}">
                <a16:creationId xmlns:a16="http://schemas.microsoft.com/office/drawing/2014/main" xmlns="" id="{4CF54A14-36A0-4A1B-9537-A17FF88FA95F}"/>
              </a:ext>
            </a:extLst>
          </p:cNvPr>
          <p:cNvSpPr txBox="1"/>
          <p:nvPr/>
        </p:nvSpPr>
        <p:spPr>
          <a:xfrm>
            <a:off x="1345096" y="5098041"/>
            <a:ext cx="7113104" cy="1200329"/>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Leaving Captivity</a:t>
            </a:r>
          </a:p>
        </p:txBody>
      </p:sp>
    </p:spTree>
    <p:extLst>
      <p:ext uri="{BB962C8B-B14F-4D97-AF65-F5344CB8AC3E}">
        <p14:creationId xmlns:p14="http://schemas.microsoft.com/office/powerpoint/2010/main" val="331241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20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A85BC3-90EA-4F1B-98B0-32D7C76DFD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0407"/>
            <a:ext cx="9144000" cy="6858000"/>
          </a:xfrm>
          <a:prstGeom prst="rect">
            <a:avLst/>
          </a:prstGeom>
        </p:spPr>
      </p:pic>
      <p:sp>
        <p:nvSpPr>
          <p:cNvPr id="4" name="Rectangle 3">
            <a:extLst>
              <a:ext uri="{FF2B5EF4-FFF2-40B4-BE49-F238E27FC236}">
                <a16:creationId xmlns:a16="http://schemas.microsoft.com/office/drawing/2014/main" xmlns="" id="{6186F8E9-EF84-432C-BBE2-67534CC02489}"/>
              </a:ext>
            </a:extLst>
          </p:cNvPr>
          <p:cNvSpPr/>
          <p:nvPr/>
        </p:nvSpPr>
        <p:spPr>
          <a:xfrm>
            <a:off x="1" y="570494"/>
            <a:ext cx="9143999" cy="4524315"/>
          </a:xfrm>
          <a:prstGeom prst="rect">
            <a:avLst/>
          </a:prstGeom>
          <a:solidFill>
            <a:schemeClr val="tx1">
              <a:alpha val="24000"/>
            </a:schemeClr>
          </a:solidFill>
          <a:ln>
            <a:solidFill>
              <a:schemeClr val="tx1"/>
            </a:solidFill>
          </a:ln>
        </p:spPr>
        <p:txBody>
          <a:bodyPr wrap="square">
            <a:spAutoFit/>
          </a:bodyPr>
          <a:lstStyle/>
          <a:p>
            <a:r>
              <a:rPr lang="en-US" sz="3200" b="1" baseline="30000" dirty="0">
                <a:solidFill>
                  <a:schemeClr val="bg1"/>
                </a:solidFill>
                <a:effectLst>
                  <a:glow rad="228600">
                    <a:schemeClr val="tx1">
                      <a:alpha val="40000"/>
                    </a:schemeClr>
                  </a:glow>
                </a:effectLst>
                <a:latin typeface="&amp;quot"/>
                <a:cs typeface="Times New Roman" panose="02020603050405020304" pitchFamily="18" charset="0"/>
              </a:rPr>
              <a:t>14 </a:t>
            </a:r>
            <a:r>
              <a:rPr lang="en-US" sz="3200" b="1" dirty="0">
                <a:solidFill>
                  <a:schemeClr val="bg1"/>
                </a:solidFill>
                <a:effectLst>
                  <a:glow rad="228600">
                    <a:schemeClr val="tx1">
                      <a:alpha val="40000"/>
                    </a:schemeClr>
                  </a:glow>
                </a:effectLst>
                <a:latin typeface="&amp;quot"/>
                <a:cs typeface="Times New Roman" panose="02020603050405020304" pitchFamily="18" charset="0"/>
              </a:rPr>
              <a:t>The </a:t>
            </a:r>
            <a:r>
              <a:rPr lang="en-US" sz="3200" b="1" cap="small" dirty="0">
                <a:solidFill>
                  <a:schemeClr val="bg1"/>
                </a:solidFill>
                <a:effectLst>
                  <a:glow rad="228600">
                    <a:schemeClr val="tx1">
                      <a:alpha val="40000"/>
                    </a:schemeClr>
                  </a:glow>
                </a:effectLst>
                <a:latin typeface="&amp;quot"/>
                <a:cs typeface="Times New Roman" panose="02020603050405020304" pitchFamily="18" charset="0"/>
              </a:rPr>
              <a:t>Lord</a:t>
            </a:r>
            <a:r>
              <a:rPr lang="en-US" sz="3200" b="1" dirty="0">
                <a:solidFill>
                  <a:schemeClr val="bg1"/>
                </a:solidFill>
                <a:effectLst>
                  <a:glow rad="228600">
                    <a:schemeClr val="tx1">
                      <a:alpha val="40000"/>
                    </a:schemeClr>
                  </a:glow>
                </a:effectLst>
                <a:latin typeface="&amp;quot"/>
                <a:cs typeface="Times New Roman" panose="02020603050405020304" pitchFamily="18" charset="0"/>
              </a:rPr>
              <a:t> said to Abram, after Lot had separated from him, “Lift up your eyes and look from the place where you are, northward and southward and eastward and westward, </a:t>
            </a:r>
            <a:r>
              <a:rPr lang="en-US" sz="3200" b="1" baseline="30000" dirty="0">
                <a:solidFill>
                  <a:schemeClr val="bg1"/>
                </a:solidFill>
                <a:effectLst>
                  <a:glow rad="228600">
                    <a:schemeClr val="tx1">
                      <a:alpha val="40000"/>
                    </a:schemeClr>
                  </a:glow>
                </a:effectLst>
                <a:latin typeface="&amp;quot"/>
                <a:cs typeface="Times New Roman" panose="02020603050405020304" pitchFamily="18" charset="0"/>
              </a:rPr>
              <a:t>15 </a:t>
            </a:r>
            <a:r>
              <a:rPr lang="en-US" sz="3200" b="1" dirty="0">
                <a:solidFill>
                  <a:schemeClr val="bg1"/>
                </a:solidFill>
                <a:effectLst>
                  <a:glow rad="228600">
                    <a:schemeClr val="tx1">
                      <a:alpha val="40000"/>
                    </a:schemeClr>
                  </a:glow>
                </a:effectLst>
                <a:latin typeface="&amp;quot"/>
                <a:cs typeface="Times New Roman" panose="02020603050405020304" pitchFamily="18" charset="0"/>
              </a:rPr>
              <a:t>for all the land that you see I will give to you and to your offspring forever. </a:t>
            </a:r>
            <a:r>
              <a:rPr lang="en-US" sz="3200" b="1" baseline="30000" dirty="0">
                <a:solidFill>
                  <a:schemeClr val="bg1"/>
                </a:solidFill>
                <a:effectLst>
                  <a:glow rad="228600">
                    <a:schemeClr val="tx1">
                      <a:alpha val="40000"/>
                    </a:schemeClr>
                  </a:glow>
                </a:effectLst>
                <a:latin typeface="&amp;quot"/>
                <a:cs typeface="Times New Roman" panose="02020603050405020304" pitchFamily="18" charset="0"/>
              </a:rPr>
              <a:t>16 </a:t>
            </a:r>
            <a:r>
              <a:rPr lang="en-US" sz="3200" b="1" dirty="0">
                <a:solidFill>
                  <a:schemeClr val="bg1"/>
                </a:solidFill>
                <a:effectLst>
                  <a:glow rad="228600">
                    <a:schemeClr val="tx1">
                      <a:alpha val="40000"/>
                    </a:schemeClr>
                  </a:glow>
                </a:effectLst>
                <a:latin typeface="&amp;quot"/>
                <a:cs typeface="Times New Roman" panose="02020603050405020304" pitchFamily="18" charset="0"/>
              </a:rPr>
              <a:t>I will make your offspring </a:t>
            </a:r>
            <a:r>
              <a:rPr lang="en-US" sz="3200" b="1" u="sng" dirty="0">
                <a:solidFill>
                  <a:schemeClr val="bg1"/>
                </a:solidFill>
                <a:effectLst>
                  <a:glow rad="228600">
                    <a:schemeClr val="tx1">
                      <a:alpha val="40000"/>
                    </a:schemeClr>
                  </a:glow>
                </a:effectLst>
                <a:latin typeface="&amp;quot"/>
                <a:cs typeface="Times New Roman" panose="02020603050405020304" pitchFamily="18" charset="0"/>
              </a:rPr>
              <a:t>as the dust of the earth</a:t>
            </a:r>
            <a:r>
              <a:rPr lang="en-US" sz="3200" b="1" dirty="0">
                <a:solidFill>
                  <a:schemeClr val="bg1"/>
                </a:solidFill>
                <a:effectLst>
                  <a:glow rad="228600">
                    <a:schemeClr val="tx1">
                      <a:alpha val="40000"/>
                    </a:schemeClr>
                  </a:glow>
                </a:effectLst>
                <a:latin typeface="&amp;quot"/>
                <a:cs typeface="Times New Roman" panose="02020603050405020304" pitchFamily="18" charset="0"/>
              </a:rPr>
              <a:t>, so that if one can count the dust of the earth, your offspring also can be counted.</a:t>
            </a:r>
          </a:p>
          <a:p>
            <a:r>
              <a:rPr lang="en-US" sz="3200" b="1" dirty="0">
                <a:solidFill>
                  <a:schemeClr val="bg1"/>
                </a:solidFill>
                <a:effectLst>
                  <a:glow rad="228600">
                    <a:schemeClr val="tx1">
                      <a:alpha val="40000"/>
                    </a:schemeClr>
                  </a:glow>
                </a:effectLst>
                <a:latin typeface="Times New Roman" panose="02020603050405020304" pitchFamily="18" charset="0"/>
                <a:cs typeface="Times New Roman" panose="02020603050405020304" pitchFamily="18" charset="0"/>
              </a:rPr>
              <a:t>						</a:t>
            </a:r>
            <a:r>
              <a:rPr lang="en-US" sz="3200" dirty="0">
                <a:solidFill>
                  <a:schemeClr val="bg1"/>
                </a:solidFill>
                <a:effectLst>
                  <a:glow rad="228600">
                    <a:schemeClr val="tx1">
                      <a:alpha val="40000"/>
                    </a:schemeClr>
                  </a:glow>
                </a:effectLst>
                <a:latin typeface="Times New Roman" panose="02020603050405020304" pitchFamily="18" charset="0"/>
                <a:cs typeface="Times New Roman" panose="02020603050405020304" pitchFamily="18" charset="0"/>
              </a:rPr>
              <a:t>							</a:t>
            </a:r>
            <a:r>
              <a:rPr lang="en-US" sz="3200" b="1" i="1" dirty="0">
                <a:solidFill>
                  <a:schemeClr val="bg1"/>
                </a:solidFill>
                <a:effectLst>
                  <a:glow rad="228600">
                    <a:schemeClr val="tx1">
                      <a:alpha val="40000"/>
                    </a:schemeClr>
                  </a:glow>
                </a:effectLst>
                <a:latin typeface="&amp;quot"/>
                <a:cs typeface="Times New Roman" panose="02020603050405020304" pitchFamily="18" charset="0"/>
              </a:rPr>
              <a:t>Gen 13:14-16</a:t>
            </a:r>
          </a:p>
        </p:txBody>
      </p:sp>
    </p:spTree>
    <p:extLst>
      <p:ext uri="{BB962C8B-B14F-4D97-AF65-F5344CB8AC3E}">
        <p14:creationId xmlns:p14="http://schemas.microsoft.com/office/powerpoint/2010/main" val="80930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BC1AAB0-38FF-4FA7-99AE-50A85F4F07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xmlns="" id="{095680E9-6B1C-481A-B165-A50104A49278}"/>
              </a:ext>
            </a:extLst>
          </p:cNvPr>
          <p:cNvSpPr/>
          <p:nvPr/>
        </p:nvSpPr>
        <p:spPr>
          <a:xfrm>
            <a:off x="424070" y="1632756"/>
            <a:ext cx="8295860" cy="3046988"/>
          </a:xfrm>
          <a:prstGeom prst="rect">
            <a:avLst/>
          </a:prstGeom>
          <a:solidFill>
            <a:schemeClr val="tx1">
              <a:alpha val="38000"/>
            </a:schemeClr>
          </a:solidFill>
        </p:spPr>
        <p:txBody>
          <a:bodyPr wrap="square">
            <a:spAutoFit/>
          </a:bodyPr>
          <a:lstStyle/>
          <a:p>
            <a:r>
              <a:rPr lang="en-US" sz="3200" b="1" dirty="0">
                <a:solidFill>
                  <a:schemeClr val="bg1"/>
                </a:solidFill>
                <a:effectLst>
                  <a:glow rad="139700">
                    <a:schemeClr val="tx1">
                      <a:alpha val="40000"/>
                    </a:schemeClr>
                  </a:glow>
                </a:effectLst>
                <a:latin typeface="&amp;quot"/>
                <a:cs typeface="Times New Roman" panose="02020603050405020304" pitchFamily="18" charset="0"/>
              </a:rPr>
              <a:t>And he brought him outside and said, “Look toward heaven, and number </a:t>
            </a:r>
            <a:r>
              <a:rPr lang="en-US" sz="3200" b="1" u="sng" dirty="0">
                <a:solidFill>
                  <a:schemeClr val="bg1"/>
                </a:solidFill>
                <a:effectLst>
                  <a:glow rad="139700">
                    <a:schemeClr val="tx1">
                      <a:alpha val="40000"/>
                    </a:schemeClr>
                  </a:glow>
                </a:effectLst>
                <a:latin typeface="&amp;quot"/>
                <a:cs typeface="Times New Roman" panose="02020603050405020304" pitchFamily="18" charset="0"/>
              </a:rPr>
              <a:t>the stars</a:t>
            </a:r>
            <a:r>
              <a:rPr lang="en-US" sz="3200" b="1" dirty="0">
                <a:solidFill>
                  <a:schemeClr val="bg1"/>
                </a:solidFill>
                <a:effectLst>
                  <a:glow rad="139700">
                    <a:schemeClr val="tx1">
                      <a:alpha val="40000"/>
                    </a:schemeClr>
                  </a:glow>
                </a:effectLst>
                <a:latin typeface="&amp;quot"/>
                <a:cs typeface="Times New Roman" panose="02020603050405020304" pitchFamily="18" charset="0"/>
              </a:rPr>
              <a:t>, if you are able to number them.” Then he said to him,               “So shall your offspring be.”	</a:t>
            </a:r>
            <a:r>
              <a:rPr lang="en-US" sz="3200" b="1" dirty="0">
                <a:solidFill>
                  <a:schemeClr val="bg1"/>
                </a:solidFill>
                <a:effectLst>
                  <a:glow rad="139700">
                    <a:schemeClr val="tx1">
                      <a:alpha val="40000"/>
                    </a:schemeClr>
                  </a:glow>
                </a:effectLst>
                <a:latin typeface="&amp;quot"/>
              </a:rPr>
              <a:t>											</a:t>
            </a:r>
          </a:p>
          <a:p>
            <a:r>
              <a:rPr lang="en-US" sz="3200" b="1" i="1" dirty="0">
                <a:solidFill>
                  <a:schemeClr val="bg1"/>
                </a:solidFill>
                <a:effectLst>
                  <a:glow rad="139700">
                    <a:schemeClr val="tx1">
                      <a:alpha val="40000"/>
                    </a:schemeClr>
                  </a:glow>
                </a:effectLst>
                <a:latin typeface="&amp;quot"/>
              </a:rPr>
              <a:t>													</a:t>
            </a:r>
            <a:r>
              <a:rPr lang="en-US" sz="3200" b="1" i="1" dirty="0">
                <a:solidFill>
                  <a:schemeClr val="bg1"/>
                </a:solidFill>
                <a:effectLst>
                  <a:glow rad="139700">
                    <a:schemeClr val="tx1">
                      <a:alpha val="40000"/>
                    </a:schemeClr>
                  </a:glow>
                </a:effectLst>
                <a:latin typeface="&amp;quot"/>
                <a:cs typeface="Times New Roman" panose="02020603050405020304" pitchFamily="18" charset="0"/>
              </a:rPr>
              <a:t>Gen 15:5</a:t>
            </a:r>
          </a:p>
        </p:txBody>
      </p:sp>
    </p:spTree>
    <p:extLst>
      <p:ext uri="{BB962C8B-B14F-4D97-AF65-F5344CB8AC3E}">
        <p14:creationId xmlns:p14="http://schemas.microsoft.com/office/powerpoint/2010/main" val="53542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DEDA50-2ED4-4B38-B0D6-5E3F32A8A6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xmlns="" id="{D25B7D4A-B98C-4A20-8408-E45D6C537B06}"/>
              </a:ext>
            </a:extLst>
          </p:cNvPr>
          <p:cNvSpPr/>
          <p:nvPr/>
        </p:nvSpPr>
        <p:spPr>
          <a:xfrm>
            <a:off x="298174" y="1235191"/>
            <a:ext cx="8547652" cy="3539430"/>
          </a:xfrm>
          <a:prstGeom prst="rect">
            <a:avLst/>
          </a:prstGeom>
          <a:solidFill>
            <a:schemeClr val="tx1">
              <a:alpha val="26000"/>
            </a:schemeClr>
          </a:solidFill>
        </p:spPr>
        <p:txBody>
          <a:bodyPr wrap="square">
            <a:spAutoFit/>
          </a:bodyPr>
          <a:lstStyle/>
          <a:p>
            <a:r>
              <a:rPr lang="en-US" sz="3200" b="1" baseline="30000" dirty="0">
                <a:solidFill>
                  <a:schemeClr val="bg1"/>
                </a:solidFill>
                <a:effectLst>
                  <a:glow rad="139700">
                    <a:schemeClr val="tx1">
                      <a:alpha val="40000"/>
                    </a:schemeClr>
                  </a:glow>
                </a:effectLst>
                <a:latin typeface="&amp;quot"/>
              </a:rPr>
              <a:t>17 </a:t>
            </a:r>
            <a:r>
              <a:rPr lang="en-US" sz="3200" b="1" dirty="0">
                <a:solidFill>
                  <a:schemeClr val="bg1"/>
                </a:solidFill>
                <a:effectLst>
                  <a:glow rad="139700">
                    <a:schemeClr val="tx1">
                      <a:alpha val="40000"/>
                    </a:schemeClr>
                  </a:glow>
                </a:effectLst>
                <a:latin typeface="&amp;quot"/>
              </a:rPr>
              <a:t>I will surely bless you, and I will surely multiply your offspring as the stars of heaven and </a:t>
            </a:r>
            <a:r>
              <a:rPr lang="en-US" sz="3200" b="1" u="sng" dirty="0">
                <a:solidFill>
                  <a:schemeClr val="bg1"/>
                </a:solidFill>
                <a:effectLst>
                  <a:glow rad="139700">
                    <a:schemeClr val="tx1">
                      <a:alpha val="40000"/>
                    </a:schemeClr>
                  </a:glow>
                </a:effectLst>
                <a:latin typeface="&amp;quot"/>
              </a:rPr>
              <a:t>as the sand that is on the seashore</a:t>
            </a:r>
            <a:r>
              <a:rPr lang="en-US" sz="3200" b="1" dirty="0">
                <a:solidFill>
                  <a:schemeClr val="bg1"/>
                </a:solidFill>
                <a:effectLst>
                  <a:glow rad="139700">
                    <a:schemeClr val="tx1">
                      <a:alpha val="40000"/>
                    </a:schemeClr>
                  </a:glow>
                </a:effectLst>
                <a:latin typeface="&amp;quot"/>
              </a:rPr>
              <a:t>. And your offspring shall possess the gate of his</a:t>
            </a:r>
            <a:r>
              <a:rPr lang="en-US" sz="3200" b="1" baseline="30000" dirty="0">
                <a:solidFill>
                  <a:schemeClr val="bg1"/>
                </a:solidFill>
                <a:effectLst>
                  <a:glow rad="139700">
                    <a:schemeClr val="tx1">
                      <a:alpha val="40000"/>
                    </a:schemeClr>
                  </a:glow>
                </a:effectLst>
                <a:latin typeface="&amp;quot"/>
              </a:rPr>
              <a:t>  </a:t>
            </a:r>
            <a:r>
              <a:rPr lang="en-US" sz="3200" b="1" dirty="0">
                <a:solidFill>
                  <a:schemeClr val="bg1"/>
                </a:solidFill>
                <a:effectLst>
                  <a:glow rad="139700">
                    <a:schemeClr val="tx1">
                      <a:alpha val="40000"/>
                    </a:schemeClr>
                  </a:glow>
                </a:effectLst>
                <a:latin typeface="&amp;quot"/>
              </a:rPr>
              <a:t>enemies, </a:t>
            </a:r>
            <a:r>
              <a:rPr lang="en-US" sz="3200" b="1" baseline="30000" dirty="0">
                <a:solidFill>
                  <a:schemeClr val="bg1"/>
                </a:solidFill>
                <a:effectLst>
                  <a:glow rad="139700">
                    <a:schemeClr val="tx1">
                      <a:alpha val="40000"/>
                    </a:schemeClr>
                  </a:glow>
                </a:effectLst>
                <a:latin typeface="&amp;quot"/>
              </a:rPr>
              <a:t>18 </a:t>
            </a:r>
            <a:r>
              <a:rPr lang="en-US" sz="3200" b="1" dirty="0">
                <a:solidFill>
                  <a:schemeClr val="bg1"/>
                </a:solidFill>
                <a:effectLst>
                  <a:glow rad="139700">
                    <a:schemeClr val="tx1">
                      <a:alpha val="40000"/>
                    </a:schemeClr>
                  </a:glow>
                </a:effectLst>
                <a:latin typeface="&amp;quot"/>
              </a:rPr>
              <a:t>and in your offspring shall all the nations of the earth be blessed, because you have obeyed my voice. 														</a:t>
            </a:r>
            <a:r>
              <a:rPr lang="en-US" sz="3200" b="1" i="1" dirty="0">
                <a:solidFill>
                  <a:schemeClr val="bg1"/>
                </a:solidFill>
                <a:effectLst>
                  <a:glow rad="139700">
                    <a:schemeClr val="tx1">
                      <a:alpha val="40000"/>
                    </a:schemeClr>
                  </a:glow>
                </a:effectLst>
                <a:latin typeface="&amp;quot"/>
              </a:rPr>
              <a:t>	Gen 22:17-18</a:t>
            </a:r>
            <a:endParaRPr lang="en-US" sz="4800" b="1" i="1" dirty="0">
              <a:solidFill>
                <a:schemeClr val="bg1"/>
              </a:solidFill>
              <a:effectLst>
                <a:glow rad="139700">
                  <a:schemeClr val="tx1">
                    <a:alpha val="40000"/>
                  </a:schemeClr>
                </a:glow>
              </a:effectLst>
              <a:latin typeface="&amp;quot"/>
              <a:cs typeface="Times New Roman" panose="02020603050405020304" pitchFamily="18" charset="0"/>
            </a:endParaRPr>
          </a:p>
        </p:txBody>
      </p:sp>
    </p:spTree>
    <p:extLst>
      <p:ext uri="{BB962C8B-B14F-4D97-AF65-F5344CB8AC3E}">
        <p14:creationId xmlns:p14="http://schemas.microsoft.com/office/powerpoint/2010/main" val="268961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05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BE4E1568-F631-477A-A6BF-0C491FA54D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1289" y="0"/>
            <a:ext cx="4862711" cy="4859202"/>
          </a:xfrm>
          <a:prstGeom prst="rect">
            <a:avLst/>
          </a:prstGeom>
        </p:spPr>
      </p:pic>
      <p:sp>
        <p:nvSpPr>
          <p:cNvPr id="5" name="Rectangle 4">
            <a:extLst>
              <a:ext uri="{FF2B5EF4-FFF2-40B4-BE49-F238E27FC236}">
                <a16:creationId xmlns:a16="http://schemas.microsoft.com/office/drawing/2014/main" xmlns="" id="{5C5D55AA-92BB-4DA0-86D7-EDBAB01A92FC}"/>
              </a:ext>
            </a:extLst>
          </p:cNvPr>
          <p:cNvSpPr/>
          <p:nvPr/>
        </p:nvSpPr>
        <p:spPr>
          <a:xfrm>
            <a:off x="0" y="3912130"/>
            <a:ext cx="9144000" cy="3046988"/>
          </a:xfrm>
          <a:prstGeom prst="rect">
            <a:avLst/>
          </a:prstGeom>
        </p:spPr>
        <p:txBody>
          <a:bodyPr wrap="square">
            <a:spAutoFit/>
          </a:bodyPr>
          <a:lstStyle/>
          <a:p>
            <a:r>
              <a:rPr lang="en-US" sz="3200" b="1" baseline="30000" dirty="0">
                <a:solidFill>
                  <a:schemeClr val="bg1"/>
                </a:solidFill>
                <a:effectLst>
                  <a:glow rad="101600">
                    <a:schemeClr val="tx1">
                      <a:alpha val="60000"/>
                    </a:schemeClr>
                  </a:glow>
                </a:effectLst>
              </a:rPr>
              <a:t>6 </a:t>
            </a:r>
            <a:r>
              <a:rPr lang="en-US" sz="3200" b="1" dirty="0">
                <a:solidFill>
                  <a:schemeClr val="bg1"/>
                </a:solidFill>
                <a:effectLst>
                  <a:glow rad="101600">
                    <a:schemeClr val="tx1">
                      <a:alpha val="60000"/>
                    </a:schemeClr>
                  </a:glow>
                </a:effectLst>
              </a:rPr>
              <a:t>Then Joseph died, and all his brothers and all that generation. </a:t>
            </a:r>
            <a:r>
              <a:rPr lang="en-US" sz="3200" b="1" baseline="30000" dirty="0">
                <a:solidFill>
                  <a:schemeClr val="bg1"/>
                </a:solidFill>
                <a:effectLst>
                  <a:glow rad="101600">
                    <a:schemeClr val="tx1">
                      <a:alpha val="60000"/>
                    </a:schemeClr>
                  </a:glow>
                </a:effectLst>
              </a:rPr>
              <a:t>7 </a:t>
            </a:r>
            <a:r>
              <a:rPr lang="en-US" sz="3200" b="1" dirty="0">
                <a:solidFill>
                  <a:schemeClr val="bg1"/>
                </a:solidFill>
                <a:effectLst>
                  <a:glow rad="101600">
                    <a:schemeClr val="tx1">
                      <a:alpha val="60000"/>
                    </a:schemeClr>
                  </a:glow>
                </a:effectLst>
              </a:rPr>
              <a:t>But the people of Israel were fruitful and increased greatly; </a:t>
            </a:r>
            <a:r>
              <a:rPr lang="en-US" sz="3200" b="1" dirty="0">
                <a:solidFill>
                  <a:srgbClr val="FFFF00"/>
                </a:solidFill>
                <a:effectLst>
                  <a:glow rad="101600">
                    <a:schemeClr val="tx1">
                      <a:alpha val="60000"/>
                    </a:schemeClr>
                  </a:glow>
                </a:effectLst>
              </a:rPr>
              <a:t>they multiplied </a:t>
            </a:r>
            <a:r>
              <a:rPr lang="en-US" sz="3200" b="1" dirty="0">
                <a:solidFill>
                  <a:schemeClr val="bg1"/>
                </a:solidFill>
                <a:effectLst>
                  <a:glow rad="101600">
                    <a:schemeClr val="tx1">
                      <a:alpha val="60000"/>
                    </a:schemeClr>
                  </a:glow>
                </a:effectLst>
              </a:rPr>
              <a:t>and grew exceedingly strong, so that the land was filled with them. </a:t>
            </a:r>
          </a:p>
          <a:p>
            <a:r>
              <a:rPr lang="en-US" sz="3200" dirty="0">
                <a:solidFill>
                  <a:schemeClr val="bg1"/>
                </a:solidFill>
                <a:effectLst>
                  <a:glow rad="101600">
                    <a:schemeClr val="tx1">
                      <a:alpha val="60000"/>
                    </a:schemeClr>
                  </a:glow>
                </a:effectLst>
              </a:rPr>
              <a:t>						</a:t>
            </a:r>
            <a:r>
              <a:rPr lang="en-US" sz="3200" dirty="0">
                <a:solidFill>
                  <a:schemeClr val="bg1"/>
                </a:solidFill>
              </a:rPr>
              <a:t>								</a:t>
            </a:r>
            <a:r>
              <a:rPr lang="en-US" sz="3200" i="1" dirty="0">
                <a:solidFill>
                  <a:schemeClr val="bg1"/>
                </a:solidFill>
              </a:rPr>
              <a:t>Exodus 1:6-7</a:t>
            </a:r>
            <a:endParaRPr lang="en-US" sz="48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76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ample presentation slides(2)">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387</Words>
  <Application>Microsoft Office PowerPoint</Application>
  <PresentationFormat>On-screen Show (4:3)</PresentationFormat>
  <Paragraphs>36</Paragraphs>
  <Slides>23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&amp;quot</vt:lpstr>
      <vt:lpstr>AR BLANCA</vt:lpstr>
      <vt:lpstr>Arial</vt:lpstr>
      <vt:lpstr>Calibri</vt:lpstr>
      <vt:lpstr>Calibri Light</vt:lpstr>
      <vt:lpstr>Courier New</vt:lpstr>
      <vt:lpstr>Times New Roman</vt:lpstr>
      <vt:lpstr>Wingdings</vt:lpstr>
      <vt:lpstr>Office Theme</vt:lpstr>
      <vt:lpstr>1_Sample presentation slides(2)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Nash</dc:creator>
  <cp:lastModifiedBy>JD Souder</cp:lastModifiedBy>
  <cp:revision>15</cp:revision>
  <dcterms:created xsi:type="dcterms:W3CDTF">2019-01-23T15:44:14Z</dcterms:created>
  <dcterms:modified xsi:type="dcterms:W3CDTF">2019-02-19T12:49:20Z</dcterms:modified>
</cp:coreProperties>
</file>