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8"/>
  </p:notesMasterIdLst>
  <p:sldIdLst>
    <p:sldId id="256" r:id="rId3"/>
    <p:sldId id="261" r:id="rId4"/>
    <p:sldId id="263" r:id="rId5"/>
    <p:sldId id="264" r:id="rId6"/>
    <p:sldId id="266" r:id="rId7"/>
    <p:sldId id="28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6"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CDC28-A2AA-4681-946A-01142C1D46F0}" type="datetimeFigureOut">
              <a:rPr lang="en-US" smtClean="0"/>
              <a:t>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DEEE5-D203-4B7A-9E40-C3F57C0CC0B3}" type="slidenum">
              <a:rPr lang="en-US" smtClean="0"/>
              <a:t>‹#›</a:t>
            </a:fld>
            <a:endParaRPr lang="en-US"/>
          </a:p>
        </p:txBody>
      </p:sp>
    </p:spTree>
    <p:extLst>
      <p:ext uri="{BB962C8B-B14F-4D97-AF65-F5344CB8AC3E}">
        <p14:creationId xmlns:p14="http://schemas.microsoft.com/office/powerpoint/2010/main" val="287973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7259D5-7823-4CAA-9D21-7758E5CCB0D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35161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259D5-7823-4CAA-9D21-7758E5CCB0D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69380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259D5-7823-4CAA-9D21-7758E5CCB0D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6074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0509724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28759988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8887691"/>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68658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004794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461215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089897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31527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259D5-7823-4CAA-9D21-7758E5CCB0D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80871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0832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109330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62650962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62639035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259D5-7823-4CAA-9D21-7758E5CCB0D9}"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190958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7259D5-7823-4CAA-9D21-7758E5CCB0D9}"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361109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7259D5-7823-4CAA-9D21-7758E5CCB0D9}"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22927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7259D5-7823-4CAA-9D21-7758E5CCB0D9}"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165288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259D5-7823-4CAA-9D21-7758E5CCB0D9}"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200154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7259D5-7823-4CAA-9D21-7758E5CCB0D9}"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239294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7259D5-7823-4CAA-9D21-7758E5CCB0D9}"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AB3E4-5494-45D3-BCB6-3E6FD7451BB3}" type="slidenum">
              <a:rPr lang="en-US" smtClean="0"/>
              <a:t>‹#›</a:t>
            </a:fld>
            <a:endParaRPr lang="en-US"/>
          </a:p>
        </p:txBody>
      </p:sp>
    </p:spTree>
    <p:extLst>
      <p:ext uri="{BB962C8B-B14F-4D97-AF65-F5344CB8AC3E}">
        <p14:creationId xmlns:p14="http://schemas.microsoft.com/office/powerpoint/2010/main" val="28446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259D5-7823-4CAA-9D21-7758E5CCB0D9}" type="datetimeFigureOut">
              <a:rPr lang="en-US" smtClean="0"/>
              <a:t>2/19/2019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AB3E4-5494-45D3-BCB6-3E6FD7451BB3}" type="slidenum">
              <a:rPr lang="en-US" smtClean="0"/>
              <a:t>‹#›</a:t>
            </a:fld>
            <a:endParaRPr lang="en-US"/>
          </a:p>
        </p:txBody>
      </p:sp>
    </p:spTree>
    <p:extLst>
      <p:ext uri="{BB962C8B-B14F-4D97-AF65-F5344CB8AC3E}">
        <p14:creationId xmlns:p14="http://schemas.microsoft.com/office/powerpoint/2010/main" val="3806154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642399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14CD5-475D-4686-8A2B-428A651339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AC8F2AB4-B9F4-461E-B1BE-B703AF6C2EC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219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403187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Come, let us go down and there confuse their language, so that they may not understand one another's speech.” 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from there over the face of all the earth, and they left off building the city. Therefore </a:t>
            </a:r>
            <a:r>
              <a:rPr lang="en-US" sz="3200" dirty="0">
                <a:solidFill>
                  <a:srgbClr val="FFFF00"/>
                </a:solidFill>
                <a:latin typeface="Times New Roman" panose="02020603050405020304" pitchFamily="18" charset="0"/>
                <a:cs typeface="Times New Roman" panose="02020603050405020304" pitchFamily="18" charset="0"/>
              </a:rPr>
              <a:t>its name was called Babel</a:t>
            </a:r>
            <a:r>
              <a:rPr lang="en-US" sz="3200" dirty="0">
                <a:solidFill>
                  <a:schemeClr val="bg1"/>
                </a:solidFill>
                <a:latin typeface="Times New Roman" panose="02020603050405020304" pitchFamily="18" charset="0"/>
                <a:cs typeface="Times New Roman" panose="02020603050405020304" pitchFamily="18" charset="0"/>
              </a:rPr>
              <a:t>, because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confused</a:t>
            </a:r>
            <a:r>
              <a:rPr lang="en-US" sz="3200"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the language of all the earth. And from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over the face of all the earth. Gen 11:7-9</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6467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22AE4AD0-BCD6-4CE1-9858-2C635BF8E66B}"/>
              </a:ext>
            </a:extLst>
          </p:cNvPr>
          <p:cNvSpPr/>
          <p:nvPr/>
        </p:nvSpPr>
        <p:spPr>
          <a:xfrm>
            <a:off x="7112770" y="842466"/>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109577" y="37462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1261642" y="1112420"/>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1915675" y="19310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500651" y="16113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3711366" y="243272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D419A2CE-F333-4412-A21E-B1AAAA156BBA}"/>
              </a:ext>
            </a:extLst>
          </p:cNvPr>
          <p:cNvSpPr/>
          <p:nvPr/>
        </p:nvSpPr>
        <p:spPr>
          <a:xfrm>
            <a:off x="5460652" y="211582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183354" y="156942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1572565" y="249592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3503734" y="699306"/>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5460652" y="68815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2430744" y="1521893"/>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6994657" y="217125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8446836" y="1491823"/>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xmlns="" id="{FF39BB90-692A-4AB3-ADE6-46599B312351}"/>
              </a:ext>
            </a:extLst>
          </p:cNvPr>
          <p:cNvSpPr/>
          <p:nvPr/>
        </p:nvSpPr>
        <p:spPr>
          <a:xfrm>
            <a:off x="1110251" y="4938316"/>
            <a:ext cx="6821098" cy="1077218"/>
          </a:xfrm>
          <a:prstGeom prst="rect">
            <a:avLst/>
          </a:prstGeom>
        </p:spPr>
        <p:txBody>
          <a:bodyPr wrap="none">
            <a:spAutoFit/>
          </a:bodyPr>
          <a:lstStyle/>
          <a:p>
            <a:r>
              <a:rPr lang="en-US" sz="3200" dirty="0">
                <a:solidFill>
                  <a:schemeClr val="bg1"/>
                </a:solidFill>
                <a:latin typeface="Times New Roman" panose="02020603050405020304" pitchFamily="18" charset="0"/>
                <a:cs typeface="Times New Roman" panose="02020603050405020304" pitchFamily="18" charset="0"/>
              </a:rPr>
              <a:t>Now Sarai was barren; she had no child </a:t>
            </a:r>
          </a:p>
          <a:p>
            <a:r>
              <a:rPr lang="en-US" sz="3200" i="1" dirty="0">
                <a:solidFill>
                  <a:schemeClr val="bg1"/>
                </a:solidFill>
                <a:latin typeface="Times New Roman" panose="02020603050405020304" pitchFamily="18" charset="0"/>
                <a:cs typeface="Times New Roman" panose="02020603050405020304" pitchFamily="18" charset="0"/>
              </a:rPr>
              <a:t>										Gen 11:30</a:t>
            </a:r>
            <a:r>
              <a:rPr lang="en-US" i="1" dirty="0">
                <a:solidFill>
                  <a:srgbClr val="000000"/>
                </a:solidFill>
                <a:latin typeface="Helvetica Neue"/>
              </a:rPr>
              <a:t>.</a:t>
            </a:r>
            <a:endParaRPr lang="en-US" i="1" dirty="0"/>
          </a:p>
        </p:txBody>
      </p:sp>
    </p:spTree>
    <p:extLst>
      <p:ext uri="{BB962C8B-B14F-4D97-AF65-F5344CB8AC3E}">
        <p14:creationId xmlns:p14="http://schemas.microsoft.com/office/powerpoint/2010/main" val="27304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4000" cy="4031873"/>
          </a:xfrm>
          <a:prstGeom prst="rect">
            <a:avLst/>
          </a:prstGeom>
          <a:solidFill>
            <a:schemeClr val="bg1">
              <a:alpha val="47000"/>
            </a:schemeClr>
          </a:solidFill>
        </p:spPr>
        <p:txBody>
          <a:bodyPr wrap="square">
            <a:spAutoFit/>
          </a:bodyPr>
          <a:lstStyle/>
          <a:p>
            <a:r>
              <a:rPr lang="en-US" sz="3200" dirty="0">
                <a:solidFill>
                  <a:srgbClr val="000000"/>
                </a:solidFill>
                <a:cs typeface="Times New Roman" panose="02020603050405020304" pitchFamily="18" charset="0"/>
              </a:rPr>
              <a:t>Now the </a:t>
            </a:r>
            <a:r>
              <a:rPr lang="en-US" sz="3200" cap="small" dirty="0">
                <a:solidFill>
                  <a:srgbClr val="000000"/>
                </a:solidFill>
                <a:cs typeface="Times New Roman" panose="02020603050405020304" pitchFamily="18" charset="0"/>
              </a:rPr>
              <a:t>Lord</a:t>
            </a:r>
            <a:r>
              <a:rPr lang="en-US" sz="3200" dirty="0">
                <a:solidFill>
                  <a:srgbClr val="000000"/>
                </a:solidFill>
                <a:cs typeface="Times New Roman" panose="02020603050405020304" pitchFamily="18" charset="0"/>
              </a:rPr>
              <a:t> said</a:t>
            </a:r>
            <a:r>
              <a:rPr lang="en-US" sz="3200" baseline="30000" dirty="0">
                <a:solidFill>
                  <a:srgbClr val="000000"/>
                </a:solidFill>
                <a:cs typeface="Times New Roman" panose="02020603050405020304" pitchFamily="18" charset="0"/>
              </a:rPr>
              <a:t>  </a:t>
            </a:r>
            <a:r>
              <a:rPr lang="en-US" sz="3200" dirty="0">
                <a:solidFill>
                  <a:srgbClr val="000000"/>
                </a:solidFill>
                <a:cs typeface="Times New Roman" panose="02020603050405020304" pitchFamily="18" charset="0"/>
              </a:rPr>
              <a:t>to Abram, “Go from your country and your kindred and your father's house to the land that I will show you. And I will make of you a great nation, and I will bless you and make your name great, so that you will be a blessing. I will bless those who bless you, and him who dishonors you I will curse, and in you all the families of the earth shall be blessed.” </a:t>
            </a:r>
            <a:r>
              <a:rPr lang="en-US" sz="3200" i="1" dirty="0">
                <a:solidFill>
                  <a:srgbClr val="000000"/>
                </a:solidFill>
                <a:cs typeface="Times New Roman" panose="02020603050405020304" pitchFamily="18" charset="0"/>
              </a:rPr>
              <a:t>Gen 12:1-3</a:t>
            </a:r>
            <a:endParaRPr lang="en-US" sz="3200" i="1" dirty="0">
              <a:cs typeface="Times New Roman" panose="02020603050405020304" pitchFamily="18" charset="0"/>
            </a:endParaRPr>
          </a:p>
        </p:txBody>
      </p:sp>
    </p:spTree>
    <p:extLst>
      <p:ext uri="{BB962C8B-B14F-4D97-AF65-F5344CB8AC3E}">
        <p14:creationId xmlns:p14="http://schemas.microsoft.com/office/powerpoint/2010/main" val="392417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4000" cy="4031873"/>
          </a:xfrm>
          <a:prstGeom prst="rect">
            <a:avLst/>
          </a:prstGeom>
          <a:solidFill>
            <a:schemeClr val="bg1">
              <a:alpha val="47000"/>
            </a:schemeClr>
          </a:solidFill>
        </p:spPr>
        <p:txBody>
          <a:bodyPr wrap="square">
            <a:spAutoFit/>
          </a:bodyPr>
          <a:lstStyle/>
          <a:p>
            <a:r>
              <a:rPr lang="en-US" sz="3200" dirty="0">
                <a:solidFill>
                  <a:srgbClr val="000000"/>
                </a:solidFill>
                <a:cs typeface="Times New Roman" panose="02020603050405020304" pitchFamily="18" charset="0"/>
              </a:rPr>
              <a:t>Now the </a:t>
            </a:r>
            <a:r>
              <a:rPr lang="en-US" sz="3200" cap="small" dirty="0">
                <a:solidFill>
                  <a:srgbClr val="000000"/>
                </a:solidFill>
                <a:cs typeface="Times New Roman" panose="02020603050405020304" pitchFamily="18" charset="0"/>
              </a:rPr>
              <a:t>Lord</a:t>
            </a:r>
            <a:r>
              <a:rPr lang="en-US" sz="3200" dirty="0">
                <a:solidFill>
                  <a:srgbClr val="000000"/>
                </a:solidFill>
                <a:cs typeface="Times New Roman" panose="02020603050405020304" pitchFamily="18" charset="0"/>
              </a:rPr>
              <a:t> said</a:t>
            </a:r>
            <a:r>
              <a:rPr lang="en-US" sz="3200" baseline="30000" dirty="0">
                <a:solidFill>
                  <a:srgbClr val="000000"/>
                </a:solidFill>
                <a:cs typeface="Times New Roman" panose="02020603050405020304" pitchFamily="18" charset="0"/>
              </a:rPr>
              <a:t>  </a:t>
            </a:r>
            <a:r>
              <a:rPr lang="en-US" sz="3200" dirty="0">
                <a:solidFill>
                  <a:srgbClr val="000000"/>
                </a:solidFill>
                <a:cs typeface="Times New Roman" panose="02020603050405020304" pitchFamily="18" charset="0"/>
              </a:rPr>
              <a:t>to Abram, “Go from your country and your kindred and your father's house to the land that I will show you. And I will make of you a great nation, and I will bless you and </a:t>
            </a:r>
            <a:r>
              <a:rPr lang="en-US" sz="3200" b="1" dirty="0">
                <a:solidFill>
                  <a:srgbClr val="FF0000"/>
                </a:solidFill>
                <a:cs typeface="Times New Roman" panose="02020603050405020304" pitchFamily="18" charset="0"/>
              </a:rPr>
              <a:t>make your name great</a:t>
            </a:r>
            <a:r>
              <a:rPr lang="en-US" sz="3200" dirty="0">
                <a:solidFill>
                  <a:srgbClr val="000000"/>
                </a:solidFill>
                <a:cs typeface="Times New Roman" panose="02020603050405020304" pitchFamily="18" charset="0"/>
              </a:rPr>
              <a:t>, so that you will be a blessing. I will bless those who bless you, and him who dishonors you I will curse, and in you all the families of the earth shall be blessed.” </a:t>
            </a:r>
            <a:r>
              <a:rPr lang="en-US" sz="3200" i="1" dirty="0">
                <a:solidFill>
                  <a:srgbClr val="000000"/>
                </a:solidFill>
                <a:cs typeface="Times New Roman" panose="02020603050405020304" pitchFamily="18" charset="0"/>
              </a:rPr>
              <a:t>Gen 12:1-3</a:t>
            </a:r>
            <a:endParaRPr lang="en-US" sz="3200" i="1" dirty="0">
              <a:cs typeface="Times New Roman" panose="02020603050405020304" pitchFamily="18" charset="0"/>
            </a:endParaRPr>
          </a:p>
        </p:txBody>
      </p:sp>
    </p:spTree>
    <p:extLst>
      <p:ext uri="{BB962C8B-B14F-4D97-AF65-F5344CB8AC3E}">
        <p14:creationId xmlns:p14="http://schemas.microsoft.com/office/powerpoint/2010/main" val="186088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4000" cy="4031873"/>
          </a:xfrm>
          <a:prstGeom prst="rect">
            <a:avLst/>
          </a:prstGeom>
          <a:solidFill>
            <a:schemeClr val="bg1">
              <a:alpha val="47000"/>
            </a:schemeClr>
          </a:solidFill>
        </p:spPr>
        <p:txBody>
          <a:bodyPr wrap="square">
            <a:spAutoFit/>
          </a:bodyPr>
          <a:lstStyle/>
          <a:p>
            <a:r>
              <a:rPr lang="en-US" sz="3200" dirty="0">
                <a:solidFill>
                  <a:srgbClr val="000000"/>
                </a:solidFill>
                <a:cs typeface="Times New Roman" panose="02020603050405020304" pitchFamily="18" charset="0"/>
              </a:rPr>
              <a:t>Now the </a:t>
            </a:r>
            <a:r>
              <a:rPr lang="en-US" sz="3200" cap="small" dirty="0">
                <a:solidFill>
                  <a:srgbClr val="000000"/>
                </a:solidFill>
                <a:cs typeface="Times New Roman" panose="02020603050405020304" pitchFamily="18" charset="0"/>
              </a:rPr>
              <a:t>Lord</a:t>
            </a:r>
            <a:r>
              <a:rPr lang="en-US" sz="3200" dirty="0">
                <a:solidFill>
                  <a:srgbClr val="000000"/>
                </a:solidFill>
                <a:cs typeface="Times New Roman" panose="02020603050405020304" pitchFamily="18" charset="0"/>
              </a:rPr>
              <a:t> said</a:t>
            </a:r>
            <a:r>
              <a:rPr lang="en-US" sz="3200" baseline="30000" dirty="0">
                <a:solidFill>
                  <a:srgbClr val="000000"/>
                </a:solidFill>
                <a:cs typeface="Times New Roman" panose="02020603050405020304" pitchFamily="18" charset="0"/>
              </a:rPr>
              <a:t>  </a:t>
            </a:r>
            <a:r>
              <a:rPr lang="en-US" sz="3200" dirty="0">
                <a:solidFill>
                  <a:srgbClr val="000000"/>
                </a:solidFill>
                <a:cs typeface="Times New Roman" panose="02020603050405020304" pitchFamily="18" charset="0"/>
              </a:rPr>
              <a:t>to Abram, “Go from your country and your kindred and your father's house to the land that I will show you. And I will make of you a great nation, and I will </a:t>
            </a:r>
            <a:r>
              <a:rPr lang="en-US" sz="3200" b="1" dirty="0">
                <a:solidFill>
                  <a:srgbClr val="FF0000"/>
                </a:solidFill>
                <a:cs typeface="Times New Roman" panose="02020603050405020304" pitchFamily="18" charset="0"/>
              </a:rPr>
              <a:t>bless</a:t>
            </a:r>
            <a:r>
              <a:rPr lang="en-US" sz="3200" dirty="0">
                <a:solidFill>
                  <a:srgbClr val="FF0000"/>
                </a:solidFill>
                <a:cs typeface="Times New Roman" panose="02020603050405020304" pitchFamily="18" charset="0"/>
              </a:rPr>
              <a:t> </a:t>
            </a:r>
            <a:r>
              <a:rPr lang="en-US" sz="3200" dirty="0">
                <a:solidFill>
                  <a:srgbClr val="000000"/>
                </a:solidFill>
                <a:cs typeface="Times New Roman" panose="02020603050405020304" pitchFamily="18" charset="0"/>
              </a:rPr>
              <a:t>you and </a:t>
            </a:r>
            <a:r>
              <a:rPr lang="en-US" sz="3200" dirty="0">
                <a:cs typeface="Times New Roman" panose="02020603050405020304" pitchFamily="18" charset="0"/>
              </a:rPr>
              <a:t>make your name great</a:t>
            </a:r>
            <a:r>
              <a:rPr lang="en-US" sz="3200" dirty="0">
                <a:solidFill>
                  <a:srgbClr val="000000"/>
                </a:solidFill>
                <a:cs typeface="Times New Roman" panose="02020603050405020304" pitchFamily="18" charset="0"/>
              </a:rPr>
              <a:t>, so that you will be a </a:t>
            </a:r>
            <a:r>
              <a:rPr lang="en-US" sz="3200" b="1" dirty="0">
                <a:solidFill>
                  <a:srgbClr val="FF0000"/>
                </a:solidFill>
                <a:cs typeface="Times New Roman" panose="02020603050405020304" pitchFamily="18" charset="0"/>
              </a:rPr>
              <a:t>blessing</a:t>
            </a:r>
            <a:r>
              <a:rPr lang="en-US" sz="3200" dirty="0">
                <a:solidFill>
                  <a:srgbClr val="000000"/>
                </a:solidFill>
                <a:cs typeface="Times New Roman" panose="02020603050405020304" pitchFamily="18" charset="0"/>
              </a:rPr>
              <a:t>. I will </a:t>
            </a:r>
            <a:r>
              <a:rPr lang="en-US" sz="3200" b="1" dirty="0">
                <a:solidFill>
                  <a:srgbClr val="FF0000"/>
                </a:solidFill>
                <a:cs typeface="Times New Roman" panose="02020603050405020304" pitchFamily="18" charset="0"/>
              </a:rPr>
              <a:t>bless</a:t>
            </a:r>
            <a:r>
              <a:rPr lang="en-US" sz="3200" dirty="0">
                <a:solidFill>
                  <a:srgbClr val="000000"/>
                </a:solidFill>
                <a:cs typeface="Times New Roman" panose="02020603050405020304" pitchFamily="18" charset="0"/>
              </a:rPr>
              <a:t> those who </a:t>
            </a:r>
            <a:r>
              <a:rPr lang="en-US" sz="3200" b="1" dirty="0">
                <a:solidFill>
                  <a:srgbClr val="FF0000"/>
                </a:solidFill>
                <a:cs typeface="Times New Roman" panose="02020603050405020304" pitchFamily="18" charset="0"/>
              </a:rPr>
              <a:t>bless</a:t>
            </a:r>
            <a:r>
              <a:rPr lang="en-US" sz="3200" dirty="0">
                <a:solidFill>
                  <a:srgbClr val="000000"/>
                </a:solidFill>
                <a:cs typeface="Times New Roman" panose="02020603050405020304" pitchFamily="18" charset="0"/>
              </a:rPr>
              <a:t> you, and him who dishonors you I will curse, and in you all the families of the earth shall be </a:t>
            </a:r>
            <a:r>
              <a:rPr lang="en-US" sz="3200" b="1" dirty="0">
                <a:solidFill>
                  <a:srgbClr val="FF0000"/>
                </a:solidFill>
                <a:cs typeface="Times New Roman" panose="02020603050405020304" pitchFamily="18" charset="0"/>
              </a:rPr>
              <a:t>blessed</a:t>
            </a:r>
            <a:r>
              <a:rPr lang="en-US" sz="3200" dirty="0">
                <a:solidFill>
                  <a:srgbClr val="000000"/>
                </a:solidFill>
                <a:cs typeface="Times New Roman" panose="02020603050405020304" pitchFamily="18" charset="0"/>
              </a:rPr>
              <a:t>.” </a:t>
            </a:r>
            <a:r>
              <a:rPr lang="en-US" sz="3200" i="1" dirty="0">
                <a:solidFill>
                  <a:srgbClr val="000000"/>
                </a:solidFill>
                <a:cs typeface="Times New Roman" panose="02020603050405020304" pitchFamily="18" charset="0"/>
              </a:rPr>
              <a:t>Gen 12:1-3</a:t>
            </a:r>
            <a:endParaRPr lang="en-US" sz="3200" i="1" dirty="0">
              <a:cs typeface="Times New Roman" panose="02020603050405020304" pitchFamily="18" charset="0"/>
            </a:endParaRPr>
          </a:p>
        </p:txBody>
      </p:sp>
    </p:spTree>
    <p:extLst>
      <p:ext uri="{BB962C8B-B14F-4D97-AF65-F5344CB8AC3E}">
        <p14:creationId xmlns:p14="http://schemas.microsoft.com/office/powerpoint/2010/main" val="262373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4000" cy="4031873"/>
          </a:xfrm>
          <a:prstGeom prst="rect">
            <a:avLst/>
          </a:prstGeom>
          <a:solidFill>
            <a:schemeClr val="bg1">
              <a:alpha val="47000"/>
            </a:schemeClr>
          </a:solidFill>
        </p:spPr>
        <p:txBody>
          <a:bodyPr wrap="square">
            <a:spAutoFit/>
          </a:bodyPr>
          <a:lstStyle/>
          <a:p>
            <a:r>
              <a:rPr lang="en-US" sz="3200" dirty="0">
                <a:solidFill>
                  <a:srgbClr val="000000"/>
                </a:solidFill>
                <a:cs typeface="Times New Roman" panose="02020603050405020304" pitchFamily="18" charset="0"/>
              </a:rPr>
              <a:t>Now the </a:t>
            </a:r>
            <a:r>
              <a:rPr lang="en-US" sz="3200" cap="small" dirty="0">
                <a:solidFill>
                  <a:srgbClr val="000000"/>
                </a:solidFill>
                <a:cs typeface="Times New Roman" panose="02020603050405020304" pitchFamily="18" charset="0"/>
              </a:rPr>
              <a:t>Lord</a:t>
            </a:r>
            <a:r>
              <a:rPr lang="en-US" sz="3200" dirty="0">
                <a:solidFill>
                  <a:srgbClr val="000000"/>
                </a:solidFill>
                <a:cs typeface="Times New Roman" panose="02020603050405020304" pitchFamily="18" charset="0"/>
              </a:rPr>
              <a:t> said</a:t>
            </a:r>
            <a:r>
              <a:rPr lang="en-US" sz="3200" baseline="30000" dirty="0">
                <a:solidFill>
                  <a:srgbClr val="000000"/>
                </a:solidFill>
                <a:cs typeface="Times New Roman" panose="02020603050405020304" pitchFamily="18" charset="0"/>
              </a:rPr>
              <a:t>  </a:t>
            </a:r>
            <a:r>
              <a:rPr lang="en-US" sz="3200" dirty="0">
                <a:solidFill>
                  <a:srgbClr val="000000"/>
                </a:solidFill>
                <a:cs typeface="Times New Roman" panose="02020603050405020304" pitchFamily="18" charset="0"/>
              </a:rPr>
              <a:t>to Abram, “Go from your country and your kindred and your father's house to the land that </a:t>
            </a:r>
            <a:r>
              <a:rPr lang="en-US" sz="3200" b="1" dirty="0">
                <a:solidFill>
                  <a:srgbClr val="FF0000"/>
                </a:solidFill>
                <a:cs typeface="Times New Roman" panose="02020603050405020304" pitchFamily="18" charset="0"/>
              </a:rPr>
              <a:t>I will </a:t>
            </a:r>
            <a:r>
              <a:rPr lang="en-US" sz="3200" dirty="0">
                <a:solidFill>
                  <a:srgbClr val="000000"/>
                </a:solidFill>
                <a:cs typeface="Times New Roman" panose="02020603050405020304" pitchFamily="18" charset="0"/>
              </a:rPr>
              <a:t>show you. And </a:t>
            </a:r>
            <a:r>
              <a:rPr lang="en-US" sz="3200" b="1" dirty="0">
                <a:solidFill>
                  <a:srgbClr val="FF0000"/>
                </a:solidFill>
                <a:cs typeface="Times New Roman" panose="02020603050405020304" pitchFamily="18" charset="0"/>
              </a:rPr>
              <a:t>I will </a:t>
            </a:r>
            <a:r>
              <a:rPr lang="en-US" sz="3200" dirty="0">
                <a:solidFill>
                  <a:srgbClr val="000000"/>
                </a:solidFill>
                <a:cs typeface="Times New Roman" panose="02020603050405020304" pitchFamily="18" charset="0"/>
              </a:rPr>
              <a:t>make of you a great </a:t>
            </a:r>
            <a:r>
              <a:rPr lang="en-US" sz="3200" dirty="0">
                <a:cs typeface="Times New Roman" panose="02020603050405020304" pitchFamily="18" charset="0"/>
              </a:rPr>
              <a:t>nation, and </a:t>
            </a:r>
            <a:r>
              <a:rPr lang="en-US" sz="3200" b="1" dirty="0">
                <a:solidFill>
                  <a:srgbClr val="FF0000"/>
                </a:solidFill>
                <a:cs typeface="Times New Roman" panose="02020603050405020304" pitchFamily="18" charset="0"/>
              </a:rPr>
              <a:t>I will </a:t>
            </a:r>
            <a:r>
              <a:rPr lang="en-US" sz="3200" dirty="0">
                <a:cs typeface="Times New Roman" panose="02020603050405020304" pitchFamily="18" charset="0"/>
              </a:rPr>
              <a:t>bless you and make your name great, so that you will be a blessing. </a:t>
            </a:r>
            <a:r>
              <a:rPr lang="en-US" sz="3200" b="1" dirty="0">
                <a:solidFill>
                  <a:srgbClr val="FF0000"/>
                </a:solidFill>
                <a:cs typeface="Times New Roman" panose="02020603050405020304" pitchFamily="18" charset="0"/>
              </a:rPr>
              <a:t>I will </a:t>
            </a:r>
            <a:r>
              <a:rPr lang="en-US" sz="3200" dirty="0">
                <a:cs typeface="Times New Roman" panose="02020603050405020304" pitchFamily="18" charset="0"/>
              </a:rPr>
              <a:t>bless those who bless you, and him who dishonors you </a:t>
            </a:r>
            <a:r>
              <a:rPr lang="en-US" sz="3200" b="1" dirty="0">
                <a:solidFill>
                  <a:srgbClr val="FF0000"/>
                </a:solidFill>
                <a:cs typeface="Times New Roman" panose="02020603050405020304" pitchFamily="18" charset="0"/>
              </a:rPr>
              <a:t>I will </a:t>
            </a:r>
            <a:r>
              <a:rPr lang="en-US" sz="3200" dirty="0">
                <a:cs typeface="Times New Roman" panose="02020603050405020304" pitchFamily="18" charset="0"/>
              </a:rPr>
              <a:t>curse, and in you all the families of the earth shall be blessed.” </a:t>
            </a:r>
            <a:r>
              <a:rPr lang="en-US" sz="3200" i="1" dirty="0">
                <a:solidFill>
                  <a:srgbClr val="000000"/>
                </a:solidFill>
                <a:cs typeface="Times New Roman" panose="02020603050405020304" pitchFamily="18" charset="0"/>
              </a:rPr>
              <a:t>Gen 12:1-3</a:t>
            </a:r>
            <a:endParaRPr lang="en-US" sz="3200" i="1" dirty="0">
              <a:cs typeface="Times New Roman" panose="02020603050405020304" pitchFamily="18" charset="0"/>
            </a:endParaRPr>
          </a:p>
        </p:txBody>
      </p:sp>
    </p:spTree>
    <p:extLst>
      <p:ext uri="{BB962C8B-B14F-4D97-AF65-F5344CB8AC3E}">
        <p14:creationId xmlns:p14="http://schemas.microsoft.com/office/powerpoint/2010/main" val="35232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4000" cy="4031873"/>
          </a:xfrm>
          <a:prstGeom prst="rect">
            <a:avLst/>
          </a:prstGeom>
          <a:solidFill>
            <a:schemeClr val="bg1">
              <a:alpha val="47000"/>
            </a:schemeClr>
          </a:solidFill>
        </p:spPr>
        <p:txBody>
          <a:bodyPr wrap="square">
            <a:spAutoFit/>
          </a:bodyPr>
          <a:lstStyle/>
          <a:p>
            <a:r>
              <a:rPr lang="en-US" sz="3200" dirty="0">
                <a:solidFill>
                  <a:srgbClr val="000000"/>
                </a:solidFill>
                <a:cs typeface="Times New Roman" panose="02020603050405020304" pitchFamily="18" charset="0"/>
              </a:rPr>
              <a:t>Now the </a:t>
            </a:r>
            <a:r>
              <a:rPr lang="en-US" sz="3200" cap="small" dirty="0">
                <a:solidFill>
                  <a:srgbClr val="000000"/>
                </a:solidFill>
                <a:cs typeface="Times New Roman" panose="02020603050405020304" pitchFamily="18" charset="0"/>
              </a:rPr>
              <a:t>Lord</a:t>
            </a:r>
            <a:r>
              <a:rPr lang="en-US" sz="3200" dirty="0">
                <a:solidFill>
                  <a:srgbClr val="000000"/>
                </a:solidFill>
                <a:cs typeface="Times New Roman" panose="02020603050405020304" pitchFamily="18" charset="0"/>
              </a:rPr>
              <a:t> said</a:t>
            </a:r>
            <a:r>
              <a:rPr lang="en-US" sz="3200" baseline="30000" dirty="0">
                <a:solidFill>
                  <a:srgbClr val="000000"/>
                </a:solidFill>
                <a:cs typeface="Times New Roman" panose="02020603050405020304" pitchFamily="18" charset="0"/>
              </a:rPr>
              <a:t>  </a:t>
            </a:r>
            <a:r>
              <a:rPr lang="en-US" sz="3200" dirty="0">
                <a:solidFill>
                  <a:srgbClr val="000000"/>
                </a:solidFill>
                <a:cs typeface="Times New Roman" panose="02020603050405020304" pitchFamily="18" charset="0"/>
              </a:rPr>
              <a:t>to Abram, “Go from your country and your kindred and your father's house to the land that </a:t>
            </a:r>
            <a:r>
              <a:rPr lang="en-US" sz="3200" b="1" dirty="0">
                <a:solidFill>
                  <a:srgbClr val="FF0000"/>
                </a:solidFill>
                <a:cs typeface="Times New Roman" panose="02020603050405020304" pitchFamily="18" charset="0"/>
              </a:rPr>
              <a:t>I will </a:t>
            </a:r>
            <a:r>
              <a:rPr lang="en-US" sz="3200" dirty="0">
                <a:solidFill>
                  <a:srgbClr val="000000"/>
                </a:solidFill>
                <a:cs typeface="Times New Roman" panose="02020603050405020304" pitchFamily="18" charset="0"/>
              </a:rPr>
              <a:t>show you. And </a:t>
            </a:r>
            <a:r>
              <a:rPr lang="en-US" sz="3200" b="1" dirty="0">
                <a:solidFill>
                  <a:srgbClr val="FF0000"/>
                </a:solidFill>
                <a:cs typeface="Times New Roman" panose="02020603050405020304" pitchFamily="18" charset="0"/>
              </a:rPr>
              <a:t>I will </a:t>
            </a:r>
            <a:r>
              <a:rPr lang="en-US" sz="3200" dirty="0">
                <a:solidFill>
                  <a:srgbClr val="000000"/>
                </a:solidFill>
                <a:cs typeface="Times New Roman" panose="02020603050405020304" pitchFamily="18" charset="0"/>
              </a:rPr>
              <a:t>make of you a great </a:t>
            </a:r>
            <a:r>
              <a:rPr lang="en-US" sz="3200" dirty="0">
                <a:cs typeface="Times New Roman" panose="02020603050405020304" pitchFamily="18" charset="0"/>
              </a:rPr>
              <a:t>nation, and </a:t>
            </a:r>
            <a:r>
              <a:rPr lang="en-US" sz="3200" b="1" dirty="0">
                <a:solidFill>
                  <a:srgbClr val="FF0000"/>
                </a:solidFill>
                <a:cs typeface="Times New Roman" panose="02020603050405020304" pitchFamily="18" charset="0"/>
              </a:rPr>
              <a:t>I will </a:t>
            </a:r>
            <a:r>
              <a:rPr lang="en-US" sz="3200" dirty="0">
                <a:cs typeface="Times New Roman" panose="02020603050405020304" pitchFamily="18" charset="0"/>
              </a:rPr>
              <a:t>bless you and make your name great, so that you will be a blessing. </a:t>
            </a:r>
            <a:r>
              <a:rPr lang="en-US" sz="3200" b="1" dirty="0">
                <a:solidFill>
                  <a:srgbClr val="FF0000"/>
                </a:solidFill>
                <a:cs typeface="Times New Roman" panose="02020603050405020304" pitchFamily="18" charset="0"/>
              </a:rPr>
              <a:t>I will </a:t>
            </a:r>
            <a:r>
              <a:rPr lang="en-US" sz="3200" dirty="0">
                <a:cs typeface="Times New Roman" panose="02020603050405020304" pitchFamily="18" charset="0"/>
              </a:rPr>
              <a:t>bless those who bless you, and him who dishonors you </a:t>
            </a:r>
            <a:r>
              <a:rPr lang="en-US" sz="3200" b="1" dirty="0">
                <a:solidFill>
                  <a:srgbClr val="FF0000"/>
                </a:solidFill>
                <a:cs typeface="Times New Roman" panose="02020603050405020304" pitchFamily="18" charset="0"/>
              </a:rPr>
              <a:t>I will </a:t>
            </a:r>
            <a:r>
              <a:rPr lang="en-US" sz="3200" dirty="0">
                <a:cs typeface="Times New Roman" panose="02020603050405020304" pitchFamily="18" charset="0"/>
              </a:rPr>
              <a:t>curse, and in you all the families of the earth shall be blessed.” </a:t>
            </a:r>
            <a:r>
              <a:rPr lang="en-US" sz="3200" i="1" dirty="0">
                <a:solidFill>
                  <a:srgbClr val="000000"/>
                </a:solidFill>
                <a:cs typeface="Times New Roman" panose="02020603050405020304" pitchFamily="18" charset="0"/>
              </a:rPr>
              <a:t>Gen 12:1-3</a:t>
            </a:r>
            <a:endParaRPr lang="en-US" sz="3200" i="1" dirty="0">
              <a:cs typeface="Times New Roman" panose="02020603050405020304" pitchFamily="18" charset="0"/>
            </a:endParaRPr>
          </a:p>
        </p:txBody>
      </p:sp>
      <p:sp>
        <p:nvSpPr>
          <p:cNvPr id="6" name="Rectangle 5">
            <a:extLst>
              <a:ext uri="{FF2B5EF4-FFF2-40B4-BE49-F238E27FC236}">
                <a16:creationId xmlns:a16="http://schemas.microsoft.com/office/drawing/2014/main" xmlns="" id="{9E681ABB-EF24-4452-871D-31EF0567C3F1}"/>
              </a:ext>
            </a:extLst>
          </p:cNvPr>
          <p:cNvSpPr/>
          <p:nvPr/>
        </p:nvSpPr>
        <p:spPr>
          <a:xfrm>
            <a:off x="5035826" y="92766"/>
            <a:ext cx="609600" cy="4505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8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285990" y="609600"/>
            <a:ext cx="4572020" cy="1200329"/>
          </a:xfrm>
          <a:prstGeom prst="rect">
            <a:avLst/>
          </a:prstGeom>
          <a:solidFill>
            <a:schemeClr val="bg1">
              <a:alpha val="47000"/>
            </a:schemeClr>
          </a:solidFill>
        </p:spPr>
        <p:txBody>
          <a:bodyPr wrap="square">
            <a:spAutoFit/>
          </a:bodyPr>
          <a:lstStyle/>
          <a:p>
            <a:r>
              <a:rPr lang="en-US" sz="3600" b="1" dirty="0">
                <a:solidFill>
                  <a:srgbClr val="000000"/>
                </a:solidFill>
                <a:cs typeface="Times New Roman" panose="02020603050405020304" pitchFamily="18" charset="0"/>
              </a:rPr>
              <a:t>So Abram went… </a:t>
            </a:r>
          </a:p>
          <a:p>
            <a:r>
              <a:rPr lang="en-US" sz="3600" i="1" dirty="0">
                <a:solidFill>
                  <a:srgbClr val="000000"/>
                </a:solidFill>
                <a:cs typeface="Times New Roman" panose="02020603050405020304" pitchFamily="18" charset="0"/>
              </a:rPr>
              <a:t>						</a:t>
            </a:r>
            <a:r>
              <a:rPr lang="en-US" sz="3200" i="1" dirty="0">
                <a:solidFill>
                  <a:srgbClr val="000000"/>
                </a:solidFill>
                <a:cs typeface="Times New Roman" panose="02020603050405020304" pitchFamily="18" charset="0"/>
              </a:rPr>
              <a:t>Gen 12:4</a:t>
            </a:r>
            <a:endParaRPr lang="en-US" sz="3200" i="1" dirty="0">
              <a:cs typeface="Times New Roman" panose="02020603050405020304" pitchFamily="18" charset="0"/>
            </a:endParaRPr>
          </a:p>
        </p:txBody>
      </p:sp>
    </p:spTree>
    <p:extLst>
      <p:ext uri="{BB962C8B-B14F-4D97-AF65-F5344CB8AC3E}">
        <p14:creationId xmlns:p14="http://schemas.microsoft.com/office/powerpoint/2010/main" val="24563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0" y="0"/>
            <a:ext cx="9143980" cy="4031873"/>
          </a:xfrm>
          <a:prstGeom prst="rect">
            <a:avLst/>
          </a:prstGeom>
          <a:solidFill>
            <a:schemeClr val="bg1">
              <a:alpha val="53000"/>
            </a:schemeClr>
          </a:solidFill>
        </p:spPr>
        <p:txBody>
          <a:bodyPr wrap="square">
            <a:spAutoFit/>
          </a:bodyPr>
          <a:lstStyle/>
          <a:p>
            <a:r>
              <a:rPr lang="en-US" sz="3200" dirty="0"/>
              <a:t>By faith Abraham obeyed when he was called to go out to a place that he was to receive as an inheritance. And he went out, not knowing where he was going. By faith he went to live in the land of promise, as in a foreign land, living in tents with Isaac and Jacob, heirs with him of the same promise. For he was looking forward to the city that has foundations, whose designer and builder is God. </a:t>
            </a:r>
            <a:r>
              <a:rPr lang="en-US" sz="3200" i="1" dirty="0"/>
              <a:t>Heb 11:8-10</a:t>
            </a:r>
            <a:endParaRPr lang="en-US" sz="3200" i="1" dirty="0">
              <a:cs typeface="Times New Roman" panose="02020603050405020304" pitchFamily="18" charset="0"/>
            </a:endParaRPr>
          </a:p>
        </p:txBody>
      </p:sp>
    </p:spTree>
    <p:extLst>
      <p:ext uri="{BB962C8B-B14F-4D97-AF65-F5344CB8AC3E}">
        <p14:creationId xmlns:p14="http://schemas.microsoft.com/office/powerpoint/2010/main" val="149491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0" y="0"/>
            <a:ext cx="9143980" cy="5016758"/>
          </a:xfrm>
          <a:prstGeom prst="rect">
            <a:avLst/>
          </a:prstGeom>
          <a:solidFill>
            <a:schemeClr val="bg1">
              <a:alpha val="59000"/>
            </a:schemeClr>
          </a:solidFill>
        </p:spPr>
        <p:txBody>
          <a:bodyPr wrap="square">
            <a:spAutoFit/>
          </a:bodyPr>
          <a:lstStyle/>
          <a:p>
            <a:r>
              <a:rPr lang="en-US" sz="3200" dirty="0"/>
              <a:t>In hope he believed against hope, that he should become the father of many nations, as he had been told, “So shall your offspring be.” He did not weaken in faith when he considered his own body, which was as good as dead (since he was about a hundred years old), or when he considered the barrenness</a:t>
            </a:r>
            <a:r>
              <a:rPr lang="en-US" sz="3200" baseline="30000" dirty="0"/>
              <a:t>  </a:t>
            </a:r>
            <a:r>
              <a:rPr lang="en-US" sz="3200" dirty="0"/>
              <a:t>of Sarah's womb. No unbelief made him waver concerning the promise of God, but he grew strong in his faith as he gave glory to God, fully convinced that God was able to do what he had promised. </a:t>
            </a:r>
            <a:r>
              <a:rPr lang="en-US" sz="3200" i="1" dirty="0"/>
              <a:t>Rom 4:18-21</a:t>
            </a:r>
            <a:endParaRPr lang="en-US" sz="3200" i="1" dirty="0">
              <a:cs typeface="Times New Roman" panose="02020603050405020304" pitchFamily="18" charset="0"/>
            </a:endParaRPr>
          </a:p>
        </p:txBody>
      </p:sp>
    </p:spTree>
    <p:extLst>
      <p:ext uri="{BB962C8B-B14F-4D97-AF65-F5344CB8AC3E}">
        <p14:creationId xmlns:p14="http://schemas.microsoft.com/office/powerpoint/2010/main" val="13761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387363-2B8F-482B-AC95-8F10F608C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D5015F89-239D-47AA-9DA5-AD11F65916BF}"/>
              </a:ext>
            </a:extLst>
          </p:cNvPr>
          <p:cNvSpPr/>
          <p:nvPr/>
        </p:nvSpPr>
        <p:spPr>
          <a:xfrm>
            <a:off x="993912" y="4327782"/>
            <a:ext cx="3750365" cy="333828"/>
          </a:xfrm>
          <a:prstGeom prst="rect">
            <a:avLst/>
          </a:prstGeom>
          <a:solidFill>
            <a:srgbClr val="00D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0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0" y="0"/>
            <a:ext cx="9143980" cy="5016758"/>
          </a:xfrm>
          <a:prstGeom prst="rect">
            <a:avLst/>
          </a:prstGeom>
          <a:solidFill>
            <a:schemeClr val="bg1">
              <a:alpha val="59000"/>
            </a:schemeClr>
          </a:solidFill>
        </p:spPr>
        <p:txBody>
          <a:bodyPr wrap="square">
            <a:spAutoFit/>
          </a:bodyPr>
          <a:lstStyle/>
          <a:p>
            <a:r>
              <a:rPr lang="en-US" sz="3200" b="1"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as it is written, “I have made you the father of many nations”—in the presence of the God in whom he believed,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who gives life to the dead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calls into existence the things that do not exist.   																	</a:t>
            </a:r>
            <a:r>
              <a:rPr lang="en-US" sz="3200" i="1" dirty="0"/>
              <a:t>Rom 4:17</a:t>
            </a:r>
            <a:endParaRPr lang="en-US" sz="3200" i="1" dirty="0">
              <a:cs typeface="Times New Roman" panose="02020603050405020304" pitchFamily="18" charset="0"/>
            </a:endParaRPr>
          </a:p>
        </p:txBody>
      </p:sp>
      <p:sp>
        <p:nvSpPr>
          <p:cNvPr id="2" name="TextBox 1">
            <a:extLst>
              <a:ext uri="{FF2B5EF4-FFF2-40B4-BE49-F238E27FC236}">
                <a16:creationId xmlns:a16="http://schemas.microsoft.com/office/drawing/2014/main" xmlns="" id="{8A98978B-D4E2-4460-A87F-015E748F7416}"/>
              </a:ext>
            </a:extLst>
          </p:cNvPr>
          <p:cNvSpPr txBox="1"/>
          <p:nvPr/>
        </p:nvSpPr>
        <p:spPr>
          <a:xfrm>
            <a:off x="-20" y="1974574"/>
            <a:ext cx="609600" cy="646331"/>
          </a:xfrm>
          <a:prstGeom prst="rect">
            <a:avLst/>
          </a:prstGeom>
          <a:noFill/>
        </p:spPr>
        <p:txBody>
          <a:bodyPr wrap="square" rtlCol="0">
            <a:spAutoFit/>
          </a:bodyPr>
          <a:lstStyle/>
          <a:p>
            <a:r>
              <a:rPr lang="en-US" sz="3600" b="1" dirty="0">
                <a:solidFill>
                  <a:srgbClr val="FF0000"/>
                </a:solidFill>
                <a:latin typeface="Bradley Hand ITC" panose="03070402050302030203" pitchFamily="66" charset="0"/>
              </a:rPr>
              <a:t>1)</a:t>
            </a:r>
          </a:p>
        </p:txBody>
      </p:sp>
      <p:sp>
        <p:nvSpPr>
          <p:cNvPr id="5" name="TextBox 4">
            <a:extLst>
              <a:ext uri="{FF2B5EF4-FFF2-40B4-BE49-F238E27FC236}">
                <a16:creationId xmlns:a16="http://schemas.microsoft.com/office/drawing/2014/main" xmlns="" id="{47320800-291D-47AD-B215-D8E1E81D5B8D}"/>
              </a:ext>
            </a:extLst>
          </p:cNvPr>
          <p:cNvSpPr txBox="1"/>
          <p:nvPr/>
        </p:nvSpPr>
        <p:spPr>
          <a:xfrm>
            <a:off x="-1" y="3949138"/>
            <a:ext cx="715617" cy="646331"/>
          </a:xfrm>
          <a:prstGeom prst="rect">
            <a:avLst/>
          </a:prstGeom>
          <a:noFill/>
        </p:spPr>
        <p:txBody>
          <a:bodyPr wrap="square" rtlCol="0">
            <a:spAutoFit/>
          </a:bodyPr>
          <a:lstStyle/>
          <a:p>
            <a:r>
              <a:rPr lang="en-US" sz="3600" b="1" dirty="0">
                <a:solidFill>
                  <a:srgbClr val="FF0000"/>
                </a:solidFill>
                <a:latin typeface="Bradley Hand ITC" panose="03070402050302030203" pitchFamily="66" charset="0"/>
              </a:rPr>
              <a:t>2)</a:t>
            </a:r>
          </a:p>
        </p:txBody>
      </p:sp>
    </p:spTree>
    <p:extLst>
      <p:ext uri="{BB962C8B-B14F-4D97-AF65-F5344CB8AC3E}">
        <p14:creationId xmlns:p14="http://schemas.microsoft.com/office/powerpoint/2010/main" val="393668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3980" cy="2554545"/>
          </a:xfrm>
          <a:prstGeom prst="rect">
            <a:avLst/>
          </a:prstGeom>
          <a:solidFill>
            <a:schemeClr val="bg1">
              <a:alpha val="59000"/>
            </a:schemeClr>
          </a:solidFill>
        </p:spPr>
        <p:txBody>
          <a:bodyPr wrap="square">
            <a:spAutoFit/>
          </a:bodyPr>
          <a:lstStyle/>
          <a:p>
            <a:r>
              <a:rPr lang="en-US" sz="3200" dirty="0"/>
              <a:t>He did not weaken in faith when he considered his own body, which was </a:t>
            </a:r>
            <a:r>
              <a:rPr lang="en-US" sz="3200" b="1" dirty="0">
                <a:solidFill>
                  <a:srgbClr val="FF0000"/>
                </a:solidFill>
              </a:rPr>
              <a:t>as good as dead </a:t>
            </a:r>
            <a:r>
              <a:rPr lang="en-US" sz="3200" dirty="0"/>
              <a:t>(since he was about a hundred years old), or when he considered the barrenness</a:t>
            </a:r>
            <a:r>
              <a:rPr lang="en-US" sz="3200" baseline="30000" dirty="0"/>
              <a:t>  </a:t>
            </a:r>
            <a:r>
              <a:rPr lang="en-US" sz="3200" dirty="0"/>
              <a:t>of Sarah's womb. </a:t>
            </a:r>
          </a:p>
          <a:p>
            <a:r>
              <a:rPr lang="en-US" sz="3200" dirty="0"/>
              <a:t>															</a:t>
            </a:r>
            <a:r>
              <a:rPr lang="en-US" sz="3200" i="1" dirty="0"/>
              <a:t>Rom 4:19</a:t>
            </a:r>
            <a:endParaRPr lang="en-US" sz="3200" i="1" dirty="0">
              <a:cs typeface="Times New Roman" panose="02020603050405020304" pitchFamily="18" charset="0"/>
            </a:endParaRPr>
          </a:p>
        </p:txBody>
      </p:sp>
      <p:sp>
        <p:nvSpPr>
          <p:cNvPr id="6" name="Rectangle 5">
            <a:extLst>
              <a:ext uri="{FF2B5EF4-FFF2-40B4-BE49-F238E27FC236}">
                <a16:creationId xmlns:a16="http://schemas.microsoft.com/office/drawing/2014/main" xmlns="" id="{D5D53169-820D-40C7-87CE-5D3F72B9ED24}"/>
              </a:ext>
            </a:extLst>
          </p:cNvPr>
          <p:cNvSpPr/>
          <p:nvPr/>
        </p:nvSpPr>
        <p:spPr>
          <a:xfrm>
            <a:off x="20" y="2554545"/>
            <a:ext cx="9143980" cy="2554545"/>
          </a:xfrm>
          <a:prstGeom prst="rect">
            <a:avLst/>
          </a:prstGeom>
          <a:solidFill>
            <a:schemeClr val="bg1">
              <a:alpha val="59000"/>
            </a:schemeClr>
          </a:solidFill>
        </p:spPr>
        <p:txBody>
          <a:bodyPr wrap="square">
            <a:spAutoFit/>
          </a:bodyPr>
          <a:lstStyle/>
          <a:p>
            <a:r>
              <a:rPr lang="en-US" sz="3200" dirty="0"/>
              <a:t>Therefore from one man, and him </a:t>
            </a:r>
            <a:r>
              <a:rPr lang="en-US" sz="3200" b="1" dirty="0">
                <a:solidFill>
                  <a:srgbClr val="FF0000"/>
                </a:solidFill>
              </a:rPr>
              <a:t>as good as dead</a:t>
            </a:r>
            <a:r>
              <a:rPr lang="en-US" sz="3200" dirty="0"/>
              <a:t>, were born descendants as many as the stars of heaven and as many as the innumerable grains of sand by the seashore.																											</a:t>
            </a:r>
            <a:r>
              <a:rPr lang="en-US" sz="3200" i="1" dirty="0"/>
              <a:t>Heb 11:12</a:t>
            </a:r>
            <a:endParaRPr lang="en-US" sz="3200" i="1" dirty="0">
              <a:cs typeface="Times New Roman" panose="02020603050405020304" pitchFamily="18" charset="0"/>
            </a:endParaRPr>
          </a:p>
        </p:txBody>
      </p:sp>
    </p:spTree>
    <p:extLst>
      <p:ext uri="{BB962C8B-B14F-4D97-AF65-F5344CB8AC3E}">
        <p14:creationId xmlns:p14="http://schemas.microsoft.com/office/powerpoint/2010/main" val="143828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3980" cy="4524315"/>
          </a:xfrm>
          <a:prstGeom prst="rect">
            <a:avLst/>
          </a:prstGeom>
          <a:solidFill>
            <a:schemeClr val="bg1">
              <a:alpha val="59000"/>
            </a:schemeClr>
          </a:solidFill>
        </p:spPr>
        <p:txBody>
          <a:bodyPr wrap="square">
            <a:spAutoFit/>
          </a:bodyPr>
          <a:lstStyle/>
          <a:p>
            <a:r>
              <a:rPr lang="en-US" sz="3200" dirty="0"/>
              <a:t>And </a:t>
            </a:r>
            <a:r>
              <a:rPr lang="en-US" sz="3200" b="1" dirty="0">
                <a:solidFill>
                  <a:srgbClr val="FF0000"/>
                </a:solidFill>
              </a:rPr>
              <a:t>you were dead </a:t>
            </a:r>
            <a:r>
              <a:rPr lang="en-US" sz="3200" dirty="0"/>
              <a:t>in the trespasses and sins in which you once walked, following the course of this world, following the prince of the power of the air, the spirit that is now at work in the sons of disobedience…But God, being rich in mercy, because of the great love with which he loved us, even when we were dead in our trespasses, </a:t>
            </a:r>
            <a:r>
              <a:rPr lang="en-US" sz="3200" b="1" dirty="0">
                <a:solidFill>
                  <a:srgbClr val="FF0000"/>
                </a:solidFill>
              </a:rPr>
              <a:t>made us alive </a:t>
            </a:r>
            <a:r>
              <a:rPr lang="en-US" sz="3200" dirty="0"/>
              <a:t>together with Christ—by grace you have been saved															</a:t>
            </a:r>
            <a:r>
              <a:rPr lang="en-US" sz="3200" i="1" dirty="0"/>
              <a:t>Eph 2:1-2, 4-5</a:t>
            </a:r>
            <a:endParaRPr lang="en-US" sz="3200" i="1" dirty="0">
              <a:cs typeface="Times New Roman" panose="02020603050405020304" pitchFamily="18" charset="0"/>
            </a:endParaRPr>
          </a:p>
        </p:txBody>
      </p:sp>
    </p:spTree>
    <p:extLst>
      <p:ext uri="{BB962C8B-B14F-4D97-AF65-F5344CB8AC3E}">
        <p14:creationId xmlns:p14="http://schemas.microsoft.com/office/powerpoint/2010/main" val="56913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20" y="0"/>
            <a:ext cx="9143980" cy="4524315"/>
          </a:xfrm>
          <a:prstGeom prst="rect">
            <a:avLst/>
          </a:prstGeom>
          <a:solidFill>
            <a:schemeClr val="bg1">
              <a:alpha val="59000"/>
            </a:schemeClr>
          </a:solidFill>
        </p:spPr>
        <p:txBody>
          <a:bodyPr wrap="square">
            <a:spAutoFit/>
          </a:bodyPr>
          <a:lstStyle/>
          <a:p>
            <a:r>
              <a:rPr lang="en-US" sz="3200" dirty="0"/>
              <a:t>And </a:t>
            </a:r>
            <a:r>
              <a:rPr lang="en-US" sz="3200" b="1" dirty="0">
                <a:solidFill>
                  <a:srgbClr val="FF0000"/>
                </a:solidFill>
              </a:rPr>
              <a:t>you were dead </a:t>
            </a:r>
            <a:r>
              <a:rPr lang="en-US" sz="3200" dirty="0"/>
              <a:t>in the trespasses and sins in which you once walked, following the course of this world, following the prince of the power of the air, the spirit that is now at work in the sons of disobedience…</a:t>
            </a:r>
            <a:r>
              <a:rPr lang="en-US" sz="3200" u="sng" dirty="0"/>
              <a:t>But God</a:t>
            </a:r>
            <a:r>
              <a:rPr lang="en-US" sz="3200" dirty="0"/>
              <a:t>, being rich in mercy, because of the great love with which he loved us, even when we were dead in our trespasses, </a:t>
            </a:r>
            <a:r>
              <a:rPr lang="en-US" sz="3200" b="1" dirty="0">
                <a:solidFill>
                  <a:srgbClr val="FF0000"/>
                </a:solidFill>
              </a:rPr>
              <a:t>made us alive </a:t>
            </a:r>
            <a:r>
              <a:rPr lang="en-US" sz="3200" dirty="0"/>
              <a:t>together with Christ—by grace you have been saved															</a:t>
            </a:r>
            <a:r>
              <a:rPr lang="en-US" sz="3200" i="1" dirty="0"/>
              <a:t>Eph 2:1-2, 4-5</a:t>
            </a:r>
            <a:endParaRPr lang="en-US" sz="3200" i="1" dirty="0">
              <a:cs typeface="Times New Roman" panose="02020603050405020304" pitchFamily="18" charset="0"/>
            </a:endParaRPr>
          </a:p>
        </p:txBody>
      </p:sp>
    </p:spTree>
    <p:extLst>
      <p:ext uri="{BB962C8B-B14F-4D97-AF65-F5344CB8AC3E}">
        <p14:creationId xmlns:p14="http://schemas.microsoft.com/office/powerpoint/2010/main" val="266780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E5ECF3-D65F-4944-B1A2-78A9907CFCDE}"/>
              </a:ext>
            </a:extLst>
          </p:cNvPr>
          <p:cNvPicPr>
            <a:picLocks noChangeAspect="1"/>
          </p:cNvPicPr>
          <p:nvPr/>
        </p:nvPicPr>
        <p:blipFill rotWithShape="1">
          <a:blip r:embed="rId2">
            <a:extLst>
              <a:ext uri="{28A0092B-C50C-407E-A947-70E740481C1C}">
                <a14:useLocalDpi xmlns:a14="http://schemas.microsoft.com/office/drawing/2010/main" val="0"/>
              </a:ext>
            </a:extLst>
          </a:blip>
          <a:srcRect l="1780" r="2887"/>
          <a:stretch/>
        </p:blipFill>
        <p:spPr>
          <a:xfrm>
            <a:off x="20" y="10"/>
            <a:ext cx="9143980" cy="6857990"/>
          </a:xfrm>
          <a:prstGeom prst="rect">
            <a:avLst/>
          </a:prstGeom>
        </p:spPr>
      </p:pic>
      <p:sp>
        <p:nvSpPr>
          <p:cNvPr id="4" name="Rectangle 3">
            <a:extLst>
              <a:ext uri="{FF2B5EF4-FFF2-40B4-BE49-F238E27FC236}">
                <a16:creationId xmlns:a16="http://schemas.microsoft.com/office/drawing/2014/main" xmlns="" id="{9A1BA822-EAFA-4EC8-B883-03C18708BEDB}"/>
              </a:ext>
            </a:extLst>
          </p:cNvPr>
          <p:cNvSpPr/>
          <p:nvPr/>
        </p:nvSpPr>
        <p:spPr>
          <a:xfrm>
            <a:off x="0" y="0"/>
            <a:ext cx="9143980" cy="5016758"/>
          </a:xfrm>
          <a:prstGeom prst="rect">
            <a:avLst/>
          </a:prstGeom>
          <a:solidFill>
            <a:schemeClr val="bg1">
              <a:alpha val="59000"/>
            </a:schemeClr>
          </a:solidFill>
        </p:spPr>
        <p:txBody>
          <a:bodyPr wrap="square">
            <a:spAutoFit/>
          </a:bodyPr>
          <a:lstStyle/>
          <a:p>
            <a:r>
              <a:rPr lang="en-US" sz="3200" b="1"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as it is written, “I have made you the father of many nations”—in the presence of the God in whom he believed,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who gives life to the dead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and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calls into existence the things that do not exist.   																	</a:t>
            </a:r>
            <a:r>
              <a:rPr lang="en-US" sz="3200" i="1" dirty="0"/>
              <a:t>Rom 4:17</a:t>
            </a:r>
            <a:endParaRPr lang="en-US" sz="3200" i="1" dirty="0">
              <a:cs typeface="Times New Roman" panose="02020603050405020304" pitchFamily="18" charset="0"/>
            </a:endParaRPr>
          </a:p>
        </p:txBody>
      </p:sp>
      <p:sp>
        <p:nvSpPr>
          <p:cNvPr id="2" name="TextBox 1">
            <a:extLst>
              <a:ext uri="{FF2B5EF4-FFF2-40B4-BE49-F238E27FC236}">
                <a16:creationId xmlns:a16="http://schemas.microsoft.com/office/drawing/2014/main" xmlns="" id="{8A98978B-D4E2-4460-A87F-015E748F7416}"/>
              </a:ext>
            </a:extLst>
          </p:cNvPr>
          <p:cNvSpPr txBox="1"/>
          <p:nvPr/>
        </p:nvSpPr>
        <p:spPr>
          <a:xfrm>
            <a:off x="-20" y="1974574"/>
            <a:ext cx="609600" cy="646331"/>
          </a:xfrm>
          <a:prstGeom prst="rect">
            <a:avLst/>
          </a:prstGeom>
          <a:noFill/>
        </p:spPr>
        <p:txBody>
          <a:bodyPr wrap="square" rtlCol="0">
            <a:spAutoFit/>
          </a:bodyPr>
          <a:lstStyle/>
          <a:p>
            <a:r>
              <a:rPr lang="en-US" sz="3600" b="1" dirty="0">
                <a:solidFill>
                  <a:srgbClr val="FF0000"/>
                </a:solidFill>
                <a:latin typeface="Bradley Hand ITC" panose="03070402050302030203" pitchFamily="66" charset="0"/>
              </a:rPr>
              <a:t>1)</a:t>
            </a:r>
          </a:p>
        </p:txBody>
      </p:sp>
      <p:sp>
        <p:nvSpPr>
          <p:cNvPr id="5" name="TextBox 4">
            <a:extLst>
              <a:ext uri="{FF2B5EF4-FFF2-40B4-BE49-F238E27FC236}">
                <a16:creationId xmlns:a16="http://schemas.microsoft.com/office/drawing/2014/main" xmlns="" id="{47320800-291D-47AD-B215-D8E1E81D5B8D}"/>
              </a:ext>
            </a:extLst>
          </p:cNvPr>
          <p:cNvSpPr txBox="1"/>
          <p:nvPr/>
        </p:nvSpPr>
        <p:spPr>
          <a:xfrm>
            <a:off x="-1" y="3949138"/>
            <a:ext cx="715617" cy="646331"/>
          </a:xfrm>
          <a:prstGeom prst="rect">
            <a:avLst/>
          </a:prstGeom>
          <a:noFill/>
        </p:spPr>
        <p:txBody>
          <a:bodyPr wrap="square" rtlCol="0">
            <a:spAutoFit/>
          </a:bodyPr>
          <a:lstStyle/>
          <a:p>
            <a:r>
              <a:rPr lang="en-US" sz="3600" b="1" dirty="0">
                <a:solidFill>
                  <a:srgbClr val="FF0000"/>
                </a:solidFill>
                <a:latin typeface="Bradley Hand ITC" panose="03070402050302030203" pitchFamily="66" charset="0"/>
              </a:rPr>
              <a:t>2)</a:t>
            </a:r>
          </a:p>
        </p:txBody>
      </p:sp>
    </p:spTree>
    <p:extLst>
      <p:ext uri="{BB962C8B-B14F-4D97-AF65-F5344CB8AC3E}">
        <p14:creationId xmlns:p14="http://schemas.microsoft.com/office/powerpoint/2010/main" val="398316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31D1247-922B-4931-85DA-5A05991A57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00" r="-1" b="-1"/>
          <a:stretch/>
        </p:blipFill>
        <p:spPr>
          <a:xfrm>
            <a:off x="20" y="4654"/>
            <a:ext cx="9143980" cy="6857990"/>
          </a:xfrm>
          <a:prstGeom prst="rect">
            <a:avLst/>
          </a:prstGeom>
        </p:spPr>
      </p:pic>
      <p:sp>
        <p:nvSpPr>
          <p:cNvPr id="4" name="TextBox 3">
            <a:extLst>
              <a:ext uri="{FF2B5EF4-FFF2-40B4-BE49-F238E27FC236}">
                <a16:creationId xmlns:a16="http://schemas.microsoft.com/office/drawing/2014/main" xmlns="" id="{AF703E2D-19E1-4DB0-9B05-2C2F4ABF51DA}"/>
              </a:ext>
            </a:extLst>
          </p:cNvPr>
          <p:cNvSpPr txBox="1"/>
          <p:nvPr/>
        </p:nvSpPr>
        <p:spPr>
          <a:xfrm>
            <a:off x="3810000" y="3229655"/>
            <a:ext cx="762000" cy="707886"/>
          </a:xfrm>
          <a:prstGeom prst="rect">
            <a:avLst/>
          </a:prstGeom>
          <a:noFill/>
        </p:spPr>
        <p:txBody>
          <a:bodyPr wrap="square" rtlCol="0">
            <a:spAutoFit/>
          </a:bodyPr>
          <a:lstStyle/>
          <a:p>
            <a:r>
              <a:rPr lang="en-US" sz="4000" b="1" dirty="0">
                <a:solidFill>
                  <a:schemeClr val="bg1"/>
                </a:solidFill>
                <a:effectLst>
                  <a:glow rad="228600">
                    <a:schemeClr val="tx1">
                      <a:alpha val="40000"/>
                    </a:schemeClr>
                  </a:glow>
                </a:effectLst>
                <a:latin typeface="Segoe Print" panose="02000600000000000000" pitchFamily="2" charset="0"/>
              </a:rPr>
              <a:t>to</a:t>
            </a:r>
            <a:r>
              <a:rPr lang="en-US" dirty="0"/>
              <a:t> </a:t>
            </a:r>
          </a:p>
        </p:txBody>
      </p:sp>
      <p:sp>
        <p:nvSpPr>
          <p:cNvPr id="5" name="TextBox 4">
            <a:extLst>
              <a:ext uri="{FF2B5EF4-FFF2-40B4-BE49-F238E27FC236}">
                <a16:creationId xmlns:a16="http://schemas.microsoft.com/office/drawing/2014/main" xmlns="" id="{C9F38135-CC35-4077-BA62-839C513D298A}"/>
              </a:ext>
            </a:extLst>
          </p:cNvPr>
          <p:cNvSpPr txBox="1"/>
          <p:nvPr/>
        </p:nvSpPr>
        <p:spPr>
          <a:xfrm>
            <a:off x="563124" y="1182233"/>
            <a:ext cx="2120369" cy="1015663"/>
          </a:xfrm>
          <a:prstGeom prst="rect">
            <a:avLst/>
          </a:prstGeom>
          <a:solidFill>
            <a:schemeClr val="bg1">
              <a:alpha val="49000"/>
            </a:schemeClr>
          </a:solidFill>
        </p:spPr>
        <p:txBody>
          <a:bodyPr wrap="square" rtlCol="0">
            <a:spAutoFit/>
          </a:bodyPr>
          <a:lstStyle/>
          <a:p>
            <a:r>
              <a:rPr lang="en-US" sz="6000" b="1" dirty="0">
                <a:effectLst>
                  <a:glow rad="101600">
                    <a:schemeClr val="bg1">
                      <a:alpha val="60000"/>
                    </a:schemeClr>
                  </a:glow>
                </a:effectLst>
              </a:rPr>
              <a:t>Babel</a:t>
            </a:r>
          </a:p>
        </p:txBody>
      </p:sp>
      <p:sp>
        <p:nvSpPr>
          <p:cNvPr id="7" name="TextBox 6">
            <a:extLst>
              <a:ext uri="{FF2B5EF4-FFF2-40B4-BE49-F238E27FC236}">
                <a16:creationId xmlns:a16="http://schemas.microsoft.com/office/drawing/2014/main" xmlns="" id="{4D705D45-D7E1-4382-971A-1AF1834627E4}"/>
              </a:ext>
            </a:extLst>
          </p:cNvPr>
          <p:cNvSpPr txBox="1"/>
          <p:nvPr/>
        </p:nvSpPr>
        <p:spPr>
          <a:xfrm>
            <a:off x="311406" y="2310547"/>
            <a:ext cx="695760" cy="707886"/>
          </a:xfrm>
          <a:prstGeom prst="rect">
            <a:avLst/>
          </a:prstGeom>
          <a:noFill/>
        </p:spPr>
        <p:txBody>
          <a:bodyPr wrap="square" rtlCol="0">
            <a:spAutoFit/>
          </a:bodyPr>
          <a:lstStyle/>
          <a:p>
            <a:r>
              <a:rPr lang="en-US" sz="4000" b="1" dirty="0">
                <a:solidFill>
                  <a:schemeClr val="bg1"/>
                </a:solidFill>
                <a:effectLst>
                  <a:glow rad="228600">
                    <a:schemeClr val="tx1">
                      <a:alpha val="40000"/>
                    </a:schemeClr>
                  </a:glow>
                </a:effectLst>
                <a:latin typeface="Segoe Print" panose="02000600000000000000" pitchFamily="2" charset="0"/>
              </a:rPr>
              <a:t>&amp;</a:t>
            </a:r>
            <a:r>
              <a:rPr lang="en-US" dirty="0"/>
              <a:t> </a:t>
            </a:r>
          </a:p>
        </p:txBody>
      </p:sp>
      <p:sp>
        <p:nvSpPr>
          <p:cNvPr id="9" name="TextBox 8">
            <a:extLst>
              <a:ext uri="{FF2B5EF4-FFF2-40B4-BE49-F238E27FC236}">
                <a16:creationId xmlns:a16="http://schemas.microsoft.com/office/drawing/2014/main" xmlns="" id="{50A55AE1-27CE-4B59-A973-3BA290A71123}"/>
              </a:ext>
            </a:extLst>
          </p:cNvPr>
          <p:cNvSpPr txBox="1"/>
          <p:nvPr/>
        </p:nvSpPr>
        <p:spPr>
          <a:xfrm>
            <a:off x="854693" y="2076738"/>
            <a:ext cx="3849829" cy="1015663"/>
          </a:xfrm>
          <a:prstGeom prst="rect">
            <a:avLst/>
          </a:prstGeom>
          <a:solidFill>
            <a:schemeClr val="bg1">
              <a:alpha val="49000"/>
            </a:schemeClr>
          </a:solidFill>
        </p:spPr>
        <p:txBody>
          <a:bodyPr wrap="square" rtlCol="0">
            <a:spAutoFit/>
          </a:bodyPr>
          <a:lstStyle/>
          <a:p>
            <a:r>
              <a:rPr lang="en-US" sz="6000" b="1" dirty="0">
                <a:effectLst>
                  <a:glow rad="228600">
                    <a:schemeClr val="bg1">
                      <a:alpha val="40000"/>
                    </a:schemeClr>
                  </a:glow>
                </a:effectLst>
              </a:rPr>
              <a:t>Barrenness</a:t>
            </a:r>
          </a:p>
        </p:txBody>
      </p:sp>
      <p:sp>
        <p:nvSpPr>
          <p:cNvPr id="10" name="TextBox 9">
            <a:extLst>
              <a:ext uri="{FF2B5EF4-FFF2-40B4-BE49-F238E27FC236}">
                <a16:creationId xmlns:a16="http://schemas.microsoft.com/office/drawing/2014/main" xmlns="" id="{2BC98FBC-05C5-4D89-AAFF-EC5D840CDA62}"/>
              </a:ext>
            </a:extLst>
          </p:cNvPr>
          <p:cNvSpPr txBox="1"/>
          <p:nvPr/>
        </p:nvSpPr>
        <p:spPr>
          <a:xfrm>
            <a:off x="152400" y="633095"/>
            <a:ext cx="2663687" cy="707886"/>
          </a:xfrm>
          <a:prstGeom prst="rect">
            <a:avLst/>
          </a:prstGeom>
          <a:noFill/>
        </p:spPr>
        <p:txBody>
          <a:bodyPr wrap="square" rtlCol="0">
            <a:spAutoFit/>
          </a:bodyPr>
          <a:lstStyle/>
          <a:p>
            <a:r>
              <a:rPr lang="en-US" sz="4000" b="1" dirty="0">
                <a:solidFill>
                  <a:schemeClr val="bg1"/>
                </a:solidFill>
                <a:effectLst>
                  <a:glow rad="228600">
                    <a:schemeClr val="tx1">
                      <a:alpha val="40000"/>
                    </a:schemeClr>
                  </a:glow>
                </a:effectLst>
                <a:latin typeface="Segoe Print" panose="02000600000000000000" pitchFamily="2" charset="0"/>
              </a:rPr>
              <a:t>From</a:t>
            </a:r>
            <a:r>
              <a:rPr lang="en-US" dirty="0"/>
              <a:t> </a:t>
            </a:r>
          </a:p>
        </p:txBody>
      </p:sp>
      <p:sp>
        <p:nvSpPr>
          <p:cNvPr id="6" name="TextBox 5">
            <a:extLst>
              <a:ext uri="{FF2B5EF4-FFF2-40B4-BE49-F238E27FC236}">
                <a16:creationId xmlns:a16="http://schemas.microsoft.com/office/drawing/2014/main" xmlns="" id="{7179C88B-61DF-4206-8FDA-09CEE79162FE}"/>
              </a:ext>
            </a:extLst>
          </p:cNvPr>
          <p:cNvSpPr txBox="1"/>
          <p:nvPr/>
        </p:nvSpPr>
        <p:spPr>
          <a:xfrm>
            <a:off x="4439478" y="3275822"/>
            <a:ext cx="4214191" cy="1323439"/>
          </a:xfrm>
          <a:prstGeom prst="rect">
            <a:avLst/>
          </a:prstGeom>
          <a:noFill/>
        </p:spPr>
        <p:txBody>
          <a:bodyPr wrap="square" rtlCol="0">
            <a:spAutoFit/>
          </a:bodyPr>
          <a:lstStyle/>
          <a:p>
            <a:r>
              <a:rPr lang="en-US" sz="8000" b="1" dirty="0">
                <a:solidFill>
                  <a:srgbClr val="FFFF00"/>
                </a:solidFill>
                <a:effectLst>
                  <a:glow rad="228600">
                    <a:schemeClr val="tx1">
                      <a:alpha val="40000"/>
                    </a:schemeClr>
                  </a:glow>
                </a:effectLst>
              </a:rPr>
              <a:t>Blessings</a:t>
            </a:r>
          </a:p>
        </p:txBody>
      </p:sp>
    </p:spTree>
    <p:extLst>
      <p:ext uri="{BB962C8B-B14F-4D97-AF65-F5344CB8AC3E}">
        <p14:creationId xmlns:p14="http://schemas.microsoft.com/office/powerpoint/2010/main" val="363912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31D1247-922B-4931-85DA-5A05991A57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00" r="-1" b="-1"/>
          <a:stretch/>
        </p:blipFill>
        <p:spPr>
          <a:xfrm>
            <a:off x="20" y="4654"/>
            <a:ext cx="9143980" cy="6857990"/>
          </a:xfrm>
          <a:prstGeom prst="rect">
            <a:avLst/>
          </a:prstGeom>
        </p:spPr>
      </p:pic>
      <p:sp>
        <p:nvSpPr>
          <p:cNvPr id="4" name="TextBox 3">
            <a:extLst>
              <a:ext uri="{FF2B5EF4-FFF2-40B4-BE49-F238E27FC236}">
                <a16:creationId xmlns:a16="http://schemas.microsoft.com/office/drawing/2014/main" xmlns="" id="{AF703E2D-19E1-4DB0-9B05-2C2F4ABF51DA}"/>
              </a:ext>
            </a:extLst>
          </p:cNvPr>
          <p:cNvSpPr txBox="1"/>
          <p:nvPr/>
        </p:nvSpPr>
        <p:spPr>
          <a:xfrm>
            <a:off x="3810000" y="3229655"/>
            <a:ext cx="762000" cy="707886"/>
          </a:xfrm>
          <a:prstGeom prst="rect">
            <a:avLst/>
          </a:prstGeom>
          <a:noFill/>
        </p:spPr>
        <p:txBody>
          <a:bodyPr wrap="square" rtlCol="0">
            <a:spAutoFit/>
          </a:bodyPr>
          <a:lstStyle/>
          <a:p>
            <a:r>
              <a:rPr lang="en-US" sz="4000" b="1" dirty="0">
                <a:solidFill>
                  <a:schemeClr val="bg1"/>
                </a:solidFill>
                <a:effectLst>
                  <a:glow rad="228600">
                    <a:schemeClr val="tx1">
                      <a:alpha val="40000"/>
                    </a:schemeClr>
                  </a:glow>
                </a:effectLst>
                <a:latin typeface="Segoe Print" panose="02000600000000000000" pitchFamily="2" charset="0"/>
              </a:rPr>
              <a:t>to</a:t>
            </a:r>
            <a:r>
              <a:rPr lang="en-US" dirty="0"/>
              <a:t> </a:t>
            </a:r>
          </a:p>
        </p:txBody>
      </p:sp>
      <p:sp>
        <p:nvSpPr>
          <p:cNvPr id="5" name="TextBox 4">
            <a:extLst>
              <a:ext uri="{FF2B5EF4-FFF2-40B4-BE49-F238E27FC236}">
                <a16:creationId xmlns:a16="http://schemas.microsoft.com/office/drawing/2014/main" xmlns="" id="{C9F38135-CC35-4077-BA62-839C513D298A}"/>
              </a:ext>
            </a:extLst>
          </p:cNvPr>
          <p:cNvSpPr txBox="1"/>
          <p:nvPr/>
        </p:nvSpPr>
        <p:spPr>
          <a:xfrm>
            <a:off x="563124" y="1182233"/>
            <a:ext cx="2120369" cy="1015663"/>
          </a:xfrm>
          <a:prstGeom prst="rect">
            <a:avLst/>
          </a:prstGeom>
          <a:solidFill>
            <a:schemeClr val="bg1">
              <a:alpha val="49000"/>
            </a:schemeClr>
          </a:solidFill>
        </p:spPr>
        <p:txBody>
          <a:bodyPr wrap="square" rtlCol="0">
            <a:spAutoFit/>
          </a:bodyPr>
          <a:lstStyle/>
          <a:p>
            <a:r>
              <a:rPr lang="en-US" sz="6000" b="1" dirty="0">
                <a:effectLst>
                  <a:glow rad="101600">
                    <a:schemeClr val="bg1">
                      <a:alpha val="60000"/>
                    </a:schemeClr>
                  </a:glow>
                </a:effectLst>
              </a:rPr>
              <a:t>Babel</a:t>
            </a:r>
          </a:p>
        </p:txBody>
      </p:sp>
      <p:sp>
        <p:nvSpPr>
          <p:cNvPr id="7" name="TextBox 6">
            <a:extLst>
              <a:ext uri="{FF2B5EF4-FFF2-40B4-BE49-F238E27FC236}">
                <a16:creationId xmlns:a16="http://schemas.microsoft.com/office/drawing/2014/main" xmlns="" id="{4D705D45-D7E1-4382-971A-1AF1834627E4}"/>
              </a:ext>
            </a:extLst>
          </p:cNvPr>
          <p:cNvSpPr txBox="1"/>
          <p:nvPr/>
        </p:nvSpPr>
        <p:spPr>
          <a:xfrm>
            <a:off x="311406" y="2310547"/>
            <a:ext cx="695760" cy="707886"/>
          </a:xfrm>
          <a:prstGeom prst="rect">
            <a:avLst/>
          </a:prstGeom>
          <a:noFill/>
        </p:spPr>
        <p:txBody>
          <a:bodyPr wrap="square" rtlCol="0">
            <a:spAutoFit/>
          </a:bodyPr>
          <a:lstStyle/>
          <a:p>
            <a:r>
              <a:rPr lang="en-US" sz="4000" b="1" dirty="0">
                <a:solidFill>
                  <a:schemeClr val="bg1"/>
                </a:solidFill>
                <a:effectLst>
                  <a:glow rad="228600">
                    <a:schemeClr val="tx1">
                      <a:alpha val="40000"/>
                    </a:schemeClr>
                  </a:glow>
                </a:effectLst>
                <a:latin typeface="Segoe Print" panose="02000600000000000000" pitchFamily="2" charset="0"/>
              </a:rPr>
              <a:t>&amp;</a:t>
            </a:r>
            <a:r>
              <a:rPr lang="en-US" dirty="0"/>
              <a:t> </a:t>
            </a:r>
          </a:p>
        </p:txBody>
      </p:sp>
      <p:sp>
        <p:nvSpPr>
          <p:cNvPr id="9" name="TextBox 8">
            <a:extLst>
              <a:ext uri="{FF2B5EF4-FFF2-40B4-BE49-F238E27FC236}">
                <a16:creationId xmlns:a16="http://schemas.microsoft.com/office/drawing/2014/main" xmlns="" id="{50A55AE1-27CE-4B59-A973-3BA290A71123}"/>
              </a:ext>
            </a:extLst>
          </p:cNvPr>
          <p:cNvSpPr txBox="1"/>
          <p:nvPr/>
        </p:nvSpPr>
        <p:spPr>
          <a:xfrm>
            <a:off x="854693" y="2076738"/>
            <a:ext cx="3849829" cy="1015663"/>
          </a:xfrm>
          <a:prstGeom prst="rect">
            <a:avLst/>
          </a:prstGeom>
          <a:solidFill>
            <a:schemeClr val="bg1">
              <a:alpha val="49000"/>
            </a:schemeClr>
          </a:solidFill>
        </p:spPr>
        <p:txBody>
          <a:bodyPr wrap="square" rtlCol="0">
            <a:spAutoFit/>
          </a:bodyPr>
          <a:lstStyle/>
          <a:p>
            <a:r>
              <a:rPr lang="en-US" sz="6000" b="1" dirty="0">
                <a:effectLst>
                  <a:glow rad="228600">
                    <a:schemeClr val="bg1">
                      <a:alpha val="40000"/>
                    </a:schemeClr>
                  </a:glow>
                </a:effectLst>
              </a:rPr>
              <a:t>Barrenness</a:t>
            </a:r>
          </a:p>
        </p:txBody>
      </p:sp>
      <p:sp>
        <p:nvSpPr>
          <p:cNvPr id="10" name="TextBox 9">
            <a:extLst>
              <a:ext uri="{FF2B5EF4-FFF2-40B4-BE49-F238E27FC236}">
                <a16:creationId xmlns:a16="http://schemas.microsoft.com/office/drawing/2014/main" xmlns="" id="{2BC98FBC-05C5-4D89-AAFF-EC5D840CDA62}"/>
              </a:ext>
            </a:extLst>
          </p:cNvPr>
          <p:cNvSpPr txBox="1"/>
          <p:nvPr/>
        </p:nvSpPr>
        <p:spPr>
          <a:xfrm>
            <a:off x="152400" y="633095"/>
            <a:ext cx="2663687" cy="707886"/>
          </a:xfrm>
          <a:prstGeom prst="rect">
            <a:avLst/>
          </a:prstGeom>
          <a:noFill/>
        </p:spPr>
        <p:txBody>
          <a:bodyPr wrap="square" rtlCol="0">
            <a:spAutoFit/>
          </a:bodyPr>
          <a:lstStyle/>
          <a:p>
            <a:r>
              <a:rPr lang="en-US" sz="4000" b="1" dirty="0">
                <a:solidFill>
                  <a:schemeClr val="bg1"/>
                </a:solidFill>
                <a:effectLst>
                  <a:glow rad="228600">
                    <a:schemeClr val="tx1">
                      <a:alpha val="40000"/>
                    </a:schemeClr>
                  </a:glow>
                </a:effectLst>
                <a:latin typeface="Segoe Print" panose="02000600000000000000" pitchFamily="2" charset="0"/>
              </a:rPr>
              <a:t>From</a:t>
            </a:r>
            <a:r>
              <a:rPr lang="en-US" dirty="0"/>
              <a:t> </a:t>
            </a:r>
          </a:p>
        </p:txBody>
      </p:sp>
      <p:sp>
        <p:nvSpPr>
          <p:cNvPr id="6" name="TextBox 5">
            <a:extLst>
              <a:ext uri="{FF2B5EF4-FFF2-40B4-BE49-F238E27FC236}">
                <a16:creationId xmlns:a16="http://schemas.microsoft.com/office/drawing/2014/main" xmlns="" id="{7179C88B-61DF-4206-8FDA-09CEE79162FE}"/>
              </a:ext>
            </a:extLst>
          </p:cNvPr>
          <p:cNvSpPr txBox="1"/>
          <p:nvPr/>
        </p:nvSpPr>
        <p:spPr>
          <a:xfrm>
            <a:off x="4439478" y="3275822"/>
            <a:ext cx="4214191" cy="1323439"/>
          </a:xfrm>
          <a:prstGeom prst="rect">
            <a:avLst/>
          </a:prstGeom>
          <a:noFill/>
        </p:spPr>
        <p:txBody>
          <a:bodyPr wrap="square" rtlCol="0">
            <a:spAutoFit/>
          </a:bodyPr>
          <a:lstStyle/>
          <a:p>
            <a:r>
              <a:rPr lang="en-US" sz="8000" b="1" dirty="0">
                <a:solidFill>
                  <a:srgbClr val="FFFF00"/>
                </a:solidFill>
                <a:effectLst>
                  <a:glow rad="228600">
                    <a:schemeClr val="tx1">
                      <a:alpha val="40000"/>
                    </a:schemeClr>
                  </a:glow>
                </a:effectLst>
              </a:rPr>
              <a:t>Blessings</a:t>
            </a:r>
          </a:p>
        </p:txBody>
      </p:sp>
    </p:spTree>
    <p:extLst>
      <p:ext uri="{BB962C8B-B14F-4D97-AF65-F5344CB8AC3E}">
        <p14:creationId xmlns:p14="http://schemas.microsoft.com/office/powerpoint/2010/main" val="25894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1077218"/>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as people migrated from the east, they found a plain in the land of Shinar and </a:t>
            </a:r>
            <a:r>
              <a:rPr lang="en-US" sz="3200" b="1" dirty="0">
                <a:solidFill>
                  <a:srgbClr val="FFFF00"/>
                </a:solidFill>
                <a:latin typeface="Times New Roman" panose="02020603050405020304" pitchFamily="18" charset="0"/>
                <a:cs typeface="Times New Roman" panose="02020603050405020304" pitchFamily="18" charset="0"/>
              </a:rPr>
              <a:t>settled there</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Gen 11:2</a:t>
            </a: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9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156966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And they said to one another, “Come, let us make bricks, and burn them thoroughly.” And they had brick for stone, and bitumen for mortar. </a:t>
            </a:r>
            <a:r>
              <a:rPr lang="en-US" dirty="0"/>
              <a:t>.</a:t>
            </a:r>
            <a:r>
              <a:rPr lang="en-US" sz="3200" i="1" dirty="0">
                <a:solidFill>
                  <a:schemeClr val="bg1"/>
                </a:solidFill>
                <a:latin typeface="Times New Roman" panose="02020603050405020304" pitchFamily="18" charset="0"/>
                <a:cs typeface="Times New Roman" panose="02020603050405020304" pitchFamily="18" charset="0"/>
              </a:rPr>
              <a:t>Gen 11:3</a:t>
            </a: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854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206210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Then they said, “Come, let us build ourselves a city and a tower with its top in the heavens, and </a:t>
            </a:r>
            <a:r>
              <a:rPr lang="en-US" sz="3200" b="1" dirty="0">
                <a:solidFill>
                  <a:srgbClr val="FFFF00"/>
                </a:solidFill>
                <a:latin typeface="Times New Roman" panose="02020603050405020304" pitchFamily="18" charset="0"/>
                <a:cs typeface="Times New Roman" panose="02020603050405020304" pitchFamily="18" charset="0"/>
              </a:rPr>
              <a:t>let us make </a:t>
            </a:r>
            <a:r>
              <a:rPr lang="en-US" sz="3200" b="1" u="sng" dirty="0">
                <a:solidFill>
                  <a:srgbClr val="FFFF00"/>
                </a:solidFill>
                <a:latin typeface="Times New Roman" panose="02020603050405020304" pitchFamily="18" charset="0"/>
                <a:cs typeface="Times New Roman" panose="02020603050405020304" pitchFamily="18" charset="0"/>
              </a:rPr>
              <a:t>a name for ourselves</a:t>
            </a:r>
            <a:r>
              <a:rPr lang="en-US" sz="3200" dirty="0">
                <a:solidFill>
                  <a:schemeClr val="bg1"/>
                </a:solidFill>
                <a:latin typeface="Times New Roman" panose="02020603050405020304" pitchFamily="18" charset="0"/>
                <a:cs typeface="Times New Roman" panose="02020603050405020304" pitchFamily="18" charset="0"/>
              </a:rPr>
              <a:t>, lest we be dispersed over the face of the whole earth.” </a:t>
            </a:r>
            <a:r>
              <a:rPr lang="en-US" sz="3200" i="1" dirty="0">
                <a:solidFill>
                  <a:schemeClr val="bg1"/>
                </a:solidFill>
                <a:latin typeface="Times New Roman" panose="02020603050405020304" pitchFamily="18" charset="0"/>
                <a:cs typeface="Times New Roman" panose="02020603050405020304" pitchFamily="18" charset="0"/>
              </a:rPr>
              <a:t>Gen 11:4</a:t>
            </a: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089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403187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Come, let us go down and there confuse their language, so that they may not understand one another's speech.” 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from there over the face of all the earth, and they left off building the city. Therefore its name was called Babel, because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confused</a:t>
            </a:r>
            <a:r>
              <a:rPr lang="en-US" sz="3200"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the language of all the earth. And from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over the face of all the earth. Gen 11:7-9</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868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4031873"/>
          </a:xfrm>
          <a:prstGeom prst="rect">
            <a:avLst/>
          </a:prstGeom>
        </p:spPr>
        <p:txBody>
          <a:bodyPr wrap="square">
            <a:spAutoFit/>
          </a:bodyPr>
          <a:lstStyle/>
          <a:p>
            <a:r>
              <a:rPr lang="en-US" sz="3200" b="1" dirty="0">
                <a:solidFill>
                  <a:srgbClr val="FFFF00"/>
                </a:solidFill>
                <a:latin typeface="Times New Roman" panose="02020603050405020304" pitchFamily="18" charset="0"/>
                <a:cs typeface="Times New Roman" panose="02020603050405020304" pitchFamily="18" charset="0"/>
              </a:rPr>
              <a:t>Come, let us </a:t>
            </a:r>
            <a:r>
              <a:rPr lang="en-US" sz="3200" dirty="0">
                <a:solidFill>
                  <a:schemeClr val="bg1"/>
                </a:solidFill>
                <a:latin typeface="Times New Roman" panose="02020603050405020304" pitchFamily="18" charset="0"/>
                <a:cs typeface="Times New Roman" panose="02020603050405020304" pitchFamily="18" charset="0"/>
              </a:rPr>
              <a:t>go down and there confuse their language, so that they may not understand one another's speech.” 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from there over the face of all the earth, and they left off building the city. Therefore its name was called Babel, because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confused</a:t>
            </a:r>
            <a:r>
              <a:rPr lang="en-US" sz="3200"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the language of all the earth. And from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over the face of all the earth. Gen 11:7-9</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505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49F744-CF9A-4EE1-961C-0646FD64B79E}"/>
              </a:ext>
            </a:extLst>
          </p:cNvPr>
          <p:cNvSpPr/>
          <p:nvPr/>
        </p:nvSpPr>
        <p:spPr>
          <a:xfrm>
            <a:off x="0" y="104865"/>
            <a:ext cx="9144000" cy="4031873"/>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Come, let us </a:t>
            </a:r>
            <a:r>
              <a:rPr lang="en-US" sz="3200" b="1" dirty="0">
                <a:solidFill>
                  <a:srgbClr val="FFFF00"/>
                </a:solidFill>
                <a:latin typeface="Times New Roman" panose="02020603050405020304" pitchFamily="18" charset="0"/>
                <a:cs typeface="Times New Roman" panose="02020603050405020304" pitchFamily="18" charset="0"/>
              </a:rPr>
              <a:t>go down </a:t>
            </a:r>
            <a:r>
              <a:rPr lang="en-US" sz="3200" dirty="0">
                <a:solidFill>
                  <a:schemeClr val="bg1"/>
                </a:solidFill>
                <a:latin typeface="Times New Roman" panose="02020603050405020304" pitchFamily="18" charset="0"/>
                <a:cs typeface="Times New Roman" panose="02020603050405020304" pitchFamily="18" charset="0"/>
              </a:rPr>
              <a:t>and there confuse their language, so that they may not understand one another's speech.” So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from there over the face of all the earth, and they left off building the city. Therefore its name was called Babel, because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confused</a:t>
            </a:r>
            <a:r>
              <a:rPr lang="en-US" sz="3200" baseline="300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the language of all the earth. And from there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dispersed them over the face of all the earth. Gen 11:7-9</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22AE4AD0-BCD6-4CE1-9858-2C635BF8E66B}"/>
              </a:ext>
            </a:extLst>
          </p:cNvPr>
          <p:cNvSpPr/>
          <p:nvPr/>
        </p:nvSpPr>
        <p:spPr>
          <a:xfrm>
            <a:off x="7632499" y="475205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299A273D-9A01-4988-82A7-844D6D201E09}"/>
              </a:ext>
            </a:extLst>
          </p:cNvPr>
          <p:cNvSpPr/>
          <p:nvPr/>
        </p:nvSpPr>
        <p:spPr>
          <a:xfrm>
            <a:off x="8242099" y="472555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xmlns="" id="{6B7C752D-3207-429F-962B-FBA0D5F1CE2F}"/>
              </a:ext>
            </a:extLst>
          </p:cNvPr>
          <p:cNvPicPr>
            <a:picLocks noChangeAspect="1"/>
          </p:cNvPicPr>
          <p:nvPr/>
        </p:nvPicPr>
        <p:blipFill>
          <a:blip r:embed="rId2"/>
          <a:stretch>
            <a:fillRect/>
          </a:stretch>
        </p:blipFill>
        <p:spPr>
          <a:xfrm>
            <a:off x="7899052" y="6121745"/>
            <a:ext cx="621846" cy="664522"/>
          </a:xfrm>
          <a:prstGeom prst="rect">
            <a:avLst/>
          </a:prstGeom>
        </p:spPr>
      </p:pic>
      <p:sp>
        <p:nvSpPr>
          <p:cNvPr id="9" name="Oval 8">
            <a:extLst>
              <a:ext uri="{FF2B5EF4-FFF2-40B4-BE49-F238E27FC236}">
                <a16:creationId xmlns:a16="http://schemas.microsoft.com/office/drawing/2014/main" xmlns="" id="{5C7C647A-4944-4E84-ADC2-65F3C12C9659}"/>
              </a:ext>
            </a:extLst>
          </p:cNvPr>
          <p:cNvSpPr/>
          <p:nvPr/>
        </p:nvSpPr>
        <p:spPr>
          <a:xfrm>
            <a:off x="6679852" y="5626444"/>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987729EA-9225-4498-A2D5-66A9A50F1139}"/>
              </a:ext>
            </a:extLst>
          </p:cNvPr>
          <p:cNvSpPr/>
          <p:nvPr/>
        </p:nvSpPr>
        <p:spPr>
          <a:xfrm>
            <a:off x="7101320" y="504149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BD3CF4AE-51D8-4A71-A1A8-BDE4A9CF90BA}"/>
              </a:ext>
            </a:extLst>
          </p:cNvPr>
          <p:cNvSpPr/>
          <p:nvPr/>
        </p:nvSpPr>
        <p:spPr>
          <a:xfrm>
            <a:off x="8376131" y="3972087"/>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D419A2CE-F333-4412-A21E-B1AAAA156BBA}"/>
              </a:ext>
            </a:extLst>
          </p:cNvPr>
          <p:cNvSpPr/>
          <p:nvPr/>
        </p:nvSpPr>
        <p:spPr>
          <a:xfrm>
            <a:off x="7322709" y="569295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xmlns="" id="{840BF48F-20B7-4FC3-9231-309F5AF49624}"/>
              </a:ext>
            </a:extLst>
          </p:cNvPr>
          <p:cNvSpPr/>
          <p:nvPr/>
        </p:nvSpPr>
        <p:spPr>
          <a:xfrm>
            <a:off x="6968024" y="6173099"/>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0D0AEFF7-AA6E-4857-B270-389A2F67C747}"/>
              </a:ext>
            </a:extLst>
          </p:cNvPr>
          <p:cNvSpPr/>
          <p:nvPr/>
        </p:nvSpPr>
        <p:spPr>
          <a:xfrm>
            <a:off x="7204739" y="4326835"/>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xmlns="" id="{3655045D-1061-44A8-AA3E-015EF4E2CC89}"/>
              </a:ext>
            </a:extLst>
          </p:cNvPr>
          <p:cNvSpPr/>
          <p:nvPr/>
        </p:nvSpPr>
        <p:spPr>
          <a:xfrm>
            <a:off x="6472221" y="494000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xmlns="" id="{46E495D9-24A3-4225-BDF6-D6ACBF73A8FC}"/>
              </a:ext>
            </a:extLst>
          </p:cNvPr>
          <p:cNvSpPr/>
          <p:nvPr/>
        </p:nvSpPr>
        <p:spPr>
          <a:xfrm>
            <a:off x="7766531" y="403739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xmlns="" id="{184A5439-A1DD-4335-AC83-077ED3E85317}"/>
              </a:ext>
            </a:extLst>
          </p:cNvPr>
          <p:cNvSpPr/>
          <p:nvPr/>
        </p:nvSpPr>
        <p:spPr>
          <a:xfrm>
            <a:off x="8521276" y="6103778"/>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xmlns="" id="{183A3B3E-92EB-42FC-BC5E-9C17F258B2E7}"/>
              </a:ext>
            </a:extLst>
          </p:cNvPr>
          <p:cNvSpPr/>
          <p:nvPr/>
        </p:nvSpPr>
        <p:spPr>
          <a:xfrm>
            <a:off x="8534400" y="5401412"/>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xmlns="" id="{59EEA55A-89A6-4A4B-85DA-C8573551ED2A}"/>
              </a:ext>
            </a:extLst>
          </p:cNvPr>
          <p:cNvSpPr/>
          <p:nvPr/>
        </p:nvSpPr>
        <p:spPr>
          <a:xfrm>
            <a:off x="7924800" y="5368280"/>
            <a:ext cx="609600" cy="6493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542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1343</Words>
  <Application>Microsoft Office PowerPoint</Application>
  <PresentationFormat>On-screen Show (4:3)</PresentationFormat>
  <Paragraphs>53</Paragraphs>
  <Slides>25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Bradley Hand ITC</vt:lpstr>
      <vt:lpstr>Calibri</vt:lpstr>
      <vt:lpstr>Calibri Light</vt:lpstr>
      <vt:lpstr>Helvetica Neue</vt:lpstr>
      <vt:lpstr>Segoe Print</vt:lpstr>
      <vt:lpstr>Times New Roman</vt:lpstr>
      <vt:lpstr>Wingdings</vt:lpstr>
      <vt:lpstr>Office Theme</vt:lpstr>
      <vt:lpstr>1_Sample presentation slides(2)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JD Souder</cp:lastModifiedBy>
  <cp:revision>11</cp:revision>
  <dcterms:created xsi:type="dcterms:W3CDTF">2019-01-16T19:03:11Z</dcterms:created>
  <dcterms:modified xsi:type="dcterms:W3CDTF">2019-02-19T12:45:01Z</dcterms:modified>
</cp:coreProperties>
</file>