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8"/>
  </p:notesMasterIdLst>
  <p:sldIdLst>
    <p:sldId id="258" r:id="rId3"/>
    <p:sldId id="257" r:id="rId4"/>
    <p:sldId id="259" r:id="rId5"/>
    <p:sldId id="260" r:id="rId6"/>
    <p:sldId id="256" r:id="rId7"/>
    <p:sldId id="27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00DAA1"/>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C8629-0DAE-4486-B94B-AFD9483719E4}"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99A35-650A-4350-83E1-3EF6480D62C5}" type="slidenum">
              <a:rPr lang="en-US" smtClean="0"/>
              <a:t>‹#›</a:t>
            </a:fld>
            <a:endParaRPr lang="en-US"/>
          </a:p>
        </p:txBody>
      </p:sp>
    </p:spTree>
    <p:extLst>
      <p:ext uri="{BB962C8B-B14F-4D97-AF65-F5344CB8AC3E}">
        <p14:creationId xmlns:p14="http://schemas.microsoft.com/office/powerpoint/2010/main" val="408472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0C178-A6E8-49DE-9839-350166DCF1D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22078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C178-A6E8-49DE-9839-350166DCF1D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31528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C178-A6E8-49DE-9839-350166DCF1D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12983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037012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83794102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185312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576239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090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844156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28214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22753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C178-A6E8-49DE-9839-350166DCF1D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6962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99374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70221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81484697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21608297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0C178-A6E8-49DE-9839-350166DCF1D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19286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0C178-A6E8-49DE-9839-350166DCF1D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61208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0C178-A6E8-49DE-9839-350166DCF1D0}"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1711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0C178-A6E8-49DE-9839-350166DCF1D0}"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201398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C178-A6E8-49DE-9839-350166DCF1D0}"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65220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C178-A6E8-49DE-9839-350166DCF1D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3267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C178-A6E8-49DE-9839-350166DCF1D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4658D-F89F-4C21-A3EC-1CBE71D8DBBE}" type="slidenum">
              <a:rPr lang="en-US" smtClean="0"/>
              <a:t>‹#›</a:t>
            </a:fld>
            <a:endParaRPr lang="en-US"/>
          </a:p>
        </p:txBody>
      </p:sp>
    </p:spTree>
    <p:extLst>
      <p:ext uri="{BB962C8B-B14F-4D97-AF65-F5344CB8AC3E}">
        <p14:creationId xmlns:p14="http://schemas.microsoft.com/office/powerpoint/2010/main" val="137702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C178-A6E8-49DE-9839-350166DCF1D0}" type="datetimeFigureOut">
              <a:rPr lang="en-US" smtClean="0"/>
              <a:t>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4658D-F89F-4C21-A3EC-1CBE71D8DBBE}" type="slidenum">
              <a:rPr lang="en-US" smtClean="0"/>
              <a:t>‹#›</a:t>
            </a:fld>
            <a:endParaRPr lang="en-US"/>
          </a:p>
        </p:txBody>
      </p:sp>
    </p:spTree>
    <p:extLst>
      <p:ext uri="{BB962C8B-B14F-4D97-AF65-F5344CB8AC3E}">
        <p14:creationId xmlns:p14="http://schemas.microsoft.com/office/powerpoint/2010/main" val="148969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415649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29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0224BB-226A-4220-9E71-8EF43357ED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98963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2EA0FD6-1727-4E68-AC81-561FAF4924D2}"/>
              </a:ext>
            </a:extLst>
          </p:cNvPr>
          <p:cNvSpPr/>
          <p:nvPr/>
        </p:nvSpPr>
        <p:spPr>
          <a:xfrm>
            <a:off x="0" y="184378"/>
            <a:ext cx="8812696"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a:t>
            </a:r>
            <a:r>
              <a:rPr lang="en-US" sz="3200" dirty="0">
                <a:solidFill>
                  <a:srgbClr val="FFFF00"/>
                </a:solidFill>
                <a:latin typeface="Times New Roman" panose="02020603050405020304" pitchFamily="18" charset="0"/>
                <a:cs typeface="Times New Roman" panose="02020603050405020304" pitchFamily="18" charset="0"/>
              </a:rPr>
              <a:t>saw</a:t>
            </a:r>
            <a:r>
              <a:rPr lang="en-US" sz="3200" dirty="0">
                <a:solidFill>
                  <a:schemeClr val="bg1"/>
                </a:solidFill>
                <a:latin typeface="Times New Roman" panose="02020603050405020304" pitchFamily="18" charset="0"/>
                <a:cs typeface="Times New Roman" panose="02020603050405020304" pitchFamily="18" charset="0"/>
              </a:rPr>
              <a:t> the earth, and behold, </a:t>
            </a:r>
            <a:r>
              <a:rPr lang="en-US" sz="3200" dirty="0">
                <a:solidFill>
                  <a:srgbClr val="FFFF00"/>
                </a:solidFill>
                <a:latin typeface="Times New Roman" panose="02020603050405020304" pitchFamily="18" charset="0"/>
                <a:cs typeface="Times New Roman" panose="02020603050405020304" pitchFamily="18" charset="0"/>
              </a:rPr>
              <a:t>it was corrupt</a:t>
            </a:r>
            <a:r>
              <a:rPr lang="en-US" sz="3200" dirty="0">
                <a:solidFill>
                  <a:schemeClr val="bg1"/>
                </a:solidFill>
                <a:latin typeface="Times New Roman" panose="02020603050405020304" pitchFamily="18" charset="0"/>
                <a:cs typeface="Times New Roman" panose="02020603050405020304" pitchFamily="18" charset="0"/>
              </a:rPr>
              <a:t>, for all flesh had corrupted their way on the earth.																Gen 6:12</a:t>
            </a:r>
          </a:p>
        </p:txBody>
      </p:sp>
      <p:sp>
        <p:nvSpPr>
          <p:cNvPr id="3" name="Rectangle 2">
            <a:extLst>
              <a:ext uri="{FF2B5EF4-FFF2-40B4-BE49-F238E27FC236}">
                <a16:creationId xmlns:a16="http://schemas.microsoft.com/office/drawing/2014/main" xmlns="" id="{274B336A-C544-4171-85BF-102BDBC5F47F}"/>
              </a:ext>
            </a:extLst>
          </p:cNvPr>
          <p:cNvSpPr/>
          <p:nvPr/>
        </p:nvSpPr>
        <p:spPr>
          <a:xfrm>
            <a:off x="0" y="3094868"/>
            <a:ext cx="9144000"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a:t>
            </a:r>
            <a:r>
              <a:rPr lang="en-US" sz="3200" dirty="0">
                <a:solidFill>
                  <a:schemeClr val="accent4">
                    <a:lumMod val="60000"/>
                    <a:lumOff val="40000"/>
                  </a:schemeClr>
                </a:solidFill>
                <a:latin typeface="Times New Roman" panose="02020603050405020304" pitchFamily="18" charset="0"/>
                <a:cs typeface="Times New Roman" panose="02020603050405020304" pitchFamily="18" charset="0"/>
              </a:rPr>
              <a:t>saw</a:t>
            </a:r>
            <a:r>
              <a:rPr lang="en-US" sz="3200" dirty="0">
                <a:solidFill>
                  <a:schemeClr val="bg1"/>
                </a:solidFill>
                <a:latin typeface="Times New Roman" panose="02020603050405020304" pitchFamily="18" charset="0"/>
                <a:cs typeface="Times New Roman" panose="02020603050405020304" pitchFamily="18" charset="0"/>
              </a:rPr>
              <a:t> everything that he had made, and behold, </a:t>
            </a:r>
            <a:r>
              <a:rPr lang="en-US" sz="3200" dirty="0">
                <a:solidFill>
                  <a:schemeClr val="accent4">
                    <a:lumMod val="60000"/>
                    <a:lumOff val="40000"/>
                  </a:schemeClr>
                </a:solidFill>
                <a:latin typeface="Times New Roman" panose="02020603050405020304" pitchFamily="18" charset="0"/>
                <a:cs typeface="Times New Roman" panose="02020603050405020304" pitchFamily="18" charset="0"/>
              </a:rPr>
              <a:t>it was very good</a:t>
            </a:r>
            <a:r>
              <a:rPr lang="en-US" sz="3200" dirty="0">
                <a:solidFill>
                  <a:schemeClr val="bg1"/>
                </a:solidFill>
                <a:latin typeface="Times New Roman" panose="02020603050405020304" pitchFamily="18" charset="0"/>
                <a:cs typeface="Times New Roman" panose="02020603050405020304" pitchFamily="18" charset="0"/>
              </a:rPr>
              <a:t>…																									  Gen 1:31</a:t>
            </a:r>
          </a:p>
        </p:txBody>
      </p:sp>
    </p:spTree>
    <p:extLst>
      <p:ext uri="{BB962C8B-B14F-4D97-AF65-F5344CB8AC3E}">
        <p14:creationId xmlns:p14="http://schemas.microsoft.com/office/powerpoint/2010/main" val="33072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331133-BA36-47C5-993D-5C01D61E3324}"/>
              </a:ext>
            </a:extLst>
          </p:cNvPr>
          <p:cNvSpPr/>
          <p:nvPr/>
        </p:nvSpPr>
        <p:spPr>
          <a:xfrm>
            <a:off x="139148" y="151897"/>
            <a:ext cx="8865704"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said, “I will blot out man whom I have created from the face of the land, man and animals and creeping things and birds of the heavens, for I am sorry that I have made them.”</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Gen 6:7</a:t>
            </a:r>
          </a:p>
        </p:txBody>
      </p:sp>
    </p:spTree>
    <p:extLst>
      <p:ext uri="{BB962C8B-B14F-4D97-AF65-F5344CB8AC3E}">
        <p14:creationId xmlns:p14="http://schemas.microsoft.com/office/powerpoint/2010/main" val="1349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331133-BA36-47C5-993D-5C01D61E3324}"/>
              </a:ext>
            </a:extLst>
          </p:cNvPr>
          <p:cNvSpPr/>
          <p:nvPr/>
        </p:nvSpPr>
        <p:spPr>
          <a:xfrm>
            <a:off x="139148" y="151897"/>
            <a:ext cx="8865704"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said, “I will blot out man whom I have created from the face of the land, </a:t>
            </a:r>
            <a:r>
              <a:rPr lang="en-US" sz="3200" dirty="0">
                <a:solidFill>
                  <a:srgbClr val="FFC000"/>
                </a:solidFill>
                <a:latin typeface="Times New Roman" panose="02020603050405020304" pitchFamily="18" charset="0"/>
                <a:cs typeface="Times New Roman" panose="02020603050405020304" pitchFamily="18" charset="0"/>
              </a:rPr>
              <a:t>man</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FFFF00"/>
                </a:solidFill>
                <a:latin typeface="Times New Roman" panose="02020603050405020304" pitchFamily="18" charset="0"/>
                <a:cs typeface="Times New Roman" panose="02020603050405020304" pitchFamily="18" charset="0"/>
              </a:rPr>
              <a:t>animals</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66FF33"/>
                </a:solidFill>
                <a:latin typeface="Times New Roman" panose="02020603050405020304" pitchFamily="18" charset="0"/>
                <a:cs typeface="Times New Roman" panose="02020603050405020304" pitchFamily="18" charset="0"/>
              </a:rPr>
              <a:t>creeping things </a:t>
            </a:r>
            <a:r>
              <a:rPr lang="en-US" sz="3200" dirty="0">
                <a:solidFill>
                  <a:schemeClr val="bg1"/>
                </a:solidFill>
                <a:latin typeface="Times New Roman" panose="02020603050405020304" pitchFamily="18" charset="0"/>
                <a:cs typeface="Times New Roman" panose="02020603050405020304" pitchFamily="18" charset="0"/>
              </a:rPr>
              <a:t>and </a:t>
            </a:r>
            <a:r>
              <a:rPr lang="en-US" sz="3200" dirty="0">
                <a:solidFill>
                  <a:srgbClr val="66FFFF"/>
                </a:solidFill>
                <a:latin typeface="Times New Roman" panose="02020603050405020304" pitchFamily="18" charset="0"/>
                <a:cs typeface="Times New Roman" panose="02020603050405020304" pitchFamily="18" charset="0"/>
              </a:rPr>
              <a:t>birds </a:t>
            </a:r>
            <a:r>
              <a:rPr lang="en-US" sz="3200" dirty="0">
                <a:solidFill>
                  <a:schemeClr val="bg1"/>
                </a:solidFill>
                <a:latin typeface="Times New Roman" panose="02020603050405020304" pitchFamily="18" charset="0"/>
                <a:cs typeface="Times New Roman" panose="02020603050405020304" pitchFamily="18" charset="0"/>
              </a:rPr>
              <a:t>of the heavens, for I am sorry that I have made them.”</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Gen 6:7</a:t>
            </a:r>
          </a:p>
        </p:txBody>
      </p:sp>
    </p:spTree>
    <p:extLst>
      <p:ext uri="{BB962C8B-B14F-4D97-AF65-F5344CB8AC3E}">
        <p14:creationId xmlns:p14="http://schemas.microsoft.com/office/powerpoint/2010/main" val="16348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F331133-BA36-47C5-993D-5C01D61E3324}"/>
              </a:ext>
            </a:extLst>
          </p:cNvPr>
          <p:cNvSpPr/>
          <p:nvPr/>
        </p:nvSpPr>
        <p:spPr>
          <a:xfrm>
            <a:off x="139148" y="0"/>
            <a:ext cx="8865704"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said, “I will blot out man whom I have created from the face of the land, </a:t>
            </a:r>
            <a:r>
              <a:rPr lang="en-US" sz="3200" dirty="0">
                <a:solidFill>
                  <a:srgbClr val="FFC000"/>
                </a:solidFill>
                <a:latin typeface="Times New Roman" panose="02020603050405020304" pitchFamily="18" charset="0"/>
                <a:cs typeface="Times New Roman" panose="02020603050405020304" pitchFamily="18" charset="0"/>
              </a:rPr>
              <a:t>man</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FFFF00"/>
                </a:solidFill>
                <a:latin typeface="Times New Roman" panose="02020603050405020304" pitchFamily="18" charset="0"/>
                <a:cs typeface="Times New Roman" panose="02020603050405020304" pitchFamily="18" charset="0"/>
              </a:rPr>
              <a:t>animals</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66FF33"/>
                </a:solidFill>
                <a:latin typeface="Times New Roman" panose="02020603050405020304" pitchFamily="18" charset="0"/>
                <a:cs typeface="Times New Roman" panose="02020603050405020304" pitchFamily="18" charset="0"/>
              </a:rPr>
              <a:t>creeping things </a:t>
            </a:r>
            <a:r>
              <a:rPr lang="en-US" sz="3200" dirty="0">
                <a:solidFill>
                  <a:schemeClr val="bg1"/>
                </a:solidFill>
                <a:latin typeface="Times New Roman" panose="02020603050405020304" pitchFamily="18" charset="0"/>
                <a:cs typeface="Times New Roman" panose="02020603050405020304" pitchFamily="18" charset="0"/>
              </a:rPr>
              <a:t>and </a:t>
            </a:r>
            <a:r>
              <a:rPr lang="en-US" sz="3200" dirty="0">
                <a:solidFill>
                  <a:srgbClr val="66FFFF"/>
                </a:solidFill>
                <a:latin typeface="Times New Roman" panose="02020603050405020304" pitchFamily="18" charset="0"/>
                <a:cs typeface="Times New Roman" panose="02020603050405020304" pitchFamily="18" charset="0"/>
              </a:rPr>
              <a:t>birds </a:t>
            </a:r>
            <a:r>
              <a:rPr lang="en-US" sz="3200" dirty="0">
                <a:solidFill>
                  <a:schemeClr val="bg1"/>
                </a:solidFill>
                <a:latin typeface="Times New Roman" panose="02020603050405020304" pitchFamily="18" charset="0"/>
                <a:cs typeface="Times New Roman" panose="02020603050405020304" pitchFamily="18" charset="0"/>
              </a:rPr>
              <a:t>of the heavens, for I am sorry that I have made them.”</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Gen 6:7</a:t>
            </a:r>
          </a:p>
        </p:txBody>
      </p:sp>
      <p:sp>
        <p:nvSpPr>
          <p:cNvPr id="3" name="Rectangle 2">
            <a:extLst>
              <a:ext uri="{FF2B5EF4-FFF2-40B4-BE49-F238E27FC236}">
                <a16:creationId xmlns:a16="http://schemas.microsoft.com/office/drawing/2014/main" xmlns="" id="{6F34F9BE-06E5-45FA-B857-49E2CCFA3A5B}"/>
              </a:ext>
            </a:extLst>
          </p:cNvPr>
          <p:cNvSpPr/>
          <p:nvPr/>
        </p:nvSpPr>
        <p:spPr>
          <a:xfrm>
            <a:off x="139148" y="2551420"/>
            <a:ext cx="8865704" cy="1384995"/>
          </a:xfrm>
          <a:prstGeom prst="rect">
            <a:avLst/>
          </a:prstGeom>
          <a:ln>
            <a:solidFill>
              <a:schemeClr val="bg1"/>
            </a:solidFill>
          </a:ln>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And God said, “Let the waters swarm with swarms of living creatures, and let </a:t>
            </a:r>
            <a:r>
              <a:rPr lang="en-US" sz="2800" dirty="0">
                <a:solidFill>
                  <a:srgbClr val="66FFFF"/>
                </a:solidFill>
                <a:latin typeface="Times New Roman" panose="02020603050405020304" pitchFamily="18" charset="0"/>
                <a:cs typeface="Times New Roman" panose="02020603050405020304" pitchFamily="18" charset="0"/>
              </a:rPr>
              <a:t>birds</a:t>
            </a:r>
            <a:r>
              <a:rPr lang="en-US" sz="2800" baseline="300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fly above the earth across the expanse of the heavens.” Gen 1:20</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F76EB9C-290C-4005-8A46-D6DFB7CB32F7}"/>
              </a:ext>
            </a:extLst>
          </p:cNvPr>
          <p:cNvSpPr/>
          <p:nvPr/>
        </p:nvSpPr>
        <p:spPr>
          <a:xfrm>
            <a:off x="139148" y="3936415"/>
            <a:ext cx="8865704" cy="1815882"/>
          </a:xfrm>
          <a:prstGeom prst="rect">
            <a:avLst/>
          </a:prstGeom>
          <a:ln>
            <a:solidFill>
              <a:schemeClr val="bg1"/>
            </a:solidFill>
          </a:ln>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And God said, “Let the earth bring forth living creatures according to their kinds—</a:t>
            </a:r>
            <a:r>
              <a:rPr lang="en-US" sz="2800" dirty="0">
                <a:solidFill>
                  <a:srgbClr val="FFFF00"/>
                </a:solidFill>
                <a:latin typeface="Times New Roman" panose="02020603050405020304" pitchFamily="18" charset="0"/>
                <a:cs typeface="Times New Roman" panose="02020603050405020304" pitchFamily="18" charset="0"/>
              </a:rPr>
              <a:t>livestock</a:t>
            </a:r>
            <a:r>
              <a:rPr lang="en-US" sz="2800" dirty="0">
                <a:solidFill>
                  <a:schemeClr val="bg1"/>
                </a:solidFill>
                <a:latin typeface="Times New Roman" panose="02020603050405020304" pitchFamily="18" charset="0"/>
                <a:cs typeface="Times New Roman" panose="02020603050405020304" pitchFamily="18" charset="0"/>
              </a:rPr>
              <a:t> and </a:t>
            </a:r>
            <a:r>
              <a:rPr lang="en-US" sz="2800" dirty="0">
                <a:solidFill>
                  <a:srgbClr val="66FF33"/>
                </a:solidFill>
                <a:latin typeface="Times New Roman" panose="02020603050405020304" pitchFamily="18" charset="0"/>
                <a:cs typeface="Times New Roman" panose="02020603050405020304" pitchFamily="18" charset="0"/>
              </a:rPr>
              <a:t>creeping things </a:t>
            </a:r>
            <a:r>
              <a:rPr lang="en-US" sz="2800" dirty="0">
                <a:solidFill>
                  <a:schemeClr val="bg1"/>
                </a:solidFill>
                <a:latin typeface="Times New Roman" panose="02020603050405020304" pitchFamily="18" charset="0"/>
                <a:cs typeface="Times New Roman" panose="02020603050405020304" pitchFamily="18" charset="0"/>
              </a:rPr>
              <a:t>and </a:t>
            </a:r>
            <a:r>
              <a:rPr lang="en-US" sz="2800" dirty="0">
                <a:solidFill>
                  <a:srgbClr val="FFFF00"/>
                </a:solidFill>
                <a:latin typeface="Times New Roman" panose="02020603050405020304" pitchFamily="18" charset="0"/>
                <a:cs typeface="Times New Roman" panose="02020603050405020304" pitchFamily="18" charset="0"/>
              </a:rPr>
              <a:t>beasts of the earth </a:t>
            </a:r>
            <a:r>
              <a:rPr lang="en-US" sz="2800" dirty="0">
                <a:solidFill>
                  <a:schemeClr val="bg1"/>
                </a:solidFill>
                <a:latin typeface="Times New Roman" panose="02020603050405020304" pitchFamily="18" charset="0"/>
                <a:cs typeface="Times New Roman" panose="02020603050405020304" pitchFamily="18" charset="0"/>
              </a:rPr>
              <a:t>according to their kinds.” And it was so. Gen 1:24</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43F370B1-A79A-49B4-B324-8A94D48EE918}"/>
              </a:ext>
            </a:extLst>
          </p:cNvPr>
          <p:cNvSpPr/>
          <p:nvPr/>
        </p:nvSpPr>
        <p:spPr>
          <a:xfrm>
            <a:off x="139148" y="5752297"/>
            <a:ext cx="8865704" cy="954107"/>
          </a:xfrm>
          <a:prstGeom prst="rect">
            <a:avLst/>
          </a:prstGeom>
          <a:ln>
            <a:solidFill>
              <a:schemeClr val="bg1"/>
            </a:solidFill>
          </a:ln>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Then God said, “Let us make </a:t>
            </a:r>
            <a:r>
              <a:rPr lang="en-US" sz="2800" dirty="0">
                <a:solidFill>
                  <a:srgbClr val="FFC000"/>
                </a:solidFill>
                <a:latin typeface="Times New Roman" panose="02020603050405020304" pitchFamily="18" charset="0"/>
                <a:cs typeface="Times New Roman" panose="02020603050405020304" pitchFamily="18" charset="0"/>
              </a:rPr>
              <a:t>man</a:t>
            </a:r>
            <a:r>
              <a:rPr lang="en-US" sz="2800" dirty="0">
                <a:solidFill>
                  <a:schemeClr val="bg1"/>
                </a:solidFill>
                <a:latin typeface="Times New Roman" panose="02020603050405020304" pitchFamily="18" charset="0"/>
                <a:cs typeface="Times New Roman" panose="02020603050405020304" pitchFamily="18" charset="0"/>
              </a:rPr>
              <a:t> in our image, in our likeness…” Gen 1:27</a:t>
            </a:r>
            <a:endParaRPr lang="en-US"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67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E89B47E-A93B-4CF1-BE05-CAA7F7875B5D}"/>
              </a:ext>
            </a:extLst>
          </p:cNvPr>
          <p:cNvSpPr/>
          <p:nvPr/>
        </p:nvSpPr>
        <p:spPr>
          <a:xfrm>
            <a:off x="66261" y="1273651"/>
            <a:ext cx="9011478" cy="353943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Everything on the dry land in whose nostrils was the breath of life died. </a:t>
            </a:r>
            <a:r>
              <a:rPr lang="en-US" sz="3200" b="1"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He blotted out every living thing that was on the face of the ground, </a:t>
            </a:r>
            <a:r>
              <a:rPr lang="en-US" sz="3200" dirty="0">
                <a:solidFill>
                  <a:srgbClr val="FFC000"/>
                </a:solidFill>
                <a:latin typeface="Times New Roman" panose="02020603050405020304" pitchFamily="18" charset="0"/>
                <a:cs typeface="Times New Roman" panose="02020603050405020304" pitchFamily="18" charset="0"/>
              </a:rPr>
              <a:t>man</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FFFF00"/>
                </a:solidFill>
                <a:latin typeface="Times New Roman" panose="02020603050405020304" pitchFamily="18" charset="0"/>
                <a:cs typeface="Times New Roman" panose="02020603050405020304" pitchFamily="18" charset="0"/>
              </a:rPr>
              <a:t>animals</a:t>
            </a:r>
            <a:r>
              <a:rPr lang="en-US" sz="3200" dirty="0">
                <a:solidFill>
                  <a:schemeClr val="bg1"/>
                </a:solidFill>
                <a:latin typeface="Times New Roman" panose="02020603050405020304" pitchFamily="18" charset="0"/>
                <a:cs typeface="Times New Roman" panose="02020603050405020304" pitchFamily="18" charset="0"/>
              </a:rPr>
              <a:t> and </a:t>
            </a:r>
            <a:r>
              <a:rPr lang="en-US" sz="3200" dirty="0">
                <a:solidFill>
                  <a:srgbClr val="66FF33"/>
                </a:solidFill>
                <a:latin typeface="Times New Roman" panose="02020603050405020304" pitchFamily="18" charset="0"/>
                <a:cs typeface="Times New Roman" panose="02020603050405020304" pitchFamily="18" charset="0"/>
              </a:rPr>
              <a:t>creeping things </a:t>
            </a:r>
            <a:r>
              <a:rPr lang="en-US" sz="3200" dirty="0">
                <a:solidFill>
                  <a:schemeClr val="bg1"/>
                </a:solidFill>
                <a:latin typeface="Times New Roman" panose="02020603050405020304" pitchFamily="18" charset="0"/>
                <a:cs typeface="Times New Roman" panose="02020603050405020304" pitchFamily="18" charset="0"/>
              </a:rPr>
              <a:t>and </a:t>
            </a:r>
            <a:r>
              <a:rPr lang="en-US" sz="3200" dirty="0">
                <a:solidFill>
                  <a:srgbClr val="66FFFF"/>
                </a:solidFill>
                <a:latin typeface="Times New Roman" panose="02020603050405020304" pitchFamily="18" charset="0"/>
                <a:cs typeface="Times New Roman" panose="02020603050405020304" pitchFamily="18" charset="0"/>
              </a:rPr>
              <a:t>birds</a:t>
            </a:r>
            <a:r>
              <a:rPr lang="en-US" sz="3200" dirty="0">
                <a:solidFill>
                  <a:schemeClr val="bg1"/>
                </a:solidFill>
                <a:latin typeface="Times New Roman" panose="02020603050405020304" pitchFamily="18" charset="0"/>
                <a:cs typeface="Times New Roman" panose="02020603050405020304" pitchFamily="18" charset="0"/>
              </a:rPr>
              <a:t> of the heavens. They were blotted out from the earth. Only Noah was left, and those who were with him in the ark. </a:t>
            </a:r>
          </a:p>
          <a:p>
            <a:r>
              <a:rPr lang="en-US" sz="3200" dirty="0">
                <a:solidFill>
                  <a:schemeClr val="bg1"/>
                </a:solidFill>
                <a:latin typeface="Times New Roman" panose="02020603050405020304" pitchFamily="18" charset="0"/>
                <a:cs typeface="Times New Roman" panose="02020603050405020304" pitchFamily="18" charset="0"/>
              </a:rPr>
              <a:t>														Gen 7:22-23</a:t>
            </a:r>
          </a:p>
        </p:txBody>
      </p:sp>
    </p:spTree>
    <p:extLst>
      <p:ext uri="{BB962C8B-B14F-4D97-AF65-F5344CB8AC3E}">
        <p14:creationId xmlns:p14="http://schemas.microsoft.com/office/powerpoint/2010/main" val="35382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9736A40-4775-4FCA-9D09-FAEE8F51137C}"/>
              </a:ext>
            </a:extLst>
          </p:cNvPr>
          <p:cNvSpPr/>
          <p:nvPr/>
        </p:nvSpPr>
        <p:spPr>
          <a:xfrm>
            <a:off x="0" y="0"/>
            <a:ext cx="9144000"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But God remembered Noah and all the beasts and all the livestock that were with him in the ark. And God made a wind blow over the earth, and the waters subsided. </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Gen 8:1</a:t>
            </a:r>
          </a:p>
        </p:txBody>
      </p:sp>
      <p:sp>
        <p:nvSpPr>
          <p:cNvPr id="3" name="Rectangle 2">
            <a:extLst>
              <a:ext uri="{FF2B5EF4-FFF2-40B4-BE49-F238E27FC236}">
                <a16:creationId xmlns:a16="http://schemas.microsoft.com/office/drawing/2014/main" xmlns="" id="{EAFA2FFC-01F3-4309-8D29-4A884993250C}"/>
              </a:ext>
            </a:extLst>
          </p:cNvPr>
          <p:cNvSpPr/>
          <p:nvPr/>
        </p:nvSpPr>
        <p:spPr>
          <a:xfrm>
            <a:off x="106017" y="4795897"/>
            <a:ext cx="9037983" cy="206210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The earth was without form and void, and darkness was over the face of the deep. And the Spirit of God was hovering over the face of the waters. </a:t>
            </a:r>
          </a:p>
          <a:p>
            <a:r>
              <a:rPr lang="en-US" sz="3200" i="1" dirty="0">
                <a:solidFill>
                  <a:schemeClr val="bg1"/>
                </a:solidFill>
                <a:latin typeface="Times New Roman" panose="02020603050405020304" pitchFamily="18" charset="0"/>
                <a:cs typeface="Times New Roman" panose="02020603050405020304" pitchFamily="18" charset="0"/>
              </a:rPr>
              <a:t>																Gen 1:2</a:t>
            </a:r>
          </a:p>
        </p:txBody>
      </p:sp>
      <p:sp>
        <p:nvSpPr>
          <p:cNvPr id="4" name="Rectangle 3">
            <a:extLst>
              <a:ext uri="{FF2B5EF4-FFF2-40B4-BE49-F238E27FC236}">
                <a16:creationId xmlns:a16="http://schemas.microsoft.com/office/drawing/2014/main" xmlns="" id="{D017078E-7189-41F6-B3BB-A2FB4CCBB46B}"/>
              </a:ext>
            </a:extLst>
          </p:cNvPr>
          <p:cNvSpPr/>
          <p:nvPr/>
        </p:nvSpPr>
        <p:spPr>
          <a:xfrm>
            <a:off x="106017" y="2554545"/>
            <a:ext cx="8931966" cy="206210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God kept Noah in mind, along with all the wildlife and livestock that were with him in the ark. God’s Spirit</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moved throughout the earth, causing the flood waters to subside. </a:t>
            </a:r>
            <a:r>
              <a:rPr lang="en-US" sz="3200" i="1" dirty="0">
                <a:solidFill>
                  <a:schemeClr val="bg1"/>
                </a:solidFill>
                <a:latin typeface="Times New Roman" panose="02020603050405020304" pitchFamily="18" charset="0"/>
                <a:cs typeface="Times New Roman" panose="02020603050405020304" pitchFamily="18" charset="0"/>
              </a:rPr>
              <a:t>Gen 8:1 ISV</a:t>
            </a:r>
          </a:p>
        </p:txBody>
      </p:sp>
    </p:spTree>
    <p:extLst>
      <p:ext uri="{BB962C8B-B14F-4D97-AF65-F5344CB8AC3E}">
        <p14:creationId xmlns:p14="http://schemas.microsoft.com/office/powerpoint/2010/main" val="19865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533EF1-CD52-416E-B65A-E876CB34E725}"/>
              </a:ext>
            </a:extLst>
          </p:cNvPr>
          <p:cNvSpPr/>
          <p:nvPr/>
        </p:nvSpPr>
        <p:spPr>
          <a:xfrm>
            <a:off x="0" y="0"/>
            <a:ext cx="9144000" cy="304698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In the six hundred and first year, in the first month, the first day of the month, the waters were </a:t>
            </a:r>
            <a:r>
              <a:rPr lang="en-US" sz="3200" dirty="0">
                <a:solidFill>
                  <a:srgbClr val="FFFF00"/>
                </a:solidFill>
                <a:latin typeface="Times New Roman" panose="02020603050405020304" pitchFamily="18" charset="0"/>
                <a:cs typeface="Times New Roman" panose="02020603050405020304" pitchFamily="18" charset="0"/>
              </a:rPr>
              <a:t>dried</a:t>
            </a:r>
            <a:r>
              <a:rPr lang="en-US" sz="3200" dirty="0">
                <a:solidFill>
                  <a:schemeClr val="bg1"/>
                </a:solidFill>
                <a:latin typeface="Times New Roman" panose="02020603050405020304" pitchFamily="18" charset="0"/>
                <a:cs typeface="Times New Roman" panose="02020603050405020304" pitchFamily="18" charset="0"/>
              </a:rPr>
              <a:t> from off the earth. And Noah removed the covering of the ark and looked, and behold, the face of the ground was </a:t>
            </a:r>
            <a:r>
              <a:rPr lang="en-US" sz="3200" dirty="0">
                <a:solidFill>
                  <a:srgbClr val="FFFF00"/>
                </a:solidFill>
                <a:latin typeface="Times New Roman" panose="02020603050405020304" pitchFamily="18" charset="0"/>
                <a:cs typeface="Times New Roman" panose="02020603050405020304" pitchFamily="18" charset="0"/>
              </a:rPr>
              <a:t>dry</a:t>
            </a:r>
            <a:r>
              <a:rPr lang="en-US" sz="3200" dirty="0">
                <a:solidFill>
                  <a:schemeClr val="bg1"/>
                </a:solidFill>
                <a:latin typeface="Times New Roman" panose="02020603050405020304" pitchFamily="18" charset="0"/>
                <a:cs typeface="Times New Roman" panose="02020603050405020304" pitchFamily="18" charset="0"/>
              </a:rPr>
              <a:t>. In the second month, on the twenty-seventh day of the month, the earth had </a:t>
            </a:r>
            <a:r>
              <a:rPr lang="en-US" sz="3200" dirty="0">
                <a:solidFill>
                  <a:srgbClr val="FFFF00"/>
                </a:solidFill>
                <a:latin typeface="Times New Roman" panose="02020603050405020304" pitchFamily="18" charset="0"/>
                <a:cs typeface="Times New Roman" panose="02020603050405020304" pitchFamily="18" charset="0"/>
              </a:rPr>
              <a:t>dried</a:t>
            </a:r>
            <a:r>
              <a:rPr lang="en-US" sz="3200" dirty="0">
                <a:solidFill>
                  <a:schemeClr val="bg1"/>
                </a:solidFill>
                <a:latin typeface="Times New Roman" panose="02020603050405020304" pitchFamily="18" charset="0"/>
                <a:cs typeface="Times New Roman" panose="02020603050405020304" pitchFamily="18" charset="0"/>
              </a:rPr>
              <a:t> out. </a:t>
            </a:r>
            <a:r>
              <a:rPr lang="en-US" sz="3200" i="1" dirty="0">
                <a:solidFill>
                  <a:schemeClr val="bg1"/>
                </a:solidFill>
                <a:latin typeface="Times New Roman" panose="02020603050405020304" pitchFamily="18" charset="0"/>
                <a:cs typeface="Times New Roman" panose="02020603050405020304" pitchFamily="18" charset="0"/>
              </a:rPr>
              <a:t>Gen 8:13-14</a:t>
            </a:r>
          </a:p>
        </p:txBody>
      </p:sp>
      <p:sp>
        <p:nvSpPr>
          <p:cNvPr id="3" name="Rectangle 2">
            <a:extLst>
              <a:ext uri="{FF2B5EF4-FFF2-40B4-BE49-F238E27FC236}">
                <a16:creationId xmlns:a16="http://schemas.microsoft.com/office/drawing/2014/main" xmlns="" id="{0712555F-0D34-493A-9854-107E8220336A}"/>
              </a:ext>
            </a:extLst>
          </p:cNvPr>
          <p:cNvSpPr/>
          <p:nvPr/>
        </p:nvSpPr>
        <p:spPr>
          <a:xfrm>
            <a:off x="0" y="3908240"/>
            <a:ext cx="9144000"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said, “Let the waters under the heavens be gathered together into one place, and let the </a:t>
            </a:r>
            <a:r>
              <a:rPr lang="en-US" sz="3200" dirty="0">
                <a:solidFill>
                  <a:srgbClr val="FFFF00"/>
                </a:solidFill>
                <a:latin typeface="Times New Roman" panose="02020603050405020304" pitchFamily="18" charset="0"/>
                <a:cs typeface="Times New Roman" panose="02020603050405020304" pitchFamily="18" charset="0"/>
              </a:rPr>
              <a:t>dry land </a:t>
            </a:r>
            <a:r>
              <a:rPr lang="en-US" sz="3200" dirty="0">
                <a:solidFill>
                  <a:schemeClr val="bg1"/>
                </a:solidFill>
                <a:latin typeface="Times New Roman" panose="02020603050405020304" pitchFamily="18" charset="0"/>
                <a:cs typeface="Times New Roman" panose="02020603050405020304" pitchFamily="18" charset="0"/>
              </a:rPr>
              <a:t>appear.” And it was so. God called the </a:t>
            </a:r>
            <a:r>
              <a:rPr lang="en-US" sz="3200" dirty="0">
                <a:solidFill>
                  <a:srgbClr val="FFFF00"/>
                </a:solidFill>
                <a:latin typeface="Times New Roman" panose="02020603050405020304" pitchFamily="18" charset="0"/>
                <a:cs typeface="Times New Roman" panose="02020603050405020304" pitchFamily="18" charset="0"/>
              </a:rPr>
              <a:t>dry land </a:t>
            </a:r>
            <a:r>
              <a:rPr lang="en-US" sz="3200" dirty="0">
                <a:solidFill>
                  <a:schemeClr val="bg1"/>
                </a:solidFill>
                <a:latin typeface="Times New Roman" panose="02020603050405020304" pitchFamily="18" charset="0"/>
                <a:cs typeface="Times New Roman" panose="02020603050405020304" pitchFamily="18" charset="0"/>
              </a:rPr>
              <a:t>Earth,</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and the waters that were gathered together he called Seas. And God saw that it was good. </a:t>
            </a:r>
            <a:r>
              <a:rPr lang="en-US" sz="3200" i="1" dirty="0">
                <a:solidFill>
                  <a:schemeClr val="bg1"/>
                </a:solidFill>
                <a:latin typeface="Times New Roman" panose="02020603050405020304" pitchFamily="18" charset="0"/>
                <a:cs typeface="Times New Roman" panose="02020603050405020304" pitchFamily="18" charset="0"/>
              </a:rPr>
              <a:t>Gen 1:9-10</a:t>
            </a:r>
          </a:p>
        </p:txBody>
      </p:sp>
    </p:spTree>
    <p:extLst>
      <p:ext uri="{BB962C8B-B14F-4D97-AF65-F5344CB8AC3E}">
        <p14:creationId xmlns:p14="http://schemas.microsoft.com/office/powerpoint/2010/main" val="42703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27D75C0-FDFB-43DA-B0ED-D56AD18E4A43}"/>
              </a:ext>
            </a:extLst>
          </p:cNvPr>
          <p:cNvSpPr/>
          <p:nvPr/>
        </p:nvSpPr>
        <p:spPr>
          <a:xfrm>
            <a:off x="0" y="100185"/>
            <a:ext cx="9024730"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Bring out with you every living thing that is with you of all flesh—birds and animals and every creeping thing that creeps on the earth—that they may swarm on the earth, and be fruitful and multiply on the earth.” </a:t>
            </a:r>
            <a:r>
              <a:rPr lang="en-US" sz="3200" i="1" dirty="0">
                <a:solidFill>
                  <a:schemeClr val="bg1"/>
                </a:solidFill>
                <a:latin typeface="Times New Roman" panose="02020603050405020304" pitchFamily="18" charset="0"/>
                <a:cs typeface="Times New Roman" panose="02020603050405020304" pitchFamily="18" charset="0"/>
              </a:rPr>
              <a:t>Gen 8:17</a:t>
            </a:r>
          </a:p>
        </p:txBody>
      </p:sp>
      <p:sp>
        <p:nvSpPr>
          <p:cNvPr id="3" name="Rectangle 2">
            <a:extLst>
              <a:ext uri="{FF2B5EF4-FFF2-40B4-BE49-F238E27FC236}">
                <a16:creationId xmlns:a16="http://schemas.microsoft.com/office/drawing/2014/main" xmlns="" id="{14C8DF9B-2A21-4492-BA1C-CD769EE6661A}"/>
              </a:ext>
            </a:extLst>
          </p:cNvPr>
          <p:cNvSpPr/>
          <p:nvPr/>
        </p:nvSpPr>
        <p:spPr>
          <a:xfrm>
            <a:off x="0" y="3319166"/>
            <a:ext cx="9144000" cy="206210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said, “Let the earth bring forth living creatures according to their kinds—livestock and creeping things and beasts of the earth according to their kinds.” And it was so. </a:t>
            </a:r>
            <a:r>
              <a:rPr lang="en-US" sz="3200" i="1" dirty="0">
                <a:solidFill>
                  <a:schemeClr val="bg1"/>
                </a:solidFill>
                <a:latin typeface="Times New Roman" panose="02020603050405020304" pitchFamily="18" charset="0"/>
                <a:cs typeface="Times New Roman" panose="02020603050405020304" pitchFamily="18" charset="0"/>
              </a:rPr>
              <a:t>Gen 1:24</a:t>
            </a:r>
          </a:p>
        </p:txBody>
      </p:sp>
    </p:spTree>
    <p:extLst>
      <p:ext uri="{BB962C8B-B14F-4D97-AF65-F5344CB8AC3E}">
        <p14:creationId xmlns:p14="http://schemas.microsoft.com/office/powerpoint/2010/main" val="8407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CA03A6F-3AA6-44FE-8EFD-71BD6A5F524A}"/>
              </a:ext>
            </a:extLst>
          </p:cNvPr>
          <p:cNvSpPr/>
          <p:nvPr/>
        </p:nvSpPr>
        <p:spPr>
          <a:xfrm>
            <a:off x="0" y="515683"/>
            <a:ext cx="9144000"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blessed Noah and his sons and said to them, “Be fruitful and multiply and fill the earth… </a:t>
            </a:r>
          </a:p>
          <a:p>
            <a:r>
              <a:rPr lang="en-US" sz="3200" i="1" dirty="0">
                <a:solidFill>
                  <a:schemeClr val="bg1"/>
                </a:solidFill>
                <a:latin typeface="Times New Roman" panose="02020603050405020304" pitchFamily="18" charset="0"/>
                <a:cs typeface="Times New Roman" panose="02020603050405020304" pitchFamily="18" charset="0"/>
              </a:rPr>
              <a:t>																Gen 9:1</a:t>
            </a:r>
          </a:p>
        </p:txBody>
      </p:sp>
      <p:sp>
        <p:nvSpPr>
          <p:cNvPr id="3" name="Rectangle 2">
            <a:extLst>
              <a:ext uri="{FF2B5EF4-FFF2-40B4-BE49-F238E27FC236}">
                <a16:creationId xmlns:a16="http://schemas.microsoft.com/office/drawing/2014/main" xmlns="" id="{AD7A08B9-750A-4F2E-9A9B-E02D78B6B6BF}"/>
              </a:ext>
            </a:extLst>
          </p:cNvPr>
          <p:cNvSpPr/>
          <p:nvPr/>
        </p:nvSpPr>
        <p:spPr>
          <a:xfrm>
            <a:off x="0" y="2967335"/>
            <a:ext cx="9144000"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God blessed them. And God said to them,        “Be fruitful and multiply and fill the earth… </a:t>
            </a:r>
          </a:p>
          <a:p>
            <a:r>
              <a:rPr lang="en-US" sz="3200" i="1" dirty="0">
                <a:solidFill>
                  <a:schemeClr val="bg1"/>
                </a:solidFill>
                <a:latin typeface="Times New Roman" panose="02020603050405020304" pitchFamily="18" charset="0"/>
                <a:cs typeface="Times New Roman" panose="02020603050405020304" pitchFamily="18" charset="0"/>
              </a:rPr>
              <a:t>																Gen 1:28</a:t>
            </a:r>
          </a:p>
        </p:txBody>
      </p:sp>
    </p:spTree>
    <p:extLst>
      <p:ext uri="{BB962C8B-B14F-4D97-AF65-F5344CB8AC3E}">
        <p14:creationId xmlns:p14="http://schemas.microsoft.com/office/powerpoint/2010/main" val="386759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A8E6A4-19E6-4461-B850-7C8CEB6D3D37}"/>
              </a:ext>
            </a:extLst>
          </p:cNvPr>
          <p:cNvPicPr>
            <a:picLocks noChangeAspect="1"/>
          </p:cNvPicPr>
          <p:nvPr/>
        </p:nvPicPr>
        <p:blipFill rotWithShape="1">
          <a:blip r:embed="rId2">
            <a:extLst>
              <a:ext uri="{28A0092B-C50C-407E-A947-70E740481C1C}">
                <a14:useLocalDpi xmlns:a14="http://schemas.microsoft.com/office/drawing/2010/main" val="0"/>
              </a:ext>
            </a:extLst>
          </a:blip>
          <a:srcRect r="10332" b="-2"/>
          <a:stretch/>
        </p:blipFill>
        <p:spPr>
          <a:xfrm>
            <a:off x="20" y="10"/>
            <a:ext cx="9143980" cy="6857990"/>
          </a:xfrm>
          <a:prstGeom prst="rect">
            <a:avLst/>
          </a:prstGeom>
        </p:spPr>
      </p:pic>
    </p:spTree>
    <p:extLst>
      <p:ext uri="{BB962C8B-B14F-4D97-AF65-F5344CB8AC3E}">
        <p14:creationId xmlns:p14="http://schemas.microsoft.com/office/powerpoint/2010/main" val="331043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CA03A6F-3AA6-44FE-8EFD-71BD6A5F524A}"/>
              </a:ext>
            </a:extLst>
          </p:cNvPr>
          <p:cNvSpPr/>
          <p:nvPr/>
        </p:nvSpPr>
        <p:spPr>
          <a:xfrm>
            <a:off x="0" y="515683"/>
            <a:ext cx="9144000" cy="304698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The fear of you and the dread of you shall be upon every beast of the earth and upon every bird of the heavens, upon everything that creeps on the ground and all the fish of the sea. Into your hand they are delivered. </a:t>
            </a:r>
          </a:p>
          <a:p>
            <a:r>
              <a:rPr lang="en-US" sz="3200" i="1" dirty="0">
                <a:solidFill>
                  <a:schemeClr val="bg1"/>
                </a:solidFill>
                <a:latin typeface="Times New Roman" panose="02020603050405020304" pitchFamily="18" charset="0"/>
                <a:cs typeface="Times New Roman" panose="02020603050405020304" pitchFamily="18" charset="0"/>
              </a:rPr>
              <a:t>																Gen 9:2</a:t>
            </a:r>
          </a:p>
        </p:txBody>
      </p:sp>
      <p:sp>
        <p:nvSpPr>
          <p:cNvPr id="3" name="Rectangle 2">
            <a:extLst>
              <a:ext uri="{FF2B5EF4-FFF2-40B4-BE49-F238E27FC236}">
                <a16:creationId xmlns:a16="http://schemas.microsoft.com/office/drawing/2014/main" xmlns="" id="{AD7A08B9-750A-4F2E-9A9B-E02D78B6B6BF}"/>
              </a:ext>
            </a:extLst>
          </p:cNvPr>
          <p:cNvSpPr/>
          <p:nvPr/>
        </p:nvSpPr>
        <p:spPr>
          <a:xfrm>
            <a:off x="0" y="4292553"/>
            <a:ext cx="9144000" cy="206210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…have dominion over the fish of the sea and over the birds of the heavens and over every living thing that moves on the earth.” </a:t>
            </a:r>
          </a:p>
          <a:p>
            <a:r>
              <a:rPr lang="en-US" sz="3200" i="1" dirty="0">
                <a:solidFill>
                  <a:schemeClr val="bg1"/>
                </a:solidFill>
                <a:latin typeface="Times New Roman" panose="02020603050405020304" pitchFamily="18" charset="0"/>
                <a:cs typeface="Times New Roman" panose="02020603050405020304" pitchFamily="18" charset="0"/>
              </a:rPr>
              <a:t>																Gen 1:28</a:t>
            </a:r>
          </a:p>
        </p:txBody>
      </p:sp>
    </p:spTree>
    <p:extLst>
      <p:ext uri="{BB962C8B-B14F-4D97-AF65-F5344CB8AC3E}">
        <p14:creationId xmlns:p14="http://schemas.microsoft.com/office/powerpoint/2010/main" val="291842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1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1F3B1A9-3D57-42B2-8259-24FA9AE78507}"/>
              </a:ext>
            </a:extLst>
          </p:cNvPr>
          <p:cNvSpPr/>
          <p:nvPr/>
        </p:nvSpPr>
        <p:spPr>
          <a:xfrm>
            <a:off x="0" y="0"/>
            <a:ext cx="9144000"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Blessed be the God and Father of our Lord Jesus Christ! According to his great mercy, he has caused us to be </a:t>
            </a:r>
            <a:r>
              <a:rPr lang="en-US" sz="3200" dirty="0">
                <a:solidFill>
                  <a:srgbClr val="FFFF00"/>
                </a:solidFill>
                <a:latin typeface="Times New Roman" panose="02020603050405020304" pitchFamily="18" charset="0"/>
                <a:cs typeface="Times New Roman" panose="02020603050405020304" pitchFamily="18" charset="0"/>
              </a:rPr>
              <a:t>born again </a:t>
            </a:r>
            <a:r>
              <a:rPr lang="en-US" sz="3200" dirty="0">
                <a:solidFill>
                  <a:schemeClr val="bg1"/>
                </a:solidFill>
                <a:latin typeface="Times New Roman" panose="02020603050405020304" pitchFamily="18" charset="0"/>
                <a:cs typeface="Times New Roman" panose="02020603050405020304" pitchFamily="18" charset="0"/>
              </a:rPr>
              <a:t>to a living hope through the resurrection of Jesus Christ from the dead</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1 Pet 1:3</a:t>
            </a:r>
          </a:p>
        </p:txBody>
      </p:sp>
      <p:sp>
        <p:nvSpPr>
          <p:cNvPr id="3" name="Rectangle 2">
            <a:extLst>
              <a:ext uri="{FF2B5EF4-FFF2-40B4-BE49-F238E27FC236}">
                <a16:creationId xmlns:a16="http://schemas.microsoft.com/office/drawing/2014/main" xmlns="" id="{D54BD755-1DC2-47B7-8AD8-DA61D5E17262}"/>
              </a:ext>
            </a:extLst>
          </p:cNvPr>
          <p:cNvSpPr/>
          <p:nvPr/>
        </p:nvSpPr>
        <p:spPr>
          <a:xfrm>
            <a:off x="0" y="3026183"/>
            <a:ext cx="9143999" cy="304698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Having purified your souls by your obedience to the truth for a sincere brotherly love, love one another earnestly from a pure heart, since you have been     </a:t>
            </a:r>
            <a:r>
              <a:rPr lang="en-US" sz="3200" dirty="0">
                <a:solidFill>
                  <a:srgbClr val="FFFF00"/>
                </a:solidFill>
                <a:latin typeface="Times New Roman" panose="02020603050405020304" pitchFamily="18" charset="0"/>
                <a:cs typeface="Times New Roman" panose="02020603050405020304" pitchFamily="18" charset="0"/>
              </a:rPr>
              <a:t>born again</a:t>
            </a:r>
            <a:r>
              <a:rPr lang="en-US" sz="3200" dirty="0">
                <a:solidFill>
                  <a:schemeClr val="bg1"/>
                </a:solidFill>
                <a:latin typeface="Times New Roman" panose="02020603050405020304" pitchFamily="18" charset="0"/>
                <a:cs typeface="Times New Roman" panose="02020603050405020304" pitchFamily="18" charset="0"/>
              </a:rPr>
              <a:t>, not of perishable seed but of imperishable, through the living and abiding word of God</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1 Pet 1:23</a:t>
            </a:r>
          </a:p>
        </p:txBody>
      </p:sp>
    </p:spTree>
    <p:extLst>
      <p:ext uri="{BB962C8B-B14F-4D97-AF65-F5344CB8AC3E}">
        <p14:creationId xmlns:p14="http://schemas.microsoft.com/office/powerpoint/2010/main" val="250108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618B2B9-D555-4CC1-9ED4-4528448DAB22}"/>
              </a:ext>
            </a:extLst>
          </p:cNvPr>
          <p:cNvSpPr/>
          <p:nvPr/>
        </p:nvSpPr>
        <p:spPr>
          <a:xfrm>
            <a:off x="92765" y="2151727"/>
            <a:ext cx="9051235" cy="255454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Baptism, which corresponds to this, now saves you, not as a removal of dirt from the body but as an appeal to God for a good conscience, through the resurrection of Jesus Christ </a:t>
            </a:r>
          </a:p>
          <a:p>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1 Pet 3:21</a:t>
            </a:r>
          </a:p>
        </p:txBody>
      </p:sp>
    </p:spTree>
    <p:extLst>
      <p:ext uri="{BB962C8B-B14F-4D97-AF65-F5344CB8AC3E}">
        <p14:creationId xmlns:p14="http://schemas.microsoft.com/office/powerpoint/2010/main" val="37019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0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387363-2B8F-482B-AC95-8F10F608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D5015F89-239D-47AA-9DA5-AD11F65916BF}"/>
              </a:ext>
            </a:extLst>
          </p:cNvPr>
          <p:cNvSpPr/>
          <p:nvPr/>
        </p:nvSpPr>
        <p:spPr>
          <a:xfrm>
            <a:off x="993912" y="4327782"/>
            <a:ext cx="3750365" cy="333828"/>
          </a:xfrm>
          <a:prstGeom prst="rect">
            <a:avLst/>
          </a:prstGeom>
          <a:solidFill>
            <a:srgbClr val="00D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77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A896A9-3704-4E8A-BB5C-12919D97D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39" y="340819"/>
            <a:ext cx="2666093" cy="3618269"/>
          </a:xfrm>
          <a:prstGeom prst="rect">
            <a:avLst/>
          </a:prstGeom>
          <a:ln>
            <a:noFill/>
          </a:ln>
          <a:effectLst>
            <a:outerShdw blurRad="190500" algn="tl" rotWithShape="0">
              <a:srgbClr val="000000">
                <a:alpha val="70000"/>
              </a:srgbClr>
            </a:outerShdw>
            <a:reflection blurRad="6350" stA="52000" endA="300" endPos="35000" dir="5400000" sy="-100000" algn="bl" rotWithShape="0"/>
          </a:effectLst>
        </p:spPr>
      </p:pic>
      <p:pic>
        <p:nvPicPr>
          <p:cNvPr id="5" name="Picture 4">
            <a:extLst>
              <a:ext uri="{FF2B5EF4-FFF2-40B4-BE49-F238E27FC236}">
                <a16:creationId xmlns:a16="http://schemas.microsoft.com/office/drawing/2014/main" xmlns="" id="{5F94922D-F669-4439-B069-F0514BF29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1089016"/>
            <a:ext cx="2666092" cy="3681746"/>
          </a:xfrm>
          <a:prstGeom prst="rect">
            <a:avLst/>
          </a:prstGeom>
          <a:effectLst>
            <a:innerShdw blurRad="114300">
              <a:prstClr val="black"/>
            </a:innerShdw>
            <a:reflection blurRad="6350" stA="52000" endA="300" endPos="35000" dir="5400000" sy="-100000" algn="bl" rotWithShape="0"/>
          </a:effectLst>
        </p:spPr>
      </p:pic>
      <p:pic>
        <p:nvPicPr>
          <p:cNvPr id="7" name="Picture 6">
            <a:extLst>
              <a:ext uri="{FF2B5EF4-FFF2-40B4-BE49-F238E27FC236}">
                <a16:creationId xmlns:a16="http://schemas.microsoft.com/office/drawing/2014/main" xmlns="" id="{C8205EC9-05F8-4C96-BF0A-5AE47675B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661" y="2584175"/>
            <a:ext cx="2400300" cy="320040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5762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0320D6C-1EB3-47EC-B94B-6F4E21E06EB6}"/>
              </a:ext>
            </a:extLst>
          </p:cNvPr>
          <p:cNvSpPr/>
          <p:nvPr/>
        </p:nvSpPr>
        <p:spPr>
          <a:xfrm>
            <a:off x="1" y="2397948"/>
            <a:ext cx="9144000" cy="20621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bg1"/>
                </a:solidFill>
                <a:latin typeface="Times New Roman" panose="02020603050405020304" pitchFamily="18" charset="0"/>
                <a:cs typeface="Times New Roman" panose="02020603050405020304" pitchFamily="18" charset="0"/>
              </a:rPr>
              <a:t>And he who was seated on the throne said, “Behold, I am making all things new.” Also he said, “Write this down, for these words are trustworthy and true.” 									Rev 21:5</a:t>
            </a:r>
          </a:p>
        </p:txBody>
      </p:sp>
    </p:spTree>
    <p:extLst>
      <p:ext uri="{BB962C8B-B14F-4D97-AF65-F5344CB8AC3E}">
        <p14:creationId xmlns:p14="http://schemas.microsoft.com/office/powerpoint/2010/main" val="21130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4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387363-2B8F-482B-AC95-8F10F608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D5015F89-239D-47AA-9DA5-AD11F65916BF}"/>
              </a:ext>
            </a:extLst>
          </p:cNvPr>
          <p:cNvSpPr/>
          <p:nvPr/>
        </p:nvSpPr>
        <p:spPr>
          <a:xfrm>
            <a:off x="993912" y="4327782"/>
            <a:ext cx="3750365" cy="333828"/>
          </a:xfrm>
          <a:prstGeom prst="rect">
            <a:avLst/>
          </a:prstGeom>
          <a:solidFill>
            <a:srgbClr val="00D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85B8CE-C1D5-405A-94A3-68C3A5B3811E}"/>
              </a:ext>
            </a:extLst>
          </p:cNvPr>
          <p:cNvPicPr>
            <a:picLocks noChangeAspect="1"/>
          </p:cNvPicPr>
          <p:nvPr/>
        </p:nvPicPr>
        <p:blipFill rotWithShape="1">
          <a:blip r:embed="rId2">
            <a:extLst>
              <a:ext uri="{28A0092B-C50C-407E-A947-70E740481C1C}">
                <a14:useLocalDpi xmlns:a14="http://schemas.microsoft.com/office/drawing/2010/main" val="0"/>
              </a:ext>
            </a:extLst>
          </a:blip>
          <a:srcRect t="1332" b="9647"/>
          <a:stretch/>
        </p:blipFill>
        <p:spPr>
          <a:xfrm>
            <a:off x="20" y="10"/>
            <a:ext cx="9143980" cy="6857990"/>
          </a:xfrm>
          <a:prstGeom prst="rect">
            <a:avLst/>
          </a:prstGeom>
        </p:spPr>
      </p:pic>
    </p:spTree>
    <p:extLst>
      <p:ext uri="{BB962C8B-B14F-4D97-AF65-F5344CB8AC3E}">
        <p14:creationId xmlns:p14="http://schemas.microsoft.com/office/powerpoint/2010/main" val="2041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34FF0A-DD1F-4145-BF5D-F5B48F147E4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6421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866</Words>
  <Application>Microsoft Office PowerPoint</Application>
  <PresentationFormat>On-screen Show (4:3)</PresentationFormat>
  <Paragraphs>37</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Times New Roman</vt:lpstr>
      <vt:lpstr>Wingdings</vt:lpstr>
      <vt:lpstr>Office Theme</vt:lpstr>
      <vt:lpstr>1_Sample presentation slides(2)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JD Souder</cp:lastModifiedBy>
  <cp:revision>17</cp:revision>
  <dcterms:created xsi:type="dcterms:W3CDTF">2019-01-10T17:15:20Z</dcterms:created>
  <dcterms:modified xsi:type="dcterms:W3CDTF">2019-02-19T12:55:45Z</dcterms:modified>
</cp:coreProperties>
</file>