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4" r:id="rId3"/>
  </p:sldMasterIdLst>
  <p:sldIdLst>
    <p:sldId id="392" r:id="rId4"/>
    <p:sldId id="256" r:id="rId5"/>
    <p:sldId id="266" r:id="rId6"/>
    <p:sldId id="275" r:id="rId7"/>
    <p:sldId id="274" r:id="rId8"/>
    <p:sldId id="273" r:id="rId9"/>
    <p:sldId id="276" r:id="rId10"/>
    <p:sldId id="270" r:id="rId11"/>
    <p:sldId id="269" r:id="rId12"/>
    <p:sldId id="268" r:id="rId13"/>
    <p:sldId id="267" r:id="rId14"/>
    <p:sldId id="39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55"/>
  </p:normalViewPr>
  <p:slideViewPr>
    <p:cSldViewPr snapToGrid="0" snapToObjects="1">
      <p:cViewPr varScale="1">
        <p:scale>
          <a:sx n="89" d="100"/>
          <a:sy n="89" d="100"/>
        </p:scale>
        <p:origin x="1744" y="1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E5AA5-8C00-D548-B46F-D91824EF2AE7}"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3629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E5AA5-8C00-D548-B46F-D91824EF2AE7}"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28782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E5AA5-8C00-D548-B46F-D91824EF2AE7}"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178201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3/2/24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236205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29402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660217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AF598-E77B-264C-9EF2-0C120C8D4869}"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608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AF598-E77B-264C-9EF2-0C120C8D4869}"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46140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AF598-E77B-264C-9EF2-0C120C8D4869}" type="datetimeFigureOut">
              <a:rPr lang="en-US" smtClean="0"/>
              <a:t>3/2/24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4274319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AF598-E77B-264C-9EF2-0C120C8D4869}" type="datetimeFigureOut">
              <a:rPr lang="en-US" smtClean="0"/>
              <a:t>3/2/24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51210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F598-E77B-264C-9EF2-0C120C8D4869}" type="datetimeFigureOut">
              <a:rPr lang="en-US" smtClean="0"/>
              <a:t>3/2/24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39999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E5AA5-8C00-D548-B46F-D91824EF2AE7}"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1077169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871678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62611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941237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48731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E5AA5-8C00-D548-B46F-D91824EF2AE7}"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415910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E5AA5-8C00-D548-B46F-D91824EF2AE7}"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13023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E5AA5-8C00-D548-B46F-D91824EF2AE7}" type="datetimeFigureOut">
              <a:rPr lang="en-US" smtClean="0"/>
              <a:t>3/2/24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96047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8E5AA5-8C00-D548-B46F-D91824EF2AE7}" type="datetimeFigureOut">
              <a:rPr lang="en-US" smtClean="0"/>
              <a:t>3/2/24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312049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E5AA5-8C00-D548-B46F-D91824EF2AE7}" type="datetimeFigureOut">
              <a:rPr lang="en-US" smtClean="0"/>
              <a:t>3/2/24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353122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8E5AA5-8C00-D548-B46F-D91824EF2AE7}"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292801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8E5AA5-8C00-D548-B46F-D91824EF2AE7}"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BCB83-995E-D448-90BE-788731123D96}" type="slidenum">
              <a:rPr lang="en-US" smtClean="0"/>
              <a:t>‹#›</a:t>
            </a:fld>
            <a:endParaRPr lang="en-US"/>
          </a:p>
        </p:txBody>
      </p:sp>
    </p:spTree>
    <p:extLst>
      <p:ext uri="{BB962C8B-B14F-4D97-AF65-F5344CB8AC3E}">
        <p14:creationId xmlns:p14="http://schemas.microsoft.com/office/powerpoint/2010/main" val="22299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E5AA5-8C00-D548-B46F-D91824EF2AE7}" type="datetimeFigureOut">
              <a:rPr lang="en-US" smtClean="0"/>
              <a:t>3/2/24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BCB83-995E-D448-90BE-788731123D96}" type="slidenum">
              <a:rPr lang="en-US" smtClean="0"/>
              <a:t>‹#›</a:t>
            </a:fld>
            <a:endParaRPr lang="en-US"/>
          </a:p>
        </p:txBody>
      </p:sp>
    </p:spTree>
    <p:extLst>
      <p:ext uri="{BB962C8B-B14F-4D97-AF65-F5344CB8AC3E}">
        <p14:creationId xmlns:p14="http://schemas.microsoft.com/office/powerpoint/2010/main" val="310077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3/2/24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402862437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3/2/24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17555566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8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1253331"/>
            <a:ext cx="7886700" cy="4351338"/>
          </a:xfrm>
        </p:spPr>
        <p:txBody>
          <a:bodyPr anchor="ctr">
            <a:normAutofit/>
          </a:bodyPr>
          <a:lstStyle/>
          <a:p>
            <a:pPr marL="0" indent="0">
              <a:buNone/>
            </a:pPr>
            <a:r>
              <a:rPr lang="en-US" b="1" u="sng" dirty="0">
                <a:solidFill>
                  <a:srgbClr val="FFFFFF"/>
                </a:solidFill>
                <a:latin typeface="Cambria" panose="02040503050406030204" pitchFamily="18" charset="0"/>
              </a:rPr>
              <a:t>Matthew 5:21-22</a:t>
            </a:r>
            <a:endParaRPr lang="en-US" dirty="0">
              <a:solidFill>
                <a:srgbClr val="FFFFFF"/>
              </a:solidFill>
              <a:latin typeface="Cambria" panose="02040503050406030204" pitchFamily="18" charset="0"/>
            </a:endParaRPr>
          </a:p>
          <a:p>
            <a:pPr marL="0" indent="0">
              <a:buNone/>
            </a:pPr>
            <a:r>
              <a:rPr lang="en-US" b="1" baseline="30000" dirty="0">
                <a:solidFill>
                  <a:srgbClr val="FFFFFF"/>
                </a:solidFill>
              </a:rPr>
              <a:t>21 </a:t>
            </a:r>
            <a:r>
              <a:rPr lang="en-US" dirty="0">
                <a:solidFill>
                  <a:srgbClr val="FFFFFF"/>
                </a:solidFill>
              </a:rPr>
              <a:t>“You have heard that it was said to those of old, ‘You shall not murder; and whoever murders will be liable to judgment.’ </a:t>
            </a:r>
          </a:p>
          <a:p>
            <a:pPr marL="0" indent="0">
              <a:buNone/>
            </a:pPr>
            <a:r>
              <a:rPr lang="en-US" b="1" baseline="30000" dirty="0">
                <a:solidFill>
                  <a:srgbClr val="FFFFFF"/>
                </a:solidFill>
              </a:rPr>
              <a:t>22 </a:t>
            </a:r>
            <a:r>
              <a:rPr lang="en-US" dirty="0">
                <a:solidFill>
                  <a:srgbClr val="FFFFFF"/>
                </a:solidFill>
              </a:rPr>
              <a:t>But I say to you that everyone who is angry with his brother will be liable to judgment; whoever insults his </a:t>
            </a:r>
            <a:r>
              <a:rPr lang="en-US" sz="3600" dirty="0">
                <a:solidFill>
                  <a:srgbClr val="FFFFFF"/>
                </a:solidFill>
              </a:rPr>
              <a:t>brother</a:t>
            </a:r>
            <a:r>
              <a:rPr lang="en-US" dirty="0">
                <a:solidFill>
                  <a:srgbClr val="FFFFFF"/>
                </a:solidFill>
              </a:rPr>
              <a:t> will be liable to the council; and whoever says, ‘You fool!’ will be liable to the hell of fire.</a:t>
            </a:r>
          </a:p>
        </p:txBody>
      </p:sp>
    </p:spTree>
    <p:extLst>
      <p:ext uri="{BB962C8B-B14F-4D97-AF65-F5344CB8AC3E}">
        <p14:creationId xmlns:p14="http://schemas.microsoft.com/office/powerpoint/2010/main" val="77494371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1253331"/>
            <a:ext cx="7886700" cy="4351338"/>
          </a:xfrm>
        </p:spPr>
        <p:txBody>
          <a:bodyPr anchor="ctr">
            <a:normAutofit/>
          </a:bodyPr>
          <a:lstStyle/>
          <a:p>
            <a:pPr marL="0" indent="0">
              <a:buNone/>
            </a:pPr>
            <a:r>
              <a:rPr lang="en-US" sz="2600" b="1" u="sng" dirty="0">
                <a:solidFill>
                  <a:srgbClr val="FFFFFF"/>
                </a:solidFill>
                <a:latin typeface="Cambria" panose="02040503050406030204" pitchFamily="18" charset="0"/>
              </a:rPr>
              <a:t>Matthew 5:23-25</a:t>
            </a:r>
            <a:endParaRPr lang="en-US" sz="2600" dirty="0">
              <a:solidFill>
                <a:srgbClr val="FFFFFF"/>
              </a:solidFill>
              <a:latin typeface="Cambria" panose="02040503050406030204" pitchFamily="18" charset="0"/>
            </a:endParaRPr>
          </a:p>
          <a:p>
            <a:pPr marL="0" indent="0">
              <a:buNone/>
            </a:pPr>
            <a:r>
              <a:rPr lang="en-US" sz="2600" b="1" baseline="30000" dirty="0">
                <a:solidFill>
                  <a:srgbClr val="FFFFFF"/>
                </a:solidFill>
              </a:rPr>
              <a:t>23 </a:t>
            </a:r>
            <a:r>
              <a:rPr lang="en-US" sz="2600" dirty="0">
                <a:solidFill>
                  <a:srgbClr val="FFFFFF"/>
                </a:solidFill>
              </a:rPr>
              <a:t>So if you are offering your gift at the altar and there remember that your brother has something against you, </a:t>
            </a:r>
          </a:p>
          <a:p>
            <a:pPr marL="0" indent="0">
              <a:buNone/>
            </a:pPr>
            <a:r>
              <a:rPr lang="en-US" sz="2600" b="1" baseline="30000" dirty="0">
                <a:solidFill>
                  <a:srgbClr val="FFFFFF"/>
                </a:solidFill>
              </a:rPr>
              <a:t>24 </a:t>
            </a:r>
            <a:r>
              <a:rPr lang="en-US" sz="2600" dirty="0">
                <a:solidFill>
                  <a:srgbClr val="FFFFFF"/>
                </a:solidFill>
              </a:rPr>
              <a:t>leave your gift there before the altar and go. First be reconciled to your brother, and then come and offer your gift. </a:t>
            </a:r>
          </a:p>
          <a:p>
            <a:pPr marL="0" indent="0">
              <a:buNone/>
            </a:pPr>
            <a:r>
              <a:rPr lang="en-US" sz="2600" b="1" baseline="30000" dirty="0">
                <a:solidFill>
                  <a:srgbClr val="FFFFFF"/>
                </a:solidFill>
              </a:rPr>
              <a:t>25 </a:t>
            </a:r>
            <a:r>
              <a:rPr lang="en-US" sz="2600" dirty="0">
                <a:solidFill>
                  <a:srgbClr val="FFFFFF"/>
                </a:solidFill>
              </a:rPr>
              <a:t>Come to terms </a:t>
            </a:r>
            <a:r>
              <a:rPr lang="en-US" sz="3600" dirty="0">
                <a:solidFill>
                  <a:srgbClr val="FFFFFF"/>
                </a:solidFill>
              </a:rPr>
              <a:t>quickly</a:t>
            </a:r>
            <a:r>
              <a:rPr lang="en-US" sz="2600" dirty="0">
                <a:solidFill>
                  <a:srgbClr val="FFFFFF"/>
                </a:solidFill>
              </a:rPr>
              <a:t> with your accuser while you are going with him to court, lest your accuser hand you over to the judge, and the judge to the guard, and you be put in prison. </a:t>
            </a:r>
            <a:endParaRPr lang="en-US" sz="2600" b="1" baseline="30000" dirty="0">
              <a:solidFill>
                <a:srgbClr val="FFFFFF"/>
              </a:solidFill>
            </a:endParaRPr>
          </a:p>
        </p:txBody>
      </p:sp>
    </p:spTree>
    <p:extLst>
      <p:ext uri="{BB962C8B-B14F-4D97-AF65-F5344CB8AC3E}">
        <p14:creationId xmlns:p14="http://schemas.microsoft.com/office/powerpoint/2010/main" val="22461252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742067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10;&#10;Description automatically generated">
            <a:extLst>
              <a:ext uri="{FF2B5EF4-FFF2-40B4-BE49-F238E27FC236}">
                <a16:creationId xmlns:a16="http://schemas.microsoft.com/office/drawing/2014/main" id="{AEED4C5E-2A48-2B4B-A9A6-A180C093E2EA}"/>
              </a:ext>
            </a:extLst>
          </p:cNvPr>
          <p:cNvPicPr>
            <a:picLocks noChangeAspect="1"/>
          </p:cNvPicPr>
          <p:nvPr/>
        </p:nvPicPr>
        <p:blipFill rotWithShape="1">
          <a:blip r:embed="rId2">
            <a:alphaModFix amt="50000"/>
          </a:blip>
          <a:srcRect l="2829" r="22172"/>
          <a:stretch/>
        </p:blipFill>
        <p:spPr>
          <a:xfrm>
            <a:off x="20" y="1"/>
            <a:ext cx="9143980" cy="6857999"/>
          </a:xfrm>
          <a:prstGeom prst="rect">
            <a:avLst/>
          </a:prstGeom>
        </p:spPr>
      </p:pic>
      <p:sp>
        <p:nvSpPr>
          <p:cNvPr id="2" name="Title 1">
            <a:extLst>
              <a:ext uri="{FF2B5EF4-FFF2-40B4-BE49-F238E27FC236}">
                <a16:creationId xmlns:a16="http://schemas.microsoft.com/office/drawing/2014/main" id="{1F8683E4-C0FE-B848-8C4F-EAF3357B9B87}"/>
              </a:ext>
            </a:extLst>
          </p:cNvPr>
          <p:cNvSpPr>
            <a:spLocks noGrp="1"/>
          </p:cNvSpPr>
          <p:nvPr>
            <p:ph type="ctrTitle"/>
          </p:nvPr>
        </p:nvSpPr>
        <p:spPr>
          <a:xfrm>
            <a:off x="1143000" y="1122362"/>
            <a:ext cx="6858000" cy="2900518"/>
          </a:xfrm>
        </p:spPr>
        <p:txBody>
          <a:bodyPr>
            <a:normAutofit/>
          </a:bodyPr>
          <a:lstStyle/>
          <a:p>
            <a:r>
              <a:rPr lang="en-US" b="1">
                <a:solidFill>
                  <a:srgbClr val="FFFFFF"/>
                </a:solidFill>
              </a:rPr>
              <a:t>Before We Can Worship Correctly</a:t>
            </a:r>
          </a:p>
        </p:txBody>
      </p:sp>
      <p:sp>
        <p:nvSpPr>
          <p:cNvPr id="3" name="Subtitle 2">
            <a:extLst>
              <a:ext uri="{FF2B5EF4-FFF2-40B4-BE49-F238E27FC236}">
                <a16:creationId xmlns:a16="http://schemas.microsoft.com/office/drawing/2014/main" id="{7DD48099-9123-B94B-921E-FF8BB11136C3}"/>
              </a:ext>
            </a:extLst>
          </p:cNvPr>
          <p:cNvSpPr>
            <a:spLocks noGrp="1"/>
          </p:cNvSpPr>
          <p:nvPr>
            <p:ph type="subTitle" idx="1"/>
          </p:nvPr>
        </p:nvSpPr>
        <p:spPr>
          <a:xfrm>
            <a:off x="1143000" y="4159404"/>
            <a:ext cx="6858000" cy="1098395"/>
          </a:xfrm>
        </p:spPr>
        <p:txBody>
          <a:bodyPr>
            <a:normAutofit/>
          </a:bodyPr>
          <a:lstStyle/>
          <a:p>
            <a:r>
              <a:rPr lang="en-US">
                <a:solidFill>
                  <a:srgbClr val="FFFFFF"/>
                </a:solidFill>
              </a:rPr>
              <a:t>Matthew 5:21-26</a:t>
            </a:r>
          </a:p>
        </p:txBody>
      </p:sp>
    </p:spTree>
    <p:extLst>
      <p:ext uri="{BB962C8B-B14F-4D97-AF65-F5344CB8AC3E}">
        <p14:creationId xmlns:p14="http://schemas.microsoft.com/office/powerpoint/2010/main" val="1582664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954881"/>
            <a:ext cx="7886700" cy="4948238"/>
          </a:xfrm>
        </p:spPr>
        <p:txBody>
          <a:bodyPr anchor="ctr">
            <a:normAutofit/>
          </a:bodyPr>
          <a:lstStyle/>
          <a:p>
            <a:pPr marL="0" indent="0">
              <a:buNone/>
            </a:pPr>
            <a:r>
              <a:rPr lang="en-US" sz="3600" b="1" u="sng" dirty="0">
                <a:solidFill>
                  <a:srgbClr val="FFFFFF"/>
                </a:solidFill>
                <a:latin typeface="Book Antiqua" panose="02040602050305030304" pitchFamily="18" charset="0"/>
              </a:rPr>
              <a:t>Matthew 5:19</a:t>
            </a:r>
            <a:endParaRPr lang="en-US" sz="3600" dirty="0">
              <a:solidFill>
                <a:srgbClr val="FFFFFF"/>
              </a:solidFill>
            </a:endParaRPr>
          </a:p>
          <a:p>
            <a:pPr marL="0" indent="0">
              <a:buNone/>
            </a:pPr>
            <a:r>
              <a:rPr lang="en-US" sz="3600" dirty="0">
                <a:solidFill>
                  <a:srgbClr val="FFFFFF"/>
                </a:solidFill>
              </a:rPr>
              <a:t>Therefore, whoever relaxes one of the least of these commandments and teaches others to do the same will be called least in the kingdom of heaven, but whoever does them and teaches them will be called great in the kingdom of heaven</a:t>
            </a:r>
          </a:p>
        </p:txBody>
      </p:sp>
    </p:spTree>
    <p:extLst>
      <p:ext uri="{BB962C8B-B14F-4D97-AF65-F5344CB8AC3E}">
        <p14:creationId xmlns:p14="http://schemas.microsoft.com/office/powerpoint/2010/main" val="6758021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1253331"/>
            <a:ext cx="7886700" cy="4351338"/>
          </a:xfrm>
        </p:spPr>
        <p:txBody>
          <a:bodyPr anchor="ctr">
            <a:normAutofit lnSpcReduction="10000"/>
          </a:bodyPr>
          <a:lstStyle/>
          <a:p>
            <a:pPr marL="0" indent="0">
              <a:buNone/>
            </a:pPr>
            <a:r>
              <a:rPr lang="en-US" sz="3600" b="1" u="sng" dirty="0">
                <a:solidFill>
                  <a:srgbClr val="FFFFFF"/>
                </a:solidFill>
                <a:latin typeface="Book Antiqua" panose="02040602050305030304" pitchFamily="18" charset="0"/>
              </a:rPr>
              <a:t>Matthew 5:17-18</a:t>
            </a:r>
            <a:endParaRPr lang="en-US" sz="3600" b="1" u="sng" dirty="0">
              <a:solidFill>
                <a:srgbClr val="FFFFFF"/>
              </a:solidFill>
            </a:endParaRPr>
          </a:p>
          <a:p>
            <a:pPr marL="0" indent="0">
              <a:buNone/>
            </a:pPr>
            <a:r>
              <a:rPr lang="en-US" sz="3600" b="1" baseline="30000" dirty="0">
                <a:solidFill>
                  <a:srgbClr val="FFFFFF"/>
                </a:solidFill>
              </a:rPr>
              <a:t>17 </a:t>
            </a:r>
            <a:r>
              <a:rPr lang="en-US" sz="3600" dirty="0">
                <a:solidFill>
                  <a:srgbClr val="FFFFFF"/>
                </a:solidFill>
              </a:rPr>
              <a:t>“Do not think that I have come to abolish the Law or the Prophets; I have not come to abolish them but to fulfill them. </a:t>
            </a:r>
            <a:endParaRPr lang="en-US" sz="3600" b="1" baseline="30000" dirty="0">
              <a:solidFill>
                <a:srgbClr val="FFFFFF"/>
              </a:solidFill>
            </a:endParaRPr>
          </a:p>
          <a:p>
            <a:pPr marL="0" indent="0">
              <a:buNone/>
            </a:pPr>
            <a:r>
              <a:rPr lang="en-US" sz="3600" b="1" baseline="30000" dirty="0">
                <a:solidFill>
                  <a:srgbClr val="FFFFFF"/>
                </a:solidFill>
              </a:rPr>
              <a:t>18 </a:t>
            </a:r>
            <a:r>
              <a:rPr lang="en-US" sz="3600" dirty="0">
                <a:solidFill>
                  <a:srgbClr val="FFFFFF"/>
                </a:solidFill>
              </a:rPr>
              <a:t>For truly, I say to you, until heaven and earth pass away, not an iota, not a dot, will pass from the Law until all is accomplished</a:t>
            </a:r>
          </a:p>
        </p:txBody>
      </p:sp>
    </p:spTree>
    <p:extLst>
      <p:ext uri="{BB962C8B-B14F-4D97-AF65-F5344CB8AC3E}">
        <p14:creationId xmlns:p14="http://schemas.microsoft.com/office/powerpoint/2010/main" val="19146758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1253331"/>
            <a:ext cx="7886700" cy="4351338"/>
          </a:xfrm>
        </p:spPr>
        <p:txBody>
          <a:bodyPr anchor="ctr">
            <a:normAutofit/>
          </a:bodyPr>
          <a:lstStyle/>
          <a:p>
            <a:pPr marL="0" indent="0">
              <a:buNone/>
            </a:pPr>
            <a:r>
              <a:rPr lang="en-US" sz="3600" b="1" u="sng" dirty="0">
                <a:solidFill>
                  <a:srgbClr val="FFFFFF"/>
                </a:solidFill>
                <a:latin typeface="Book Antiqua" panose="02040602050305030304" pitchFamily="18" charset="0"/>
              </a:rPr>
              <a:t>Matthew 5:20</a:t>
            </a:r>
            <a:endParaRPr lang="en-US" sz="3600" dirty="0">
              <a:solidFill>
                <a:srgbClr val="FFFFFF"/>
              </a:solidFill>
            </a:endParaRPr>
          </a:p>
          <a:p>
            <a:pPr marL="0" indent="0">
              <a:buNone/>
            </a:pPr>
            <a:r>
              <a:rPr lang="en-US" sz="3600" dirty="0">
                <a:solidFill>
                  <a:srgbClr val="FFFFFF"/>
                </a:solidFill>
              </a:rPr>
              <a:t>For I tell you, unless your righteousness exceeds that of the scribes and Pharisees, you will never enter the kingdom of heaven.</a:t>
            </a:r>
          </a:p>
        </p:txBody>
      </p:sp>
    </p:spTree>
    <p:extLst>
      <p:ext uri="{BB962C8B-B14F-4D97-AF65-F5344CB8AC3E}">
        <p14:creationId xmlns:p14="http://schemas.microsoft.com/office/powerpoint/2010/main" val="41872420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1253331"/>
            <a:ext cx="7886700" cy="4351338"/>
          </a:xfrm>
        </p:spPr>
        <p:txBody>
          <a:bodyPr anchor="ctr">
            <a:normAutofit/>
          </a:bodyPr>
          <a:lstStyle/>
          <a:p>
            <a:pPr marL="0" indent="0">
              <a:buNone/>
            </a:pPr>
            <a:r>
              <a:rPr lang="en-US" sz="3600" b="1" u="sng" dirty="0">
                <a:solidFill>
                  <a:srgbClr val="FFFFFF"/>
                </a:solidFill>
                <a:latin typeface="Book Antiqua" panose="02040602050305030304" pitchFamily="18" charset="0"/>
              </a:rPr>
              <a:t>Matthew 7:13-14</a:t>
            </a:r>
            <a:endParaRPr lang="en-US" sz="3600" dirty="0">
              <a:solidFill>
                <a:srgbClr val="FFFFFF"/>
              </a:solidFill>
            </a:endParaRPr>
          </a:p>
          <a:p>
            <a:pPr marL="0" indent="0">
              <a:buNone/>
            </a:pPr>
            <a:r>
              <a:rPr lang="en-US" sz="3600" b="1" baseline="30000" dirty="0">
                <a:solidFill>
                  <a:srgbClr val="FFFFFF"/>
                </a:solidFill>
              </a:rPr>
              <a:t>13 </a:t>
            </a:r>
            <a:r>
              <a:rPr lang="en-US" sz="3600" dirty="0">
                <a:solidFill>
                  <a:srgbClr val="FFFFFF"/>
                </a:solidFill>
              </a:rPr>
              <a:t>“Enter by the narrow gate. For the gate is wide and the way is easy that leads to destruction, and those who enter by it are many. </a:t>
            </a:r>
          </a:p>
          <a:p>
            <a:pPr marL="0" indent="0">
              <a:buNone/>
            </a:pPr>
            <a:r>
              <a:rPr lang="en-US" sz="3600" b="1" baseline="30000" dirty="0">
                <a:solidFill>
                  <a:srgbClr val="FFFFFF"/>
                </a:solidFill>
              </a:rPr>
              <a:t>14 </a:t>
            </a:r>
            <a:r>
              <a:rPr lang="en-US" sz="3600" dirty="0">
                <a:solidFill>
                  <a:srgbClr val="FFFFFF"/>
                </a:solidFill>
              </a:rPr>
              <a:t>For the gate is narrow and the way is hard that leads to life, and those who find it are few.</a:t>
            </a:r>
          </a:p>
        </p:txBody>
      </p:sp>
    </p:spTree>
    <p:extLst>
      <p:ext uri="{BB962C8B-B14F-4D97-AF65-F5344CB8AC3E}">
        <p14:creationId xmlns:p14="http://schemas.microsoft.com/office/powerpoint/2010/main" val="39644601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516929"/>
            <a:ext cx="7886700" cy="5824141"/>
          </a:xfrm>
        </p:spPr>
        <p:txBody>
          <a:bodyPr anchor="ctr">
            <a:normAutofit/>
          </a:bodyPr>
          <a:lstStyle/>
          <a:p>
            <a:pPr marL="0" indent="0">
              <a:buNone/>
            </a:pPr>
            <a:r>
              <a:rPr lang="en-US" b="1" u="sng" dirty="0">
                <a:solidFill>
                  <a:srgbClr val="FFFFFF"/>
                </a:solidFill>
                <a:latin typeface="Book Antiqua" panose="02040602050305030304" pitchFamily="18" charset="0"/>
              </a:rPr>
              <a:t>Matthew 7:15-20</a:t>
            </a:r>
            <a:endParaRPr lang="en-US" dirty="0">
              <a:solidFill>
                <a:srgbClr val="FFFFFF"/>
              </a:solidFill>
            </a:endParaRPr>
          </a:p>
          <a:p>
            <a:pPr marL="0" indent="0">
              <a:buNone/>
            </a:pPr>
            <a:r>
              <a:rPr lang="en-US" b="1" baseline="30000" dirty="0">
                <a:solidFill>
                  <a:srgbClr val="FFFFFF"/>
                </a:solidFill>
              </a:rPr>
              <a:t>15 </a:t>
            </a:r>
            <a:r>
              <a:rPr lang="en-US" dirty="0">
                <a:solidFill>
                  <a:srgbClr val="FFFFFF"/>
                </a:solidFill>
              </a:rPr>
              <a:t>“Beware of false prophets, who come to you in sheep’s clothing but inwardly are ravenous wolves. </a:t>
            </a:r>
          </a:p>
          <a:p>
            <a:pPr marL="0" indent="0">
              <a:buNone/>
            </a:pPr>
            <a:r>
              <a:rPr lang="en-US" b="1" baseline="30000" dirty="0">
                <a:solidFill>
                  <a:srgbClr val="FFFFFF"/>
                </a:solidFill>
              </a:rPr>
              <a:t>16 </a:t>
            </a:r>
            <a:r>
              <a:rPr lang="en-US" dirty="0">
                <a:solidFill>
                  <a:srgbClr val="FFFFFF"/>
                </a:solidFill>
              </a:rPr>
              <a:t>You will recognize them by their fruits. Are grapes gathered from thornbushes, or figs from thistles? </a:t>
            </a:r>
          </a:p>
          <a:p>
            <a:pPr marL="0" indent="0">
              <a:buNone/>
            </a:pPr>
            <a:r>
              <a:rPr lang="en-US" b="1" baseline="30000" dirty="0">
                <a:solidFill>
                  <a:srgbClr val="FFFFFF"/>
                </a:solidFill>
              </a:rPr>
              <a:t>17 </a:t>
            </a:r>
            <a:r>
              <a:rPr lang="en-US" dirty="0">
                <a:solidFill>
                  <a:srgbClr val="FFFFFF"/>
                </a:solidFill>
              </a:rPr>
              <a:t>So, every healthy tree bears good fruit, but the diseased tree bears bad fruit. </a:t>
            </a:r>
          </a:p>
          <a:p>
            <a:pPr marL="0" indent="0">
              <a:buNone/>
            </a:pPr>
            <a:r>
              <a:rPr lang="en-US" b="1" baseline="30000" dirty="0">
                <a:solidFill>
                  <a:srgbClr val="FFFFFF"/>
                </a:solidFill>
              </a:rPr>
              <a:t>18 </a:t>
            </a:r>
            <a:r>
              <a:rPr lang="en-US" dirty="0">
                <a:solidFill>
                  <a:srgbClr val="FFFFFF"/>
                </a:solidFill>
              </a:rPr>
              <a:t>A healthy tree cannot bear bad fruit, nor can a diseased tree bear good fruit. </a:t>
            </a:r>
          </a:p>
          <a:p>
            <a:pPr marL="0" indent="0">
              <a:buNone/>
            </a:pPr>
            <a:r>
              <a:rPr lang="en-US" b="1" baseline="30000" dirty="0">
                <a:solidFill>
                  <a:srgbClr val="FFFFFF"/>
                </a:solidFill>
              </a:rPr>
              <a:t>19 </a:t>
            </a:r>
            <a:r>
              <a:rPr lang="en-US" dirty="0">
                <a:solidFill>
                  <a:srgbClr val="FFFFFF"/>
                </a:solidFill>
              </a:rPr>
              <a:t>Every tree that does not bear good fruit is cut down and thrown into the fire. </a:t>
            </a:r>
          </a:p>
          <a:p>
            <a:pPr marL="0" indent="0">
              <a:buNone/>
            </a:pPr>
            <a:r>
              <a:rPr lang="en-US" b="1" baseline="30000" dirty="0">
                <a:solidFill>
                  <a:srgbClr val="FFFFFF"/>
                </a:solidFill>
              </a:rPr>
              <a:t>20 </a:t>
            </a:r>
            <a:r>
              <a:rPr lang="en-US" dirty="0">
                <a:solidFill>
                  <a:srgbClr val="FFFFFF"/>
                </a:solidFill>
              </a:rPr>
              <a:t>Thus you will recognize them by their fruits. </a:t>
            </a:r>
          </a:p>
        </p:txBody>
      </p:sp>
    </p:spTree>
    <p:extLst>
      <p:ext uri="{BB962C8B-B14F-4D97-AF65-F5344CB8AC3E}">
        <p14:creationId xmlns:p14="http://schemas.microsoft.com/office/powerpoint/2010/main" val="2057505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1062434"/>
            <a:ext cx="7886700" cy="4733131"/>
          </a:xfrm>
        </p:spPr>
        <p:txBody>
          <a:bodyPr anchor="ctr">
            <a:normAutofit fontScale="92500" lnSpcReduction="10000"/>
          </a:bodyPr>
          <a:lstStyle/>
          <a:p>
            <a:pPr marL="0" indent="0">
              <a:buNone/>
            </a:pPr>
            <a:r>
              <a:rPr lang="en-US" sz="3200" b="1" u="sng" dirty="0">
                <a:solidFill>
                  <a:srgbClr val="FFFFFF"/>
                </a:solidFill>
                <a:latin typeface="Book Antiqua" panose="02040602050305030304" pitchFamily="18" charset="0"/>
              </a:rPr>
              <a:t>Matthew 7:21-23</a:t>
            </a:r>
            <a:endParaRPr lang="en-US" sz="3200" b="1" dirty="0">
              <a:solidFill>
                <a:srgbClr val="FFFFFF"/>
              </a:solidFill>
            </a:endParaRPr>
          </a:p>
          <a:p>
            <a:pPr marL="0" indent="0">
              <a:buNone/>
            </a:pPr>
            <a:r>
              <a:rPr lang="en-US" sz="3200" b="1" baseline="30000" dirty="0">
                <a:solidFill>
                  <a:srgbClr val="FFFFFF"/>
                </a:solidFill>
              </a:rPr>
              <a:t>21 </a:t>
            </a:r>
            <a:r>
              <a:rPr lang="en-US" sz="3200" dirty="0">
                <a:solidFill>
                  <a:srgbClr val="FFFFFF"/>
                </a:solidFill>
              </a:rPr>
              <a:t>“Not everyone who says to me, ‘Lord, Lord,’ will enter the kingdom of heaven, but the one who does the will of my Father who is in heaven. </a:t>
            </a:r>
          </a:p>
          <a:p>
            <a:pPr marL="0" indent="0">
              <a:buNone/>
            </a:pPr>
            <a:r>
              <a:rPr lang="en-US" sz="3200" b="1" baseline="30000" dirty="0">
                <a:solidFill>
                  <a:srgbClr val="FFFFFF"/>
                </a:solidFill>
              </a:rPr>
              <a:t>22 </a:t>
            </a:r>
            <a:r>
              <a:rPr lang="en-US" sz="3200" dirty="0">
                <a:solidFill>
                  <a:srgbClr val="FFFFFF"/>
                </a:solidFill>
              </a:rPr>
              <a:t>On that day many will say to me, ‘Lord, Lord, did we not prophesy in your name, and cast out demons in your name, and do many mighty works in your name?’ </a:t>
            </a:r>
          </a:p>
          <a:p>
            <a:pPr marL="0" indent="0">
              <a:buNone/>
            </a:pPr>
            <a:r>
              <a:rPr lang="en-US" sz="3200" b="1" baseline="30000" dirty="0">
                <a:solidFill>
                  <a:srgbClr val="FFFFFF"/>
                </a:solidFill>
              </a:rPr>
              <a:t>23 </a:t>
            </a:r>
            <a:r>
              <a:rPr lang="en-US" sz="3200" dirty="0">
                <a:solidFill>
                  <a:srgbClr val="FFFFFF"/>
                </a:solidFill>
              </a:rPr>
              <a:t>And then will I declare to them, ‘I never knew you; depart from me, you workers of lawlessness.’ </a:t>
            </a:r>
          </a:p>
        </p:txBody>
      </p:sp>
    </p:spTree>
    <p:extLst>
      <p:ext uri="{BB962C8B-B14F-4D97-AF65-F5344CB8AC3E}">
        <p14:creationId xmlns:p14="http://schemas.microsoft.com/office/powerpoint/2010/main" val="14885980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ite dress&#10;&#10;Description automatically generated with low confidence">
            <a:extLst>
              <a:ext uri="{FF2B5EF4-FFF2-40B4-BE49-F238E27FC236}">
                <a16:creationId xmlns:a16="http://schemas.microsoft.com/office/drawing/2014/main" id="{C4B7D696-30D9-0C4A-BEF8-CF7ED9DD52C5}"/>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l="13000" r="1" b="1"/>
          <a:stretch/>
        </p:blipFill>
        <p:spPr>
          <a:xfrm>
            <a:off x="20" y="10"/>
            <a:ext cx="9143980" cy="6857990"/>
          </a:xfrm>
          <a:prstGeom prst="rect">
            <a:avLst/>
          </a:prstGeom>
        </p:spPr>
      </p:pic>
      <p:sp>
        <p:nvSpPr>
          <p:cNvPr id="12" name="Content Placeholder 13">
            <a:extLst>
              <a:ext uri="{FF2B5EF4-FFF2-40B4-BE49-F238E27FC236}">
                <a16:creationId xmlns:a16="http://schemas.microsoft.com/office/drawing/2014/main" id="{9DF8A283-A37E-4922-81EA-0D1E805F6095}"/>
              </a:ext>
            </a:extLst>
          </p:cNvPr>
          <p:cNvSpPr>
            <a:spLocks noGrp="1"/>
          </p:cNvSpPr>
          <p:nvPr>
            <p:ph idx="1"/>
          </p:nvPr>
        </p:nvSpPr>
        <p:spPr>
          <a:xfrm>
            <a:off x="628650" y="607218"/>
            <a:ext cx="7886700" cy="5643563"/>
          </a:xfrm>
        </p:spPr>
        <p:txBody>
          <a:bodyPr anchor="ctr">
            <a:normAutofit/>
          </a:bodyPr>
          <a:lstStyle/>
          <a:p>
            <a:pPr marL="0" indent="0">
              <a:buNone/>
            </a:pPr>
            <a:r>
              <a:rPr lang="en-US" b="1" u="sng" dirty="0">
                <a:solidFill>
                  <a:srgbClr val="FFFFFF"/>
                </a:solidFill>
                <a:latin typeface="Book Antiqua" panose="02040602050305030304" pitchFamily="18" charset="0"/>
              </a:rPr>
              <a:t>Matthew 7:24-27</a:t>
            </a:r>
            <a:endParaRPr lang="en-US" dirty="0">
              <a:solidFill>
                <a:srgbClr val="FFFFFF"/>
              </a:solidFill>
            </a:endParaRPr>
          </a:p>
          <a:p>
            <a:pPr marL="0" indent="0">
              <a:buNone/>
            </a:pPr>
            <a:r>
              <a:rPr lang="en-US" b="1" baseline="30000" dirty="0">
                <a:solidFill>
                  <a:srgbClr val="FFFFFF"/>
                </a:solidFill>
              </a:rPr>
              <a:t>24 </a:t>
            </a:r>
            <a:r>
              <a:rPr lang="en-US" dirty="0">
                <a:solidFill>
                  <a:srgbClr val="FFFFFF"/>
                </a:solidFill>
              </a:rPr>
              <a:t>“Everyone then who hears these words of mine and does them will be like a wise man who built his house on the rock. </a:t>
            </a:r>
          </a:p>
          <a:p>
            <a:pPr marL="0" indent="0">
              <a:buNone/>
            </a:pPr>
            <a:r>
              <a:rPr lang="en-US" b="1" baseline="30000" dirty="0">
                <a:solidFill>
                  <a:srgbClr val="FFFFFF"/>
                </a:solidFill>
              </a:rPr>
              <a:t>25 </a:t>
            </a:r>
            <a:r>
              <a:rPr lang="en-US" dirty="0">
                <a:solidFill>
                  <a:srgbClr val="FFFFFF"/>
                </a:solidFill>
              </a:rPr>
              <a:t>And the rain fell, and the floods came, and the winds blew and beat on that house, but it did not fall, because it had been founded on the rock. </a:t>
            </a:r>
          </a:p>
          <a:p>
            <a:pPr marL="0" indent="0">
              <a:buNone/>
            </a:pPr>
            <a:r>
              <a:rPr lang="en-US" b="1" baseline="30000" dirty="0">
                <a:solidFill>
                  <a:srgbClr val="FFFFFF"/>
                </a:solidFill>
              </a:rPr>
              <a:t>26 </a:t>
            </a:r>
            <a:r>
              <a:rPr lang="en-US" dirty="0">
                <a:solidFill>
                  <a:srgbClr val="FFFFFF"/>
                </a:solidFill>
              </a:rPr>
              <a:t>And everyone who hears these words of mine and does not do them will be like a foolish man who built his house on the sand. </a:t>
            </a:r>
          </a:p>
          <a:p>
            <a:pPr marL="0" indent="0">
              <a:buNone/>
            </a:pPr>
            <a:r>
              <a:rPr lang="en-US" b="1" baseline="30000" dirty="0">
                <a:solidFill>
                  <a:srgbClr val="FFFFFF"/>
                </a:solidFill>
              </a:rPr>
              <a:t>27 </a:t>
            </a:r>
            <a:r>
              <a:rPr lang="en-US" dirty="0">
                <a:solidFill>
                  <a:srgbClr val="FFFFFF"/>
                </a:solidFill>
              </a:rPr>
              <a:t>And the rain fell, and the floods came, and the winds blew and beat against that house, and it fell, and great was the fall of it.” </a:t>
            </a:r>
          </a:p>
        </p:txBody>
      </p:sp>
    </p:spTree>
    <p:extLst>
      <p:ext uri="{BB962C8B-B14F-4D97-AF65-F5344CB8AC3E}">
        <p14:creationId xmlns:p14="http://schemas.microsoft.com/office/powerpoint/2010/main" val="248804045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633</TotalTime>
  <Words>706</Words>
  <Application>Microsoft Macintosh PowerPoint</Application>
  <PresentationFormat>On-screen Show (4:3)</PresentationFormat>
  <Paragraphs>35</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Book Antiqua</vt:lpstr>
      <vt:lpstr>Calibri</vt:lpstr>
      <vt:lpstr>Calibri Light</vt:lpstr>
      <vt:lpstr>Cambria</vt:lpstr>
      <vt:lpstr>Office 2013 - 2022 Theme</vt:lpstr>
      <vt:lpstr>1_Office Theme</vt:lpstr>
      <vt:lpstr>Office Theme</vt:lpstr>
      <vt:lpstr>PowerPoint Presentation</vt:lpstr>
      <vt:lpstr>Before We Can Worship Correctly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Aric Russell</dc:creator>
  <cp:lastModifiedBy>Aric Russell</cp:lastModifiedBy>
  <cp:revision>13</cp:revision>
  <dcterms:created xsi:type="dcterms:W3CDTF">2021-01-30T17:58:24Z</dcterms:created>
  <dcterms:modified xsi:type="dcterms:W3CDTF">2024-03-03T04:17:56Z</dcterms:modified>
</cp:coreProperties>
</file>