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13"/>
  </p:notesMasterIdLst>
  <p:sldIdLst>
    <p:sldId id="392" r:id="rId4"/>
    <p:sldId id="316" r:id="rId5"/>
    <p:sldId id="315" r:id="rId6"/>
    <p:sldId id="311" r:id="rId7"/>
    <p:sldId id="258" r:id="rId8"/>
    <p:sldId id="310" r:id="rId9"/>
    <p:sldId id="312" r:id="rId10"/>
    <p:sldId id="314" r:id="rId11"/>
    <p:sldId id="39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45877"/>
  </p:normalViewPr>
  <p:slideViewPr>
    <p:cSldViewPr snapToGrid="0">
      <p:cViewPr varScale="1">
        <p:scale>
          <a:sx n="110" d="100"/>
          <a:sy n="110" d="100"/>
        </p:scale>
        <p:origin x="20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0FA0D-9E04-7741-874F-34BFE7D16E07}" type="datetimeFigureOut">
              <a:rPr lang="en-US" smtClean="0"/>
              <a:t>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C89CB-DDAC-934E-B30D-F235EB68F929}" type="slidenum">
              <a:rPr lang="en-US" smtClean="0"/>
              <a:t>‹#›</a:t>
            </a:fld>
            <a:endParaRPr lang="en-US"/>
          </a:p>
        </p:txBody>
      </p:sp>
    </p:spTree>
    <p:extLst>
      <p:ext uri="{BB962C8B-B14F-4D97-AF65-F5344CB8AC3E}">
        <p14:creationId xmlns:p14="http://schemas.microsoft.com/office/powerpoint/2010/main" val="321105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love God has for 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we truly understand the love God has for us? -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John 15:12-13; 3:16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as I’ve said many times before, I do not understand the depth of God’s love-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Psalm 103:8-12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Remember the story of the bridge keeper?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how much God loves 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this love is for all-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Rom. 5:6-8; I Tim. 12-15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14C89CB-DDAC-934E-B30D-F235EB68F929}" type="slidenum">
              <a:rPr lang="en-US" smtClean="0"/>
              <a:t>4</a:t>
            </a:fld>
            <a:endParaRPr lang="en-US"/>
          </a:p>
        </p:txBody>
      </p:sp>
    </p:spTree>
    <p:extLst>
      <p:ext uri="{BB962C8B-B14F-4D97-AF65-F5344CB8AC3E}">
        <p14:creationId xmlns:p14="http://schemas.microsoft.com/office/powerpoint/2010/main" val="33376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Love is an action, not just an attitude.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often go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Corinthians 13:4-7</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define love.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Interestingly, Paul didn’t say, “Love feels sympathy, love feels compassion, and so forth”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Paul defined love, he didn’t tell us about what kind of feelings we should have.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Instead, he defined love based upon what it does and what it does not do.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Notice several passages that show love is an action.</a:t>
            </a: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Luke 6:27-28</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are to love our enemies</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we do that-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vs. 29-31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Luke 10:30-37</a:t>
            </a:r>
            <a:r>
              <a:rPr lang="en-US" sz="1200" dirty="0">
                <a:effectLst/>
                <a:latin typeface="Calibri" panose="020F0502020204030204" pitchFamily="34" charset="0"/>
                <a:ea typeface="Calibri" panose="020F0502020204030204" pitchFamily="34" charset="0"/>
                <a:cs typeface="Times New Roman" panose="02020603050405020304" pitchFamily="18" charset="0"/>
              </a:rPr>
              <a:t>- Notice that nowhere in this passage does it tells us what the feelings or emotions the Priest and Levite had.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Maybe they were moved with sadness over the one who was robbed.</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we know the Samaritan proved to be the neighbor who loved because of the actions that he took.</a:t>
            </a: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John 13:1 </a:t>
            </a:r>
            <a:r>
              <a:rPr lang="en-US" sz="1200" dirty="0">
                <a:effectLst/>
                <a:latin typeface="Calibri" panose="020F0502020204030204" pitchFamily="34" charset="0"/>
                <a:ea typeface="Calibri" panose="020F0502020204030204" pitchFamily="34" charset="0"/>
                <a:cs typeface="Times New Roman" panose="02020603050405020304" pitchFamily="18" charset="0"/>
              </a:rPr>
              <a:t>tells us Jesus loved His disciples to the end.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this wasn’t simply about what He felt- rather what He did-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vs. 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could look at example after example after example of this.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Perhaps the greatest example of this is seen 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John 3:16</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God didn’t simply feel sorry for us. He didn’t simply feel sadness because of our state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 God loved us and He acted.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 loved us and therefore gave His only begotten Son so that we would not perish but would have everlasting life. </a:t>
            </a:r>
          </a:p>
          <a:p>
            <a:endParaRPr lang="en-US" dirty="0"/>
          </a:p>
        </p:txBody>
      </p:sp>
      <p:sp>
        <p:nvSpPr>
          <p:cNvPr id="4" name="Slide Number Placeholder 3"/>
          <p:cNvSpPr>
            <a:spLocks noGrp="1"/>
          </p:cNvSpPr>
          <p:nvPr>
            <p:ph type="sldNum" sz="quarter" idx="10"/>
          </p:nvPr>
        </p:nvSpPr>
        <p:spPr/>
        <p:txBody>
          <a:bodyPr/>
          <a:lstStyle/>
          <a:p>
            <a:fld id="{014C89CB-DDAC-934E-B30D-F235EB68F929}" type="slidenum">
              <a:rPr lang="en-US" smtClean="0"/>
              <a:t>5</a:t>
            </a:fld>
            <a:endParaRPr lang="en-US"/>
          </a:p>
        </p:txBody>
      </p:sp>
    </p:spTree>
    <p:extLst>
      <p:ext uri="{BB962C8B-B14F-4D97-AF65-F5344CB8AC3E}">
        <p14:creationId xmlns:p14="http://schemas.microsoft.com/office/powerpoint/2010/main" val="299858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challenge to love unconditionally</a:t>
            </a: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 Corinthians 13:4-7</a:t>
            </a:r>
            <a:r>
              <a:rPr lang="en-US" sz="1200" dirty="0">
                <a:effectLst/>
                <a:latin typeface="Calibri" panose="020F0502020204030204" pitchFamily="34" charset="0"/>
                <a:ea typeface="Calibri" panose="020F0502020204030204" pitchFamily="34" charset="0"/>
                <a:cs typeface="Times New Roman" panose="02020603050405020304" pitchFamily="18" charset="0"/>
              </a:rPr>
              <a:t> gives a great summary of the actions of love.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challenge is to take these verses and apply them unconditionally</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Jesus is a great example for us to look at</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Despite the claims of allegiance from the apostles, not one of these men were going to stand by the one they followed when He would be crucified for us.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Jesus knew that, yet, He loved them up to the end anyway.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 loved them enough that even earlier that day before He was betrayed, He humbled himself and got down and washed their feet.</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challenge in this is not to love somebody.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Anyone can love somebody. The challenge is we are to love everybody unconditionally.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doesn’t matter who the person is, we are to love them.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doesn’t matter what they have done or can do to us or for us, we are to love them.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love is not a feeling that we simply talk about, it is an action that we demonstrate.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we do it for all, rich or poor, black or white, fat or thin, ugly or pretty, mean or nice, etc.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Jesus not only demonstrated this love for the apostles who would desert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HIm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He even specifically washed the feet of Peter. The one who would deny Him three times.</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most amazing of all, he washed the feet of Judas.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one who would shortly after, betray Him.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very heel that was about to be lifted up against Him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John 13:18</a:t>
            </a:r>
            <a:r>
              <a:rPr lang="en-US" sz="1200" dirty="0">
                <a:effectLst/>
                <a:latin typeface="Calibri" panose="020F0502020204030204" pitchFamily="34" charset="0"/>
                <a:ea typeface="Calibri" panose="020F0502020204030204" pitchFamily="34" charset="0"/>
                <a:cs typeface="Times New Roman" panose="02020603050405020304" pitchFamily="18" charset="0"/>
              </a:rPr>
              <a:t>), Jesus washed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Unconditional love means knowing that you will not return my love, but I will love on you anyway.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means looking at the one who hit me and turning the other cheek.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means going the extra mile for those who use me and protecting the one who hurts me</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means caring for the one who has abused me.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Jesus, unconditional love went further than just washing the feet of the one who would betray Him.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went so far as asking the Father, “Forgive them, for they know not what they do”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Luke 23:34</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the very people who shouted, “Crucify Him!” … for the men who twisted the crown of thorns and pushed it onto His head. … for the men who drove the nails through His hands. … for those who stood watching and mocking, Jesus prayed that God forgive them.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unconditional love.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challenge is can we love like Jesus loved? Because after all, the greatest of these is Love-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Cor. 13:13</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014C89CB-DDAC-934E-B30D-F235EB68F929}" type="slidenum">
              <a:rPr lang="en-US" smtClean="0"/>
              <a:t>6</a:t>
            </a:fld>
            <a:endParaRPr lang="en-US"/>
          </a:p>
        </p:txBody>
      </p:sp>
    </p:spTree>
    <p:extLst>
      <p:ext uri="{BB962C8B-B14F-4D97-AF65-F5344CB8AC3E}">
        <p14:creationId xmlns:p14="http://schemas.microsoft.com/office/powerpoint/2010/main" val="316447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ultimate way we show our love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we show our love to others?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Go back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Luke 6:27-36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passage illustrates how we love but I’m not convinced it is the ultimate way we show our love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had the cure for cancer, what would you do with 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Keep it to yourself?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Of course not, you would share it with all you came in contact with.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you realize you have the greatest cure for all who are overcome by the deadly disease of sin?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see the greatest way we show our love is by sharing the gospel.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Matt. 28:19-21; Mark 16:15-16; Romans 6:23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need to share this message with all we come in contact with-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Cor. 6:9-11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14C89CB-DDAC-934E-B30D-F235EB68F929}" type="slidenum">
              <a:rPr lang="en-US" smtClean="0"/>
              <a:t>7</a:t>
            </a:fld>
            <a:endParaRPr lang="en-US"/>
          </a:p>
        </p:txBody>
      </p:sp>
    </p:spTree>
    <p:extLst>
      <p:ext uri="{BB962C8B-B14F-4D97-AF65-F5344CB8AC3E}">
        <p14:creationId xmlns:p14="http://schemas.microsoft.com/office/powerpoint/2010/main" val="31581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Do you see the challenge in this for us to share the gospel?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spcBef>
                <a:spcPts val="0"/>
              </a:spcBef>
              <a:spcAft>
                <a:spcPts val="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Who have you shared the gospel with here lately?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spcBef>
                <a:spcPts val="0"/>
              </a:spcBef>
              <a:spcAft>
                <a:spcPts val="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Better yet, who have you refused to share the gospel with?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Show the love you’re to have by sharing the greatest news that’s ever been given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14C89CB-DDAC-934E-B30D-F235EB68F929}" type="slidenum">
              <a:rPr lang="en-US" smtClean="0"/>
              <a:t>8</a:t>
            </a:fld>
            <a:endParaRPr lang="en-US"/>
          </a:p>
        </p:txBody>
      </p:sp>
    </p:spTree>
    <p:extLst>
      <p:ext uri="{BB962C8B-B14F-4D97-AF65-F5344CB8AC3E}">
        <p14:creationId xmlns:p14="http://schemas.microsoft.com/office/powerpoint/2010/main" val="268877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54639D-9AAC-403F-99DC-B4C755AA98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85413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4639D-9AAC-403F-99DC-B4C755AA98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254068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4639D-9AAC-403F-99DC-B4C755AA98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324430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408153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85325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94416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AF598-E77B-264C-9EF2-0C120C8D4869}"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70487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AF598-E77B-264C-9EF2-0C120C8D4869}"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904558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AF598-E77B-264C-9EF2-0C120C8D4869}" type="datetimeFigureOut">
              <a:rPr lang="en-US" smtClean="0"/>
              <a:t>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566972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AF598-E77B-264C-9EF2-0C120C8D4869}" type="datetimeFigureOut">
              <a:rPr lang="en-US" smtClean="0"/>
              <a:t>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4162617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AF598-E77B-264C-9EF2-0C120C8D4869}" type="datetimeFigureOut">
              <a:rPr lang="en-US" smtClean="0"/>
              <a:t>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1621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4639D-9AAC-403F-99DC-B4C755AA98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412429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698853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214966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142245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24911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54639D-9AAC-403F-99DC-B4C755AA98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210402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54639D-9AAC-403F-99DC-B4C755AA9800}"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157132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54639D-9AAC-403F-99DC-B4C755AA9800}" type="datetimeFigureOut">
              <a:rPr lang="en-US" smtClean="0"/>
              <a:t>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230571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4639D-9AAC-403F-99DC-B4C755AA9800}" type="datetimeFigureOut">
              <a:rPr lang="en-US" smtClean="0"/>
              <a:t>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324119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4639D-9AAC-403F-99DC-B4C755AA9800}" type="datetimeFigureOut">
              <a:rPr lang="en-US" smtClean="0"/>
              <a:t>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139945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54639D-9AAC-403F-99DC-B4C755AA9800}"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47931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54639D-9AAC-403F-99DC-B4C755AA9800}"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971B6-3B8C-4F50-A7B9-107CC1947078}" type="slidenum">
              <a:rPr lang="en-US" smtClean="0"/>
              <a:t>‹#›</a:t>
            </a:fld>
            <a:endParaRPr lang="en-US"/>
          </a:p>
        </p:txBody>
      </p:sp>
    </p:spTree>
    <p:extLst>
      <p:ext uri="{BB962C8B-B14F-4D97-AF65-F5344CB8AC3E}">
        <p14:creationId xmlns:p14="http://schemas.microsoft.com/office/powerpoint/2010/main" val="418238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4639D-9AAC-403F-99DC-B4C755AA9800}" type="datetimeFigureOut">
              <a:rPr lang="en-US" smtClean="0"/>
              <a:t>1/4/24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971B6-3B8C-4F50-A7B9-107CC1947078}" type="slidenum">
              <a:rPr lang="en-US" smtClean="0"/>
              <a:t>‹#›</a:t>
            </a:fld>
            <a:endParaRPr lang="en-US"/>
          </a:p>
        </p:txBody>
      </p:sp>
    </p:spTree>
    <p:extLst>
      <p:ext uri="{BB962C8B-B14F-4D97-AF65-F5344CB8AC3E}">
        <p14:creationId xmlns:p14="http://schemas.microsoft.com/office/powerpoint/2010/main" val="41735068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1/4/24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2209915575"/>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1/4/24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33044035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8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4622-5C13-9F41-8670-570CDF480A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244F44-6833-CE47-86CB-B4219B66ABD0}"/>
              </a:ext>
            </a:extLst>
          </p:cNvPr>
          <p:cNvSpPr>
            <a:spLocks noGrp="1"/>
          </p:cNvSpPr>
          <p:nvPr>
            <p:ph type="subTitle" idx="1"/>
          </p:nvPr>
        </p:nvSpPr>
        <p:spPr/>
        <p:txBody>
          <a:bodyPr/>
          <a:lstStyle/>
          <a:p>
            <a:endParaRPr lang="en-US"/>
          </a:p>
        </p:txBody>
      </p:sp>
      <p:pic>
        <p:nvPicPr>
          <p:cNvPr id="3074" name="Picture 2" descr="Effective Personal Evangelism - Monte Vista church of Christ">
            <a:extLst>
              <a:ext uri="{FF2B5EF4-FFF2-40B4-BE49-F238E27FC236}">
                <a16:creationId xmlns:a16="http://schemas.microsoft.com/office/drawing/2014/main" id="{D41D2623-2CCC-884E-93DA-D53557C70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8573"/>
            <a:ext cx="9144000" cy="423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7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FAD5-A321-F549-95D0-C04EE3DAE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F4801A-1AFD-9C4F-8F04-1C642F7B4EF1}"/>
              </a:ext>
            </a:extLst>
          </p:cNvPr>
          <p:cNvSpPr>
            <a:spLocks noGrp="1"/>
          </p:cNvSpPr>
          <p:nvPr>
            <p:ph idx="1"/>
          </p:nvPr>
        </p:nvSpPr>
        <p:spPr/>
        <p:txBody>
          <a:bodyPr/>
          <a:lstStyle/>
          <a:p>
            <a:endParaRPr lang="en-US"/>
          </a:p>
        </p:txBody>
      </p:sp>
      <p:pic>
        <p:nvPicPr>
          <p:cNvPr id="2052" name="Picture 4" descr="The Greatest of These is Love. by Ed Elliott | by Ed Elliott | Medium">
            <a:extLst>
              <a:ext uri="{FF2B5EF4-FFF2-40B4-BE49-F238E27FC236}">
                <a16:creationId xmlns:a16="http://schemas.microsoft.com/office/drawing/2014/main" id="{86774E31-5149-894F-B7DD-DB71B7F20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7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D724-2D43-A147-9313-B9C74B9BBA4E}"/>
              </a:ext>
            </a:extLst>
          </p:cNvPr>
          <p:cNvSpPr>
            <a:spLocks noGrp="1"/>
          </p:cNvSpPr>
          <p:nvPr>
            <p:ph type="title"/>
          </p:nvPr>
        </p:nvSpPr>
        <p:spPr>
          <a:xfrm>
            <a:off x="2264191" y="265571"/>
            <a:ext cx="6692151" cy="994172"/>
          </a:xfrm>
        </p:spPr>
        <p:txBody>
          <a:bodyPr>
            <a:normAutofit/>
          </a:bodyPr>
          <a:lstStyle/>
          <a:p>
            <a:pPr algn="ctr"/>
            <a:r>
              <a:rPr lang="en-US" sz="4050" dirty="0">
                <a:solidFill>
                  <a:schemeClr val="tx1">
                    <a:lumMod val="95000"/>
                    <a:lumOff val="5000"/>
                  </a:schemeClr>
                </a:solidFill>
                <a:latin typeface="Comic Sans MS" panose="030F0902030302020204" pitchFamily="66" charset="0"/>
              </a:rPr>
              <a:t>The Love God Has For Us!</a:t>
            </a:r>
          </a:p>
        </p:txBody>
      </p:sp>
      <p:sp>
        <p:nvSpPr>
          <p:cNvPr id="3" name="Content Placeholder 2">
            <a:extLst>
              <a:ext uri="{FF2B5EF4-FFF2-40B4-BE49-F238E27FC236}">
                <a16:creationId xmlns:a16="http://schemas.microsoft.com/office/drawing/2014/main" id="{443757A6-BEB1-D747-875C-6DD085FF323B}"/>
              </a:ext>
            </a:extLst>
          </p:cNvPr>
          <p:cNvSpPr>
            <a:spLocks noGrp="1"/>
          </p:cNvSpPr>
          <p:nvPr>
            <p:ph idx="1"/>
          </p:nvPr>
        </p:nvSpPr>
        <p:spPr>
          <a:xfrm>
            <a:off x="1990846" y="2334753"/>
            <a:ext cx="6965497" cy="3545186"/>
          </a:xfrm>
        </p:spPr>
        <p:txBody>
          <a:bodyPr>
            <a:noAutofit/>
          </a:bodyPr>
          <a:lstStyle/>
          <a:p>
            <a:r>
              <a:rPr lang="en-US" sz="4000" dirty="0">
                <a:latin typeface="New Peninim MT" pitchFamily="2" charset="-79"/>
                <a:ea typeface="Ayuthaya" pitchFamily="2" charset="-34"/>
                <a:cs typeface="New Peninim MT" pitchFamily="2" charset="-79"/>
              </a:rPr>
              <a:t>John 15:12-13; 3:16</a:t>
            </a:r>
          </a:p>
          <a:p>
            <a:r>
              <a:rPr lang="en-US" sz="4000" dirty="0">
                <a:latin typeface="New Peninim MT" pitchFamily="2" charset="-79"/>
                <a:ea typeface="Ayuthaya" pitchFamily="2" charset="-34"/>
                <a:cs typeface="New Peninim MT" pitchFamily="2" charset="-79"/>
              </a:rPr>
              <a:t>I do not understand the depth of God’s Love- Psalm 103:8-12</a:t>
            </a:r>
          </a:p>
          <a:p>
            <a:r>
              <a:rPr lang="en-US" sz="4000" dirty="0">
                <a:latin typeface="New Peninim MT" pitchFamily="2" charset="-79"/>
                <a:ea typeface="Ayuthaya" pitchFamily="2" charset="-34"/>
                <a:cs typeface="New Peninim MT" pitchFamily="2" charset="-79"/>
              </a:rPr>
              <a:t>This love is for all- Rom. 5:6-8; I Tim. 1:12-15</a:t>
            </a:r>
          </a:p>
        </p:txBody>
      </p:sp>
    </p:spTree>
    <p:extLst>
      <p:ext uri="{BB962C8B-B14F-4D97-AF65-F5344CB8AC3E}">
        <p14:creationId xmlns:p14="http://schemas.microsoft.com/office/powerpoint/2010/main" val="8910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Segoe Script" panose="020B0504020000000003" pitchFamily="34" charset="0"/>
              </a:rPr>
              <a:t>LOVE IS AN ACTION NOT JUST AN ATTITUDE</a:t>
            </a:r>
          </a:p>
        </p:txBody>
      </p:sp>
      <p:sp>
        <p:nvSpPr>
          <p:cNvPr id="3" name="Content Placeholder 2"/>
          <p:cNvSpPr>
            <a:spLocks noGrp="1"/>
          </p:cNvSpPr>
          <p:nvPr>
            <p:ph idx="1"/>
          </p:nvPr>
        </p:nvSpPr>
        <p:spPr>
          <a:xfrm>
            <a:off x="337782" y="2230828"/>
            <a:ext cx="5639834" cy="2447628"/>
          </a:xfrm>
        </p:spPr>
        <p:txBody>
          <a:bodyPr>
            <a:normAutofit lnSpcReduction="10000"/>
          </a:bodyPr>
          <a:lstStyle/>
          <a:p>
            <a:r>
              <a:rPr lang="en-US" sz="3000" dirty="0">
                <a:latin typeface="Book Antiqua" panose="02040602050305030304" pitchFamily="18" charset="0"/>
              </a:rPr>
              <a:t>I Corinthians 13:4-7</a:t>
            </a:r>
          </a:p>
          <a:p>
            <a:r>
              <a:rPr lang="en-US" sz="3000" dirty="0">
                <a:latin typeface="Book Antiqua" panose="02040602050305030304" pitchFamily="18" charset="0"/>
              </a:rPr>
              <a:t>Luke 6:27-31</a:t>
            </a:r>
          </a:p>
          <a:p>
            <a:r>
              <a:rPr lang="en-US" sz="3000" dirty="0">
                <a:latin typeface="Book Antiqua" panose="02040602050305030304" pitchFamily="18" charset="0"/>
              </a:rPr>
              <a:t>Luke 10:30-37</a:t>
            </a:r>
          </a:p>
          <a:p>
            <a:r>
              <a:rPr lang="en-US" sz="3000" dirty="0">
                <a:latin typeface="Book Antiqua" panose="02040602050305030304" pitchFamily="18" charset="0"/>
              </a:rPr>
              <a:t>John 13</a:t>
            </a:r>
          </a:p>
          <a:p>
            <a:r>
              <a:rPr lang="en-US" sz="3000" dirty="0">
                <a:latin typeface="Book Antiqua" panose="02040602050305030304" pitchFamily="18" charset="0"/>
              </a:rPr>
              <a:t>John 3:16</a:t>
            </a:r>
          </a:p>
          <a:p>
            <a:pPr marL="0" indent="0">
              <a:buNone/>
            </a:pPr>
            <a:endParaRPr lang="en-US" dirty="0"/>
          </a:p>
        </p:txBody>
      </p:sp>
    </p:spTree>
    <p:extLst>
      <p:ext uri="{BB962C8B-B14F-4D97-AF65-F5344CB8AC3E}">
        <p14:creationId xmlns:p14="http://schemas.microsoft.com/office/powerpoint/2010/main" val="3033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938D-4985-2840-BA63-7152F18365CE}"/>
              </a:ext>
            </a:extLst>
          </p:cNvPr>
          <p:cNvSpPr>
            <a:spLocks noGrp="1"/>
          </p:cNvSpPr>
          <p:nvPr>
            <p:ph type="title"/>
          </p:nvPr>
        </p:nvSpPr>
        <p:spPr>
          <a:xfrm>
            <a:off x="1514735" y="4369455"/>
            <a:ext cx="5915025" cy="994172"/>
          </a:xfrm>
        </p:spPr>
        <p:txBody>
          <a:bodyPr/>
          <a:lstStyle/>
          <a:p>
            <a:pPr algn="ctr"/>
            <a:r>
              <a:rPr lang="en-US" dirty="0">
                <a:latin typeface="Segoe Print" panose="02000800000000000000" pitchFamily="2" charset="0"/>
              </a:rPr>
              <a:t>The Challenge To </a:t>
            </a:r>
          </a:p>
        </p:txBody>
      </p:sp>
      <p:sp>
        <p:nvSpPr>
          <p:cNvPr id="3" name="Content Placeholder 2">
            <a:extLst>
              <a:ext uri="{FF2B5EF4-FFF2-40B4-BE49-F238E27FC236}">
                <a16:creationId xmlns:a16="http://schemas.microsoft.com/office/drawing/2014/main" id="{8EA0CD5C-5CAC-D040-8A04-9CBB14A47151}"/>
              </a:ext>
            </a:extLst>
          </p:cNvPr>
          <p:cNvSpPr>
            <a:spLocks noGrp="1"/>
          </p:cNvSpPr>
          <p:nvPr>
            <p:ph idx="1"/>
          </p:nvPr>
        </p:nvSpPr>
        <p:spPr>
          <a:xfrm>
            <a:off x="440140" y="1131570"/>
            <a:ext cx="7912289" cy="2886368"/>
          </a:xfrm>
        </p:spPr>
        <p:txBody>
          <a:bodyPr>
            <a:normAutofit lnSpcReduction="10000"/>
          </a:bodyPr>
          <a:lstStyle/>
          <a:p>
            <a:r>
              <a:rPr lang="en-US" sz="3000" dirty="0">
                <a:latin typeface="Book Antiqua" panose="02040602050305030304" pitchFamily="18" charset="0"/>
              </a:rPr>
              <a:t>I Corinthians 13:4-7</a:t>
            </a:r>
          </a:p>
          <a:p>
            <a:r>
              <a:rPr lang="en-US" sz="3000" dirty="0">
                <a:latin typeface="Book Antiqua" panose="02040602050305030304" pitchFamily="18" charset="0"/>
              </a:rPr>
              <a:t>Must apply these unconditionally</a:t>
            </a:r>
          </a:p>
          <a:p>
            <a:r>
              <a:rPr lang="en-US" sz="3000" dirty="0">
                <a:latin typeface="Book Antiqua" panose="02040602050305030304" pitchFamily="18" charset="0"/>
              </a:rPr>
              <a:t>Jesus is our example washing the feet of:</a:t>
            </a:r>
          </a:p>
          <a:p>
            <a:pPr lvl="1"/>
            <a:r>
              <a:rPr lang="en-US" sz="2700" dirty="0">
                <a:latin typeface="Book Antiqua" panose="02040602050305030304" pitchFamily="18" charset="0"/>
              </a:rPr>
              <a:t>Peter- the one who would deny Him.</a:t>
            </a:r>
          </a:p>
          <a:p>
            <a:pPr lvl="1"/>
            <a:r>
              <a:rPr lang="en-US" sz="2700" dirty="0">
                <a:latin typeface="Book Antiqua" panose="02040602050305030304" pitchFamily="18" charset="0"/>
              </a:rPr>
              <a:t>Judas- the one who would betray Him</a:t>
            </a:r>
          </a:p>
          <a:p>
            <a:r>
              <a:rPr lang="en-US" sz="3000" dirty="0">
                <a:latin typeface="Book Antiqua" panose="02040602050305030304" pitchFamily="18" charset="0"/>
              </a:rPr>
              <a:t>Can we love like Jesus loved?</a:t>
            </a:r>
          </a:p>
          <a:p>
            <a:endParaRPr lang="en-US" dirty="0">
              <a:latin typeface="Book Antiqua" panose="02040602050305030304" pitchFamily="18" charset="0"/>
            </a:endParaRPr>
          </a:p>
        </p:txBody>
      </p:sp>
    </p:spTree>
    <p:extLst>
      <p:ext uri="{BB962C8B-B14F-4D97-AF65-F5344CB8AC3E}">
        <p14:creationId xmlns:p14="http://schemas.microsoft.com/office/powerpoint/2010/main" val="150651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B133-635F-9E44-A01A-68F1B5BE3012}"/>
              </a:ext>
            </a:extLst>
          </p:cNvPr>
          <p:cNvSpPr>
            <a:spLocks noGrp="1"/>
          </p:cNvSpPr>
          <p:nvPr>
            <p:ph type="title"/>
          </p:nvPr>
        </p:nvSpPr>
        <p:spPr/>
        <p:txBody>
          <a:bodyPr/>
          <a:lstStyle/>
          <a:p>
            <a:pPr algn="ctr"/>
            <a:r>
              <a:rPr lang="en-US" dirty="0">
                <a:latin typeface="Comic Sans MS" panose="030F0902030302020204" pitchFamily="66" charset="0"/>
                <a:ea typeface="Ayuthaya" pitchFamily="2" charset="-34"/>
                <a:cs typeface="Ayuthaya" pitchFamily="2" charset="-34"/>
              </a:rPr>
              <a:t>The Way We Show Our Love</a:t>
            </a:r>
          </a:p>
        </p:txBody>
      </p:sp>
      <p:sp>
        <p:nvSpPr>
          <p:cNvPr id="3" name="Content Placeholder 2">
            <a:extLst>
              <a:ext uri="{FF2B5EF4-FFF2-40B4-BE49-F238E27FC236}">
                <a16:creationId xmlns:a16="http://schemas.microsoft.com/office/drawing/2014/main" id="{5B849429-5DD5-F34A-935B-574E4738760C}"/>
              </a:ext>
            </a:extLst>
          </p:cNvPr>
          <p:cNvSpPr>
            <a:spLocks noGrp="1"/>
          </p:cNvSpPr>
          <p:nvPr>
            <p:ph idx="1"/>
          </p:nvPr>
        </p:nvSpPr>
        <p:spPr>
          <a:xfrm>
            <a:off x="628650" y="1690689"/>
            <a:ext cx="7498592" cy="3263504"/>
          </a:xfrm>
        </p:spPr>
        <p:txBody>
          <a:bodyPr>
            <a:normAutofit/>
          </a:bodyPr>
          <a:lstStyle/>
          <a:p>
            <a:r>
              <a:rPr lang="en-US" sz="2700" dirty="0">
                <a:latin typeface="New Peninim MT" pitchFamily="2" charset="-79"/>
                <a:cs typeface="New Peninim MT" pitchFamily="2" charset="-79"/>
              </a:rPr>
              <a:t>Luke 6:27-26</a:t>
            </a:r>
          </a:p>
          <a:p>
            <a:r>
              <a:rPr lang="en-US" sz="2700" dirty="0">
                <a:latin typeface="New Peninim MT" pitchFamily="2" charset="-79"/>
                <a:cs typeface="New Peninim MT" pitchFamily="2" charset="-79"/>
              </a:rPr>
              <a:t>What would you do if you had the cure for cancer?</a:t>
            </a:r>
          </a:p>
          <a:p>
            <a:r>
              <a:rPr lang="en-US" sz="2700" dirty="0">
                <a:latin typeface="New Peninim MT" pitchFamily="2" charset="-79"/>
                <a:cs typeface="New Peninim MT" pitchFamily="2" charset="-79"/>
              </a:rPr>
              <a:t>Matt. 28:19-21; Mark 16:15-16</a:t>
            </a:r>
          </a:p>
          <a:p>
            <a:r>
              <a:rPr lang="en-US" sz="2700" dirty="0">
                <a:latin typeface="New Peninim MT" pitchFamily="2" charset="-79"/>
                <a:cs typeface="New Peninim MT" pitchFamily="2" charset="-79"/>
              </a:rPr>
              <a:t>Must share with all- I Cor. 6:9-11</a:t>
            </a:r>
          </a:p>
        </p:txBody>
      </p:sp>
    </p:spTree>
    <p:extLst>
      <p:ext uri="{BB962C8B-B14F-4D97-AF65-F5344CB8AC3E}">
        <p14:creationId xmlns:p14="http://schemas.microsoft.com/office/powerpoint/2010/main" val="27571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B133-635F-9E44-A01A-68F1B5BE3012}"/>
              </a:ext>
            </a:extLst>
          </p:cNvPr>
          <p:cNvSpPr>
            <a:spLocks noGrp="1"/>
          </p:cNvSpPr>
          <p:nvPr>
            <p:ph type="title"/>
          </p:nvPr>
        </p:nvSpPr>
        <p:spPr>
          <a:xfrm>
            <a:off x="1614488" y="1015729"/>
            <a:ext cx="5915025" cy="994172"/>
          </a:xfrm>
        </p:spPr>
        <p:txBody>
          <a:bodyPr>
            <a:normAutofit fontScale="90000"/>
          </a:bodyPr>
          <a:lstStyle/>
          <a:p>
            <a:pPr algn="ctr"/>
            <a:r>
              <a:rPr lang="en-US" dirty="0">
                <a:latin typeface="Comic Sans MS" panose="030F0902030302020204" pitchFamily="66" charset="0"/>
                <a:ea typeface="Ayuthaya" pitchFamily="2" charset="-34"/>
                <a:cs typeface="Ayuthaya" pitchFamily="2" charset="-34"/>
              </a:rPr>
              <a:t>The Way We Show Our Love</a:t>
            </a:r>
          </a:p>
        </p:txBody>
      </p:sp>
      <p:sp>
        <p:nvSpPr>
          <p:cNvPr id="3" name="Content Placeholder 2">
            <a:extLst>
              <a:ext uri="{FF2B5EF4-FFF2-40B4-BE49-F238E27FC236}">
                <a16:creationId xmlns:a16="http://schemas.microsoft.com/office/drawing/2014/main" id="{5B849429-5DD5-F34A-935B-574E4738760C}"/>
              </a:ext>
            </a:extLst>
          </p:cNvPr>
          <p:cNvSpPr>
            <a:spLocks noGrp="1"/>
          </p:cNvSpPr>
          <p:nvPr>
            <p:ph idx="1"/>
          </p:nvPr>
        </p:nvSpPr>
        <p:spPr>
          <a:xfrm>
            <a:off x="511791" y="2009900"/>
            <a:ext cx="8250072" cy="3760544"/>
          </a:xfrm>
        </p:spPr>
        <p:txBody>
          <a:bodyPr>
            <a:normAutofit lnSpcReduction="10000"/>
          </a:bodyPr>
          <a:lstStyle/>
          <a:p>
            <a:r>
              <a:rPr lang="en-US" sz="2700" dirty="0">
                <a:latin typeface="New Peninim MT" pitchFamily="2" charset="-79"/>
                <a:cs typeface="New Peninim MT" pitchFamily="2" charset="-79"/>
              </a:rPr>
              <a:t>Penn </a:t>
            </a:r>
            <a:r>
              <a:rPr lang="en-US" sz="2700" dirty="0" err="1">
                <a:latin typeface="New Peninim MT" pitchFamily="2" charset="-79"/>
                <a:cs typeface="New Peninim MT" pitchFamily="2" charset="-79"/>
              </a:rPr>
              <a:t>Jillette</a:t>
            </a:r>
            <a:r>
              <a:rPr lang="en-US" sz="2700" dirty="0">
                <a:latin typeface="New Peninim MT" pitchFamily="2" charset="-79"/>
                <a:cs typeface="New Peninim MT" pitchFamily="2" charset="-79"/>
              </a:rPr>
              <a:t>- </a:t>
            </a:r>
          </a:p>
          <a:p>
            <a:pPr marL="0" indent="0">
              <a:buNone/>
            </a:pPr>
            <a:r>
              <a:rPr lang="en-US" sz="2700" dirty="0">
                <a:solidFill>
                  <a:schemeClr val="bg1"/>
                </a:solidFill>
                <a:latin typeface="New Peninim MT" pitchFamily="2" charset="-79"/>
                <a:cs typeface="New Peninim MT" pitchFamily="2" charset="-79"/>
              </a:rPr>
              <a:t>	</a:t>
            </a:r>
            <a:r>
              <a:rPr lang="en-US" sz="2400" dirty="0">
                <a:highlight>
                  <a:srgbClr val="C0C0C0"/>
                </a:highlight>
              </a:rPr>
              <a:t>“I don’t respect people who don’t proselytize. I don’t respect that at all. If you believe that there’s a heaven and hell and people could be going to hell or not getting eternal life or what-ever and you think that it’s not really worth telling them this because it would make it socially awkward… And atheists who think that people shouldn’t proselytize, ‘Just leave me alone; keep your religion to yourself’… </a:t>
            </a:r>
            <a:r>
              <a:rPr lang="en-US" sz="2400" dirty="0">
                <a:solidFill>
                  <a:srgbClr val="FF0000"/>
                </a:solidFill>
                <a:highlight>
                  <a:srgbClr val="C0C0C0"/>
                </a:highlight>
              </a:rPr>
              <a:t>How much do you have to hate somebody to not proselytize? How much do you have to hate somebody to believe that everlasting life is possible and not tell them about it?”</a:t>
            </a:r>
          </a:p>
          <a:p>
            <a:pPr marL="0" indent="0">
              <a:buNone/>
            </a:pPr>
            <a:endParaRPr lang="en-US" sz="2700" dirty="0">
              <a:latin typeface="New Peninim MT" pitchFamily="2" charset="-79"/>
              <a:cs typeface="New Peninim MT" pitchFamily="2" charset="-79"/>
            </a:endParaRPr>
          </a:p>
          <a:p>
            <a:pPr lvl="1"/>
            <a:endParaRPr lang="en-US" sz="2400" dirty="0">
              <a:latin typeface="New Peninim MT" pitchFamily="2" charset="-79"/>
              <a:cs typeface="New Peninim MT" pitchFamily="2" charset="-79"/>
            </a:endParaRPr>
          </a:p>
        </p:txBody>
      </p:sp>
    </p:spTree>
    <p:extLst>
      <p:ext uri="{BB962C8B-B14F-4D97-AF65-F5344CB8AC3E}">
        <p14:creationId xmlns:p14="http://schemas.microsoft.com/office/powerpoint/2010/main" val="239357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C95A1-0061-1A49-9FA4-596713FEF59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37420672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4047</TotalTime>
  <Words>1263</Words>
  <Application>Microsoft Macintosh PowerPoint</Application>
  <PresentationFormat>On-screen Show (4:3)</PresentationFormat>
  <Paragraphs>96</Paragraphs>
  <Slides>9</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Book Antiqua</vt:lpstr>
      <vt:lpstr>Calibri</vt:lpstr>
      <vt:lpstr>Calibri Light</vt:lpstr>
      <vt:lpstr>Comic Sans MS</vt:lpstr>
      <vt:lpstr>New Peninim MT</vt:lpstr>
      <vt:lpstr>Segoe Print</vt:lpstr>
      <vt:lpstr>Segoe Script</vt:lpstr>
      <vt:lpstr>Office Theme</vt:lpstr>
      <vt:lpstr>1_Office Theme</vt:lpstr>
      <vt:lpstr>2_Office Theme</vt:lpstr>
      <vt:lpstr>PowerPoint Presentation</vt:lpstr>
      <vt:lpstr>PowerPoint Presentation</vt:lpstr>
      <vt:lpstr>PowerPoint Presentation</vt:lpstr>
      <vt:lpstr>The Love God Has For Us!</vt:lpstr>
      <vt:lpstr>LOVE IS AN ACTION NOT JUST AN ATTITUDE</vt:lpstr>
      <vt:lpstr>The Challenge To </vt:lpstr>
      <vt:lpstr>The Way We Show Our Love</vt:lpstr>
      <vt:lpstr>The Way We Show Our Love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Aric</dc:creator>
  <cp:lastModifiedBy>Aric Russell</cp:lastModifiedBy>
  <cp:revision>43</cp:revision>
  <dcterms:created xsi:type="dcterms:W3CDTF">2017-02-03T17:27:52Z</dcterms:created>
  <dcterms:modified xsi:type="dcterms:W3CDTF">2024-01-04T18:29:42Z</dcterms:modified>
</cp:coreProperties>
</file>