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98" r:id="rId3"/>
  </p:sldMasterIdLst>
  <p:sldIdLst>
    <p:sldId id="392" r:id="rId4"/>
    <p:sldId id="256" r:id="rId5"/>
    <p:sldId id="257" r:id="rId6"/>
    <p:sldId id="258" r:id="rId7"/>
    <p:sldId id="259" r:id="rId8"/>
    <p:sldId id="261" r:id="rId9"/>
    <p:sldId id="263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8" autoAdjust="0"/>
    <p:restoredTop sz="93199" autoAdjust="0"/>
  </p:normalViewPr>
  <p:slideViewPr>
    <p:cSldViewPr>
      <p:cViewPr varScale="1">
        <p:scale>
          <a:sx n="61" d="100"/>
          <a:sy n="61" d="100"/>
        </p:scale>
        <p:origin x="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36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1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8/3/23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5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7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4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5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8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3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/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68580" indent="0" algn="l">
              <a:spcBef>
                <a:spcPts val="0"/>
              </a:spcBef>
              <a:buNone/>
              <a:defRPr sz="1650" b="0" cap="all" baseline="0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68580" indent="0" algn="l">
              <a:spcBef>
                <a:spcPts val="0"/>
              </a:spcBef>
              <a:buNone/>
              <a:defRPr sz="1650" b="0" cap="all" baseline="0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941763"/>
          </a:xfrm>
        </p:spPr>
        <p:txBody>
          <a:bodyPr lIns="9144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94176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/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15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1" y="2209800"/>
            <a:ext cx="8666456" cy="3977640"/>
          </a:xfrm>
        </p:spPr>
        <p:txBody>
          <a:bodyPr/>
          <a:lstStyle>
            <a:lvl1pPr marL="219456">
              <a:defRPr sz="2400"/>
            </a:lvl1pPr>
            <a:lvl2pPr marL="445770">
              <a:defRPr sz="2100"/>
            </a:lvl2pPr>
            <a:lvl3pPr marL="617220">
              <a:defRPr sz="1800"/>
            </a:lvl3pPr>
            <a:lvl4pPr marL="788670">
              <a:defRPr sz="1500"/>
            </a:lvl4pPr>
            <a:lvl5pPr marL="946404"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15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8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3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97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97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39494EA-F029-4266-86E0-C093C86D0C32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5F77183-AEC1-4760-BB90-E89CE89EB2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1148" algn="r" rtl="0" eaLnBrk="1" latinLnBrk="0" hangingPunct="1">
        <a:spcBef>
          <a:spcPct val="0"/>
        </a:spcBef>
        <a:buNone/>
        <a:defRPr kumimoji="0" sz="345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19075" indent="-219075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rtl="0" eaLnBrk="1" latinLnBrk="0" hangingPunct="1">
        <a:spcBef>
          <a:spcPts val="300"/>
        </a:spcBef>
        <a:buClr>
          <a:schemeClr val="accent2"/>
        </a:buClr>
        <a:buSzPct val="90000"/>
        <a:buFontTx/>
        <a:buChar char="•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44018" algn="l" rtl="0" eaLnBrk="1" latinLnBrk="0" hangingPunct="1">
        <a:spcBef>
          <a:spcPts val="300"/>
        </a:spcBef>
        <a:buClr>
          <a:schemeClr val="accent3"/>
        </a:buClr>
        <a:buSzPct val="100000"/>
        <a:buFont typeface="Wingdings 2"/>
        <a:buChar char="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rtl="0" eaLnBrk="1" latinLnBrk="0" hangingPunct="1">
        <a:spcBef>
          <a:spcPts val="300"/>
        </a:spcBef>
        <a:buClr>
          <a:schemeClr val="accent3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37160" algn="l" rtl="0" eaLnBrk="1" latinLnBrk="0" hangingPunct="1">
        <a:spcBef>
          <a:spcPts val="300"/>
        </a:spcBef>
        <a:buClr>
          <a:schemeClr val="accent3"/>
        </a:buClr>
        <a:buSzPct val="100000"/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0302" algn="l" rtl="0" eaLnBrk="1" latinLnBrk="0" hangingPunct="1">
        <a:spcBef>
          <a:spcPts val="300"/>
        </a:spcBef>
        <a:buClr>
          <a:schemeClr val="accent4"/>
        </a:buClr>
        <a:buFont typeface="Wingdings 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0302" algn="l" rtl="0" eaLnBrk="1" latinLnBrk="0" hangingPunct="1">
        <a:spcBef>
          <a:spcPts val="300"/>
        </a:spcBef>
        <a:buClr>
          <a:schemeClr val="accent4"/>
        </a:buClr>
        <a:buFont typeface="Wingdings 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0302" algn="l" rtl="0" eaLnBrk="1" latinLnBrk="0" hangingPunct="1">
        <a:spcBef>
          <a:spcPts val="300"/>
        </a:spcBef>
        <a:buClr>
          <a:schemeClr val="accent4"/>
        </a:buClr>
        <a:buFont typeface="Wingdings 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0302" algn="l" rtl="0" eaLnBrk="1" latinLnBrk="0" hangingPunct="1">
        <a:spcBef>
          <a:spcPts val="300"/>
        </a:spcBef>
        <a:buClr>
          <a:schemeClr val="accent4"/>
        </a:buClr>
        <a:buFont typeface="Wingdings 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625" dirty="0"/>
              <a:t>DISCIPLESHIP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LUKE 14:25-33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DISCIPLESHIP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Jesus compared this discipleship to one building a tower. (vs. 28-30)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Jesus also compared this discipleship to a king at war. (vs. 31-32)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Jesus has told us that we must forsake all that we have to be His disciple. (vs. 33)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DISCIPLESHIP WILL COST US EARLTHLY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091928"/>
            <a:ext cx="8172450" cy="4232672"/>
          </a:xfrm>
        </p:spPr>
        <p:txBody>
          <a:bodyPr>
            <a:noAutofit/>
          </a:bodyPr>
          <a:lstStyle/>
          <a:p>
            <a:r>
              <a:rPr lang="en-US" sz="2800" dirty="0"/>
              <a:t>We must hate those closest to us (vs. 26)</a:t>
            </a:r>
          </a:p>
          <a:p>
            <a:pPr lvl="1">
              <a:buNone/>
            </a:pPr>
            <a:endParaRPr lang="en-US" sz="2800" dirty="0"/>
          </a:p>
          <a:p>
            <a:r>
              <a:rPr lang="en-US" sz="2800" dirty="0"/>
              <a:t>Does Jesus really mean we are to hate those closest to us? (Matt. 10:37)</a:t>
            </a:r>
          </a:p>
          <a:p>
            <a:pPr lvl="1">
              <a:buNone/>
            </a:pPr>
            <a:endParaRPr lang="en-US" sz="2800" dirty="0"/>
          </a:p>
          <a:p>
            <a:r>
              <a:rPr lang="en-US" sz="2800" dirty="0"/>
              <a:t>In fact, He tells us to honor our father and mother (Eph. 6:2)</a:t>
            </a:r>
          </a:p>
          <a:p>
            <a:pPr lvl="1">
              <a:buNone/>
            </a:pPr>
            <a:endParaRPr lang="en-US" sz="2800" dirty="0"/>
          </a:p>
          <a:p>
            <a:r>
              <a:rPr lang="en-US" sz="2800" dirty="0"/>
              <a:t>We are to love our brother. (I John 4:20-5:2)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21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DISCIPLESHIP WILL COST SOME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1928"/>
            <a:ext cx="8229600" cy="4385072"/>
          </a:xfrm>
        </p:spPr>
        <p:txBody>
          <a:bodyPr>
            <a:normAutofit/>
          </a:bodyPr>
          <a:lstStyle/>
          <a:p>
            <a:r>
              <a:rPr lang="en-US" sz="2800" dirty="0"/>
              <a:t>We have to bear our own cross (vs. 27)</a:t>
            </a:r>
          </a:p>
          <a:p>
            <a:pPr lvl="1">
              <a:buNone/>
            </a:pPr>
            <a:endParaRPr lang="en-US" sz="2800" dirty="0"/>
          </a:p>
          <a:p>
            <a:r>
              <a:rPr lang="en-US" sz="2800" dirty="0"/>
              <a:t>We can enjoy things of this world. (Eccl. 5:18-20)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Jesus tells us to SEEK FIRST the Kingdom of God. (Matt. 6:33)</a:t>
            </a:r>
          </a:p>
          <a:p>
            <a:pPr lvl="1">
              <a:buNone/>
            </a:pPr>
            <a:endParaRPr lang="en-US" sz="2800" dirty="0"/>
          </a:p>
          <a:p>
            <a:r>
              <a:rPr lang="en-US" sz="2800" dirty="0"/>
              <a:t>(Col.3:1-2) set our minds on Christ.</a:t>
            </a:r>
          </a:p>
          <a:p>
            <a:endParaRPr lang="en-US" sz="2550" dirty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DISCIPLESHIP WILL COST US OUR POSSESSIONS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50" dirty="0"/>
              <a:t>Cost us all our possessions (vs. 33)</a:t>
            </a:r>
          </a:p>
          <a:p>
            <a:endParaRPr lang="en-US" sz="2550" dirty="0"/>
          </a:p>
          <a:p>
            <a:r>
              <a:rPr lang="en-US" sz="2550" dirty="0"/>
              <a:t>Example of Abraham. (Gen. 12&amp;13)</a:t>
            </a:r>
          </a:p>
          <a:p>
            <a:pPr lvl="1">
              <a:buNone/>
            </a:pPr>
            <a:endParaRPr lang="en-US" sz="2100" dirty="0"/>
          </a:p>
          <a:p>
            <a:r>
              <a:rPr lang="en-US" sz="2550" dirty="0"/>
              <a:t>Jesus warns us about where to put our treasures (Matt. 6:19-21)</a:t>
            </a:r>
          </a:p>
          <a:p>
            <a:pPr lvl="1">
              <a:buNone/>
            </a:pPr>
            <a:endParaRPr lang="en-US" sz="2100" dirty="0"/>
          </a:p>
          <a:p>
            <a:r>
              <a:rPr lang="en-US" sz="2550" dirty="0"/>
              <a:t>Paul warns us about the love of money (I Tim. 6:7-10, 17)</a:t>
            </a:r>
            <a:endParaRPr lang="en-US" sz="2100" dirty="0"/>
          </a:p>
          <a:p>
            <a:pPr lvl="1">
              <a:buNone/>
            </a:pPr>
            <a:endParaRPr lang="en-US" sz="2100" dirty="0"/>
          </a:p>
          <a:p>
            <a:r>
              <a:rPr lang="en-US" sz="2550" dirty="0"/>
              <a:t>Example of the rich young ruler(Matt. 19:16-24)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WOULD I WANT TO BE A DISCIPLE?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/>
              <a:t>Because it’s worth it </a:t>
            </a:r>
          </a:p>
          <a:p>
            <a:pPr lvl="1"/>
            <a:r>
              <a:rPr lang="en-US" sz="2800" dirty="0"/>
              <a:t>The reward God gives is greater than anything on this earth. (Rom. 8:16-18)</a:t>
            </a:r>
          </a:p>
          <a:p>
            <a:pPr>
              <a:buNone/>
            </a:pPr>
            <a:endParaRPr lang="en-US" sz="2800" dirty="0"/>
          </a:p>
          <a:p>
            <a:pPr lvl="1"/>
            <a:r>
              <a:rPr lang="en-US" sz="2800" dirty="0"/>
              <a:t>It allows us to have a relationship with Christ. (2 Tim. 2:10-12)  (Rom 8:17)</a:t>
            </a:r>
          </a:p>
          <a:p>
            <a:pPr>
              <a:buNone/>
            </a:pPr>
            <a:endParaRPr lang="en-US" sz="2800" dirty="0"/>
          </a:p>
          <a:p>
            <a:pPr lvl="1"/>
            <a:r>
              <a:rPr lang="en-US" sz="2800" dirty="0"/>
              <a:t>After it is all said and done, we will see spend eternity with Christ. (2 Timothy  2:11-12) (Rev. 21: 3-7) </a:t>
            </a:r>
          </a:p>
          <a:p>
            <a:endParaRPr lang="en-US" sz="217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1459</TotalTime>
  <Words>325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Wingdings 2</vt:lpstr>
      <vt:lpstr>Foundry</vt:lpstr>
      <vt:lpstr>1_Office Theme</vt:lpstr>
      <vt:lpstr>Office Theme</vt:lpstr>
      <vt:lpstr>PowerPoint Presentation</vt:lpstr>
      <vt:lpstr>DISCIPLESHIP</vt:lpstr>
      <vt:lpstr>DISCIPLESHIP COSTS</vt:lpstr>
      <vt:lpstr>DISCIPLESHIP WILL COST US EARLTHLY RELATIONSHIPS</vt:lpstr>
      <vt:lpstr>DISCIPLESHIP WILL COST SOME TIME</vt:lpstr>
      <vt:lpstr>DISCIPLESHIP WILL COST US OUR POSSESSIONS</vt:lpstr>
      <vt:lpstr>WHY WOULD I WANT TO BE A DISCIPLE?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</dc:title>
  <dc:creator>aric &amp; Corri</dc:creator>
  <cp:lastModifiedBy>Aric Russell</cp:lastModifiedBy>
  <cp:revision>48</cp:revision>
  <dcterms:created xsi:type="dcterms:W3CDTF">2014-01-21T16:27:46Z</dcterms:created>
  <dcterms:modified xsi:type="dcterms:W3CDTF">2023-08-03T16:17:38Z</dcterms:modified>
</cp:coreProperties>
</file>