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315" r:id="rId2"/>
    <p:sldId id="256" r:id="rId3"/>
    <p:sldId id="258" r:id="rId4"/>
    <p:sldId id="259" r:id="rId5"/>
    <p:sldId id="310" r:id="rId6"/>
    <p:sldId id="312" r:id="rId7"/>
    <p:sldId id="313" r:id="rId8"/>
    <p:sldId id="314" r:id="rId9"/>
    <p:sldId id="309"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47" autoAdjust="0"/>
    <p:restoredTop sz="45877"/>
  </p:normalViewPr>
  <p:slideViewPr>
    <p:cSldViewPr snapToGrid="0">
      <p:cViewPr varScale="1">
        <p:scale>
          <a:sx n="75" d="100"/>
          <a:sy n="75" d="100"/>
        </p:scale>
        <p:origin x="12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0FA0D-9E04-7741-874F-34BFE7D16E07}" type="datetimeFigureOut">
              <a:rPr lang="en-US" smtClean="0"/>
              <a:t>6/7/23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4C89CB-DDAC-934E-B30D-F235EB68F929}" type="slidenum">
              <a:rPr lang="en-US" smtClean="0"/>
              <a:t>‹#›</a:t>
            </a:fld>
            <a:endParaRPr lang="en-US"/>
          </a:p>
        </p:txBody>
      </p:sp>
    </p:spTree>
    <p:extLst>
      <p:ext uri="{BB962C8B-B14F-4D97-AF65-F5344CB8AC3E}">
        <p14:creationId xmlns:p14="http://schemas.microsoft.com/office/powerpoint/2010/main" val="3211058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4C89CB-DDAC-934E-B30D-F235EB68F929}" type="slidenum">
              <a:rPr lang="en-US" smtClean="0"/>
              <a:t>2</a:t>
            </a:fld>
            <a:endParaRPr lang="en-US"/>
          </a:p>
        </p:txBody>
      </p:sp>
    </p:spTree>
    <p:extLst>
      <p:ext uri="{BB962C8B-B14F-4D97-AF65-F5344CB8AC3E}">
        <p14:creationId xmlns:p14="http://schemas.microsoft.com/office/powerpoint/2010/main" val="3671632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Love is an action, not just an attitude. </a:t>
            </a:r>
          </a:p>
          <a:p>
            <a:pPr marL="742950" marR="0" lvl="1" indent="-285750">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We often go to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I Corinthians 13:4-7</a:t>
            </a:r>
            <a:r>
              <a:rPr lang="en-US" sz="1200" dirty="0">
                <a:effectLst/>
                <a:latin typeface="Calibri" panose="020F0502020204030204" pitchFamily="34" charset="0"/>
                <a:ea typeface="Calibri" panose="020F0502020204030204" pitchFamily="34" charset="0"/>
                <a:cs typeface="Times New Roman" panose="02020603050405020304" pitchFamily="18" charset="0"/>
              </a:rPr>
              <a:t> to define love.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Interestingly, Paul didn’t say, “Love feels sympathy, love feels compassion, and so forth”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Paul defined love, he didn’t tell us about what kind of feelings we should have.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Instead, he defined love based upon what it does and what it does not do. </a:t>
            </a:r>
          </a:p>
          <a:p>
            <a:pPr marL="742950" marR="0" lvl="1" indent="-285750">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Notice several passages that show love is an action.</a:t>
            </a:r>
          </a:p>
          <a:p>
            <a:pPr marL="1143000" marR="0" lvl="2" indent="-228600">
              <a:spcBef>
                <a:spcPts val="0"/>
              </a:spcBef>
              <a:spcAft>
                <a:spcPts val="0"/>
              </a:spcAft>
              <a:buFont typeface="+mj-lt"/>
              <a:buAutoNum type="roman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Luke 6:27-28</a:t>
            </a:r>
            <a:r>
              <a:rPr lang="en-US" sz="1200" dirty="0">
                <a:effectLst/>
                <a:latin typeface="Calibri" panose="020F0502020204030204" pitchFamily="34" charset="0"/>
                <a:ea typeface="Calibri" panose="020F0502020204030204" pitchFamily="34" charset="0"/>
                <a:cs typeface="Times New Roman" panose="02020603050405020304" pitchFamily="18" charset="0"/>
              </a:rPr>
              <a:t>- we are to love our enemies</a:t>
            </a:r>
          </a:p>
          <a:p>
            <a:pPr marL="1600200" marR="0" lvl="3" indent="-228600">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How do we do that-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vs. 29-31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mj-lt"/>
              <a:buAutoNum type="roman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Luke 10:30-37</a:t>
            </a:r>
            <a:r>
              <a:rPr lang="en-US" sz="1200" dirty="0">
                <a:effectLst/>
                <a:latin typeface="Calibri" panose="020F0502020204030204" pitchFamily="34" charset="0"/>
                <a:ea typeface="Calibri" panose="020F0502020204030204" pitchFamily="34" charset="0"/>
                <a:cs typeface="Times New Roman" panose="02020603050405020304" pitchFamily="18" charset="0"/>
              </a:rPr>
              <a:t>- Notice that nowhere in this passage does it tells us what the feelings or emotions the Priest and Levite had. </a:t>
            </a:r>
          </a:p>
          <a:p>
            <a:pPr marL="1600200" marR="0" lvl="3" indent="-228600">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Maybe they were moved with sadness over the one who was robbed.</a:t>
            </a:r>
          </a:p>
          <a:p>
            <a:pPr marL="1600200" marR="0" lvl="3" indent="-228600">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However, we know the Samaritan proved to be the neighbor who loved because of the actions that he took.</a:t>
            </a:r>
          </a:p>
          <a:p>
            <a:pPr marL="1143000" marR="0" lvl="2" indent="-228600">
              <a:spcBef>
                <a:spcPts val="0"/>
              </a:spcBef>
              <a:spcAft>
                <a:spcPts val="0"/>
              </a:spcAft>
              <a:buFont typeface="+mj-lt"/>
              <a:buAutoNum type="roman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John 13:1 </a:t>
            </a:r>
            <a:r>
              <a:rPr lang="en-US" sz="1200" dirty="0">
                <a:effectLst/>
                <a:latin typeface="Calibri" panose="020F0502020204030204" pitchFamily="34" charset="0"/>
                <a:ea typeface="Calibri" panose="020F0502020204030204" pitchFamily="34" charset="0"/>
                <a:cs typeface="Times New Roman" panose="02020603050405020304" pitchFamily="18" charset="0"/>
              </a:rPr>
              <a:t>tells us Jesus loved His disciples to the end. </a:t>
            </a:r>
          </a:p>
          <a:p>
            <a:pPr marL="1600200" marR="0" lvl="3" indent="-228600">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But this wasn’t simply about what He felt- rather what He did-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vs. 4-5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We could look at example after example after example of this.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Perhaps the greatest example of this is seen in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John 3:16</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God didn’t simply feel sorry for us. He didn’t simply feel sadness because of our state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No. God loved us and He acted.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He loved us and therefore gave His only begotten Son so that we would not perish but would have everlasting life. </a:t>
            </a:r>
          </a:p>
          <a:p>
            <a:endParaRPr lang="en-US" dirty="0"/>
          </a:p>
        </p:txBody>
      </p:sp>
      <p:sp>
        <p:nvSpPr>
          <p:cNvPr id="4" name="Slide Number Placeholder 3"/>
          <p:cNvSpPr>
            <a:spLocks noGrp="1"/>
          </p:cNvSpPr>
          <p:nvPr>
            <p:ph type="sldNum" sz="quarter" idx="10"/>
          </p:nvPr>
        </p:nvSpPr>
        <p:spPr/>
        <p:txBody>
          <a:bodyPr/>
          <a:lstStyle/>
          <a:p>
            <a:fld id="{014C89CB-DDAC-934E-B30D-F235EB68F929}" type="slidenum">
              <a:rPr lang="en-US" smtClean="0"/>
              <a:t>3</a:t>
            </a:fld>
            <a:endParaRPr lang="en-US"/>
          </a:p>
        </p:txBody>
      </p:sp>
    </p:spTree>
    <p:extLst>
      <p:ext uri="{BB962C8B-B14F-4D97-AF65-F5344CB8AC3E}">
        <p14:creationId xmlns:p14="http://schemas.microsoft.com/office/powerpoint/2010/main" val="2998583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We must take the actions of love. </a:t>
            </a:r>
          </a:p>
          <a:p>
            <a:pPr marL="742950" marR="0" lvl="1" indent="-285750">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Since we are commanded to love, we must learn to take the actions of love.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Taking the actions of love is sometimes hard for us.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Often, we want to take the action of vengeance.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We don’t want to show love, we want what is fair.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We want others to get what’s coming to them.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We fear that loving them is rewarding them, so we want to take the actions of bitterness and resentment</a:t>
            </a:r>
          </a:p>
          <a:p>
            <a:pPr marL="742950" marR="0" lvl="1" indent="-285750">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Bible describes all kinds of people with whom we need to take the actions of love. </a:t>
            </a:r>
          </a:p>
          <a:p>
            <a:pPr marL="1200150" marR="0" lvl="2" indent="-285750">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Reference list in slides</a:t>
            </a:r>
          </a:p>
          <a:p>
            <a:pPr marL="742950" marR="0" lvl="1" indent="-285750">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reality is, no matter what we are feeling, we need to take the actions of love.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We must not wait until we feel like loving someone to take these actions.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things are going our way and when they aren’t, when people are    going along with us and when they aren’t, when we feel like it and when we don’t, the best course of action is simply to take the actions of love. </a:t>
            </a:r>
          </a:p>
          <a:p>
            <a:endParaRPr lang="en-US" dirty="0"/>
          </a:p>
        </p:txBody>
      </p:sp>
      <p:sp>
        <p:nvSpPr>
          <p:cNvPr id="4" name="Slide Number Placeholder 3"/>
          <p:cNvSpPr>
            <a:spLocks noGrp="1"/>
          </p:cNvSpPr>
          <p:nvPr>
            <p:ph type="sldNum" sz="quarter" idx="10"/>
          </p:nvPr>
        </p:nvSpPr>
        <p:spPr/>
        <p:txBody>
          <a:bodyPr/>
          <a:lstStyle/>
          <a:p>
            <a:fld id="{014C89CB-DDAC-934E-B30D-F235EB68F929}" type="slidenum">
              <a:rPr lang="en-US" smtClean="0"/>
              <a:t>4</a:t>
            </a:fld>
            <a:endParaRPr lang="en-US"/>
          </a:p>
        </p:txBody>
      </p:sp>
    </p:spTree>
    <p:extLst>
      <p:ext uri="{BB962C8B-B14F-4D97-AF65-F5344CB8AC3E}">
        <p14:creationId xmlns:p14="http://schemas.microsoft.com/office/powerpoint/2010/main" val="205702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challenge to love unconditionally</a:t>
            </a:r>
          </a:p>
          <a:p>
            <a:pPr marL="742950" marR="0" lvl="1" indent="-285750">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 Corinthians 13:4-7</a:t>
            </a:r>
            <a:r>
              <a:rPr lang="en-US" sz="1200" dirty="0">
                <a:effectLst/>
                <a:latin typeface="Calibri" panose="020F0502020204030204" pitchFamily="34" charset="0"/>
                <a:ea typeface="Calibri" panose="020F0502020204030204" pitchFamily="34" charset="0"/>
                <a:cs typeface="Times New Roman" panose="02020603050405020304" pitchFamily="18" charset="0"/>
              </a:rPr>
              <a:t> gives a great summary of the actions of love. </a:t>
            </a:r>
          </a:p>
          <a:p>
            <a:pPr marL="742950" marR="0" lvl="1" indent="-285750">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challenge is to take these verses and apply them unconditionally</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Jesus is a great example for us to look at</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Despite the claims of allegiance from the apostles, not one of these men were going to stand by the one they followed when He would be crucified for us.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Jesus knew that, yet, He loved them up to the end anyway.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He loved them enough that even earlier that day before He was betrayed, He humbled himself and got down and washed their feet.</a:t>
            </a:r>
          </a:p>
          <a:p>
            <a:pPr marL="742950" marR="0" lvl="1" indent="-285750">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challenge in this is not to love somebody.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Anyone can love somebody. The challenge is we are to love everybody unconditionally.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It doesn’t matter who the person is, we are to love them.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It doesn’t matter what they have done or can do to us or for us, we are to love them.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love is not a feeling that we simply talk about, it is an action that we demonstrate.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And we do it for all, rich or poor, black or white, fat or thin, ugly or pretty, mean or nice, etc.  </a:t>
            </a:r>
          </a:p>
          <a:p>
            <a:pPr marL="742950" marR="0" lvl="1" indent="-285750">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Jesus not only demonstrated this love for the apostles who would desert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HIm</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But, He even specifically washed the feet of Peter. The one who would deny Him three times.</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And, most amazing of all, he washed the feet of Judas. </a:t>
            </a:r>
          </a:p>
          <a:p>
            <a:pPr marL="1600200" marR="0" lvl="3" indent="-228600">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one who would shortly after, betray Him. </a:t>
            </a:r>
          </a:p>
          <a:p>
            <a:pPr marL="1600200" marR="0" lvl="3" indent="-228600">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very heel that was about to be lifted up against Him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John 13:18</a:t>
            </a:r>
            <a:r>
              <a:rPr lang="en-US" sz="1200" dirty="0">
                <a:effectLst/>
                <a:latin typeface="Calibri" panose="020F0502020204030204" pitchFamily="34" charset="0"/>
                <a:ea typeface="Calibri" panose="020F0502020204030204" pitchFamily="34" charset="0"/>
                <a:cs typeface="Times New Roman" panose="02020603050405020304" pitchFamily="18" charset="0"/>
              </a:rPr>
              <a:t>), Jesus washed </a:t>
            </a:r>
          </a:p>
          <a:p>
            <a:pPr marL="742950" marR="0" lvl="1" indent="-285750">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Unconditional love means knowing that you will not return my love, but I will love on you anyway.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It means looking at the one who hit me and turning the other cheek.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It means going the extra mile for those who use me and protecting the one who hurts me</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It means caring for the one who has abused me. </a:t>
            </a:r>
          </a:p>
          <a:p>
            <a:pPr marL="742950" marR="0" lvl="1" indent="-285750">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For Jesus, unconditional love went further than just washing the feet of the one who would betray Him.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It went so far as asking the Father, “Forgive them, for they know not what they do”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Luke 23:34</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For the very people who shouted, “Crucify Him!” … for the men who twisted the crown of thorns and pushed it onto His head. … for the men who drove the nails through His hands. … for those who stood watching and mocking, Jesus prayed that God forgive them.  </a:t>
            </a: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is unconditional love. </a:t>
            </a:r>
          </a:p>
          <a:p>
            <a:pPr marL="742950" marR="0" lvl="1" indent="-285750">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challenge is can we love like Jesus loved? Because after all, the greatest of these is Love-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I Cor. 13:13</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014C89CB-DDAC-934E-B30D-F235EB68F929}" type="slidenum">
              <a:rPr lang="en-US" smtClean="0"/>
              <a:t>5</a:t>
            </a:fld>
            <a:endParaRPr lang="en-US"/>
          </a:p>
        </p:txBody>
      </p:sp>
    </p:spTree>
    <p:extLst>
      <p:ext uri="{BB962C8B-B14F-4D97-AF65-F5344CB8AC3E}">
        <p14:creationId xmlns:p14="http://schemas.microsoft.com/office/powerpoint/2010/main" val="3164478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ultimate way we show our love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How do we show our love to others?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Go back to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Luke 6:27-36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passage illustrates how we love but I’m not convinced it is the ultimate way we show our love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If you had the cure for cancer, what would you do with it?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Keep it to yourself?</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Of course not, you would share it with all you came in contact with.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Do you realize you have the greatest cure for all who are overcome by the deadly disease of sin?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see the greatest way we show our love is by sharing the gospel.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mj-lt"/>
              <a:buAutoNum type="roman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Matt. 28:19-21; Mark 16:15-16; Romans 6:23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We need to share this message with all we come in contact with-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I Cor. 6:9-11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4C89CB-DDAC-934E-B30D-F235EB68F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208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Do you see the challenge in this for us to share the gospel?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Who have you shared the gospel with here lately?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Better yet, who have you refused to share the gospel with?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Show the love you’re to have by sharing the greatest news that’s ever been given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4C89CB-DDAC-934E-B30D-F235EB68F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240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Do you see the challenge in this for us to share the gospel?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Who have you shared the gospel with here lately?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Better yet, who have you refused to share the gospel with?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mj-lt"/>
              <a:buAutoNum type="alpha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Show the love you’re to have by sharing the greatest news that’s ever been given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4C89CB-DDAC-934E-B30D-F235EB68F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229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Conclusion:  </a:t>
            </a:r>
          </a:p>
          <a:p>
            <a:pPr marL="742950" marR="0" lvl="1" indent="-285750">
              <a:spcBef>
                <a:spcPts val="0"/>
              </a:spcBef>
              <a:spcAft>
                <a:spcPts val="0"/>
              </a:spcAft>
              <a:buFont typeface="+mj-lt"/>
              <a:buAutoNum type="alphaLcPeriod"/>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Romans 13:8-10</a:t>
            </a:r>
            <a:r>
              <a:rPr lang="en-US" sz="1200" dirty="0">
                <a:effectLst/>
                <a:latin typeface="Calibri" panose="020F0502020204030204" pitchFamily="34" charset="0"/>
                <a:ea typeface="Calibri" panose="020F0502020204030204" pitchFamily="34" charset="0"/>
                <a:cs typeface="Times New Roman" panose="02020603050405020304" pitchFamily="18" charset="0"/>
              </a:rPr>
              <a:t> says the only thing we should owe is to love others. </a:t>
            </a:r>
          </a:p>
          <a:p>
            <a:pPr marL="742950" marR="0" lvl="1" indent="-285750">
              <a:spcBef>
                <a:spcPts val="0"/>
              </a:spcBef>
              <a:spcAft>
                <a:spcPts val="0"/>
              </a:spcAft>
              <a:buFont typeface="+mj-lt"/>
              <a:buAutoNum type="alphaLcPeriod"/>
            </a:pPr>
            <a:r>
              <a:rPr lang="en-US" sz="1200">
                <a:effectLst/>
                <a:latin typeface="Calibri" panose="020F0502020204030204" pitchFamily="34" charset="0"/>
                <a:ea typeface="Calibri" panose="020F0502020204030204" pitchFamily="34" charset="0"/>
                <a:cs typeface="Times New Roman" panose="02020603050405020304" pitchFamily="18" charset="0"/>
              </a:rPr>
              <a:t>Are we taking the actions of love?</a:t>
            </a:r>
          </a:p>
          <a:p>
            <a:endParaRPr lang="en-US"/>
          </a:p>
        </p:txBody>
      </p:sp>
      <p:sp>
        <p:nvSpPr>
          <p:cNvPr id="4" name="Slide Number Placeholder 3"/>
          <p:cNvSpPr>
            <a:spLocks noGrp="1"/>
          </p:cNvSpPr>
          <p:nvPr>
            <p:ph type="sldNum" sz="quarter" idx="10"/>
          </p:nvPr>
        </p:nvSpPr>
        <p:spPr/>
        <p:txBody>
          <a:bodyPr/>
          <a:lstStyle/>
          <a:p>
            <a:fld id="{014C89CB-DDAC-934E-B30D-F235EB68F929}" type="slidenum">
              <a:rPr lang="en-US" smtClean="0"/>
              <a:t>9</a:t>
            </a:fld>
            <a:endParaRPr lang="en-US"/>
          </a:p>
        </p:txBody>
      </p:sp>
    </p:spTree>
    <p:extLst>
      <p:ext uri="{BB962C8B-B14F-4D97-AF65-F5344CB8AC3E}">
        <p14:creationId xmlns:p14="http://schemas.microsoft.com/office/powerpoint/2010/main" val="1180754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54639D-9AAC-403F-99DC-B4C755AA9800}" type="datetimeFigureOut">
              <a:rPr lang="en-US" smtClean="0"/>
              <a:t>6/7/23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971B6-3B8C-4F50-A7B9-107CC1947078}" type="slidenum">
              <a:rPr lang="en-US" smtClean="0"/>
              <a:t>‹#›</a:t>
            </a:fld>
            <a:endParaRPr lang="en-US"/>
          </a:p>
        </p:txBody>
      </p:sp>
    </p:spTree>
    <p:extLst>
      <p:ext uri="{BB962C8B-B14F-4D97-AF65-F5344CB8AC3E}">
        <p14:creationId xmlns:p14="http://schemas.microsoft.com/office/powerpoint/2010/main" val="2084788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54639D-9AAC-403F-99DC-B4C755AA9800}" type="datetimeFigureOut">
              <a:rPr lang="en-US" smtClean="0"/>
              <a:t>6/7/23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971B6-3B8C-4F50-A7B9-107CC1947078}" type="slidenum">
              <a:rPr lang="en-US" smtClean="0"/>
              <a:t>‹#›</a:t>
            </a:fld>
            <a:endParaRPr lang="en-US"/>
          </a:p>
        </p:txBody>
      </p:sp>
    </p:spTree>
    <p:extLst>
      <p:ext uri="{BB962C8B-B14F-4D97-AF65-F5344CB8AC3E}">
        <p14:creationId xmlns:p14="http://schemas.microsoft.com/office/powerpoint/2010/main" val="554303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54639D-9AAC-403F-99DC-B4C755AA9800}" type="datetimeFigureOut">
              <a:rPr lang="en-US" smtClean="0"/>
              <a:t>6/7/23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971B6-3B8C-4F50-A7B9-107CC1947078}" type="slidenum">
              <a:rPr lang="en-US" smtClean="0"/>
              <a:t>‹#›</a:t>
            </a:fld>
            <a:endParaRPr lang="en-US"/>
          </a:p>
        </p:txBody>
      </p:sp>
    </p:spTree>
    <p:extLst>
      <p:ext uri="{BB962C8B-B14F-4D97-AF65-F5344CB8AC3E}">
        <p14:creationId xmlns:p14="http://schemas.microsoft.com/office/powerpoint/2010/main" val="2977201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54639D-9AAC-403F-99DC-B4C755AA9800}" type="datetimeFigureOut">
              <a:rPr lang="en-US" smtClean="0"/>
              <a:t>6/7/23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971B6-3B8C-4F50-A7B9-107CC1947078}" type="slidenum">
              <a:rPr lang="en-US" smtClean="0"/>
              <a:t>‹#›</a:t>
            </a:fld>
            <a:endParaRPr lang="en-US"/>
          </a:p>
        </p:txBody>
      </p:sp>
    </p:spTree>
    <p:extLst>
      <p:ext uri="{BB962C8B-B14F-4D97-AF65-F5344CB8AC3E}">
        <p14:creationId xmlns:p14="http://schemas.microsoft.com/office/powerpoint/2010/main" val="2051349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54639D-9AAC-403F-99DC-B4C755AA9800}" type="datetimeFigureOut">
              <a:rPr lang="en-US" smtClean="0"/>
              <a:t>6/7/23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971B6-3B8C-4F50-A7B9-107CC1947078}" type="slidenum">
              <a:rPr lang="en-US" smtClean="0"/>
              <a:t>‹#›</a:t>
            </a:fld>
            <a:endParaRPr lang="en-US"/>
          </a:p>
        </p:txBody>
      </p:sp>
    </p:spTree>
    <p:extLst>
      <p:ext uri="{BB962C8B-B14F-4D97-AF65-F5344CB8AC3E}">
        <p14:creationId xmlns:p14="http://schemas.microsoft.com/office/powerpoint/2010/main" val="1463032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54639D-9AAC-403F-99DC-B4C755AA9800}" type="datetimeFigureOut">
              <a:rPr lang="en-US" smtClean="0"/>
              <a:t>6/7/23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971B6-3B8C-4F50-A7B9-107CC1947078}" type="slidenum">
              <a:rPr lang="en-US" smtClean="0"/>
              <a:t>‹#›</a:t>
            </a:fld>
            <a:endParaRPr lang="en-US"/>
          </a:p>
        </p:txBody>
      </p:sp>
    </p:spTree>
    <p:extLst>
      <p:ext uri="{BB962C8B-B14F-4D97-AF65-F5344CB8AC3E}">
        <p14:creationId xmlns:p14="http://schemas.microsoft.com/office/powerpoint/2010/main" val="1025314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54639D-9AAC-403F-99DC-B4C755AA9800}" type="datetimeFigureOut">
              <a:rPr lang="en-US" smtClean="0"/>
              <a:t>6/7/23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E971B6-3B8C-4F50-A7B9-107CC1947078}" type="slidenum">
              <a:rPr lang="en-US" smtClean="0"/>
              <a:t>‹#›</a:t>
            </a:fld>
            <a:endParaRPr lang="en-US"/>
          </a:p>
        </p:txBody>
      </p:sp>
    </p:spTree>
    <p:extLst>
      <p:ext uri="{BB962C8B-B14F-4D97-AF65-F5344CB8AC3E}">
        <p14:creationId xmlns:p14="http://schemas.microsoft.com/office/powerpoint/2010/main" val="187958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4639D-9AAC-403F-99DC-B4C755AA9800}" type="datetimeFigureOut">
              <a:rPr lang="en-US" smtClean="0"/>
              <a:t>6/7/23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E971B6-3B8C-4F50-A7B9-107CC1947078}" type="slidenum">
              <a:rPr lang="en-US" smtClean="0"/>
              <a:t>‹#›</a:t>
            </a:fld>
            <a:endParaRPr lang="en-US"/>
          </a:p>
        </p:txBody>
      </p:sp>
    </p:spTree>
    <p:extLst>
      <p:ext uri="{BB962C8B-B14F-4D97-AF65-F5344CB8AC3E}">
        <p14:creationId xmlns:p14="http://schemas.microsoft.com/office/powerpoint/2010/main" val="3872822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54639D-9AAC-403F-99DC-B4C755AA9800}" type="datetimeFigureOut">
              <a:rPr lang="en-US" smtClean="0"/>
              <a:t>6/7/23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E971B6-3B8C-4F50-A7B9-107CC1947078}" type="slidenum">
              <a:rPr lang="en-US" smtClean="0"/>
              <a:t>‹#›</a:t>
            </a:fld>
            <a:endParaRPr lang="en-US"/>
          </a:p>
        </p:txBody>
      </p:sp>
    </p:spTree>
    <p:extLst>
      <p:ext uri="{BB962C8B-B14F-4D97-AF65-F5344CB8AC3E}">
        <p14:creationId xmlns:p14="http://schemas.microsoft.com/office/powerpoint/2010/main" val="1549548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54639D-9AAC-403F-99DC-B4C755AA9800}" type="datetimeFigureOut">
              <a:rPr lang="en-US" smtClean="0"/>
              <a:t>6/7/23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971B6-3B8C-4F50-A7B9-107CC1947078}" type="slidenum">
              <a:rPr lang="en-US" smtClean="0"/>
              <a:t>‹#›</a:t>
            </a:fld>
            <a:endParaRPr lang="en-US"/>
          </a:p>
        </p:txBody>
      </p:sp>
    </p:spTree>
    <p:extLst>
      <p:ext uri="{BB962C8B-B14F-4D97-AF65-F5344CB8AC3E}">
        <p14:creationId xmlns:p14="http://schemas.microsoft.com/office/powerpoint/2010/main" val="2069256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54639D-9AAC-403F-99DC-B4C755AA9800}" type="datetimeFigureOut">
              <a:rPr lang="en-US" smtClean="0"/>
              <a:t>6/7/23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971B6-3B8C-4F50-A7B9-107CC1947078}" type="slidenum">
              <a:rPr lang="en-US" smtClean="0"/>
              <a:t>‹#›</a:t>
            </a:fld>
            <a:endParaRPr lang="en-US"/>
          </a:p>
        </p:txBody>
      </p:sp>
    </p:spTree>
    <p:extLst>
      <p:ext uri="{BB962C8B-B14F-4D97-AF65-F5344CB8AC3E}">
        <p14:creationId xmlns:p14="http://schemas.microsoft.com/office/powerpoint/2010/main" val="1561877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54639D-9AAC-403F-99DC-B4C755AA9800}" type="datetimeFigureOut">
              <a:rPr lang="en-US" smtClean="0"/>
              <a:t>6/7/23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971B6-3B8C-4F50-A7B9-107CC1947078}" type="slidenum">
              <a:rPr lang="en-US" smtClean="0"/>
              <a:t>‹#›</a:t>
            </a:fld>
            <a:endParaRPr lang="en-US"/>
          </a:p>
        </p:txBody>
      </p:sp>
    </p:spTree>
    <p:extLst>
      <p:ext uri="{BB962C8B-B14F-4D97-AF65-F5344CB8AC3E}">
        <p14:creationId xmlns:p14="http://schemas.microsoft.com/office/powerpoint/2010/main" val="795584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319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picture containing umbrella&#10;&#10;Description automatically generated">
            <a:extLst>
              <a:ext uri="{FF2B5EF4-FFF2-40B4-BE49-F238E27FC236}">
                <a16:creationId xmlns:a16="http://schemas.microsoft.com/office/drawing/2014/main" id="{75219393-2E2D-984A-9B93-E52EBC32B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3450" y="2540000"/>
            <a:ext cx="4737100" cy="4318000"/>
          </a:xfrm>
          <a:prstGeom prst="rect">
            <a:avLst/>
          </a:prstGeom>
        </p:spPr>
      </p:pic>
      <p:sp>
        <p:nvSpPr>
          <p:cNvPr id="6" name="TextBox 5">
            <a:extLst>
              <a:ext uri="{FF2B5EF4-FFF2-40B4-BE49-F238E27FC236}">
                <a16:creationId xmlns:a16="http://schemas.microsoft.com/office/drawing/2014/main" id="{57F8EE3C-18CA-B948-836D-684ACE70185E}"/>
              </a:ext>
            </a:extLst>
          </p:cNvPr>
          <p:cNvSpPr txBox="1"/>
          <p:nvPr/>
        </p:nvSpPr>
        <p:spPr>
          <a:xfrm>
            <a:off x="914588" y="794479"/>
            <a:ext cx="7314823" cy="1107996"/>
          </a:xfrm>
          <a:prstGeom prst="rect">
            <a:avLst/>
          </a:prstGeom>
          <a:noFill/>
        </p:spPr>
        <p:txBody>
          <a:bodyPr wrap="none" rtlCol="0">
            <a:spAutoFit/>
          </a:bodyPr>
          <a:lstStyle/>
          <a:p>
            <a:r>
              <a:rPr lang="en-US" sz="6600" dirty="0">
                <a:latin typeface="Lucida Handwriting" panose="03010101010101010101" pitchFamily="66" charset="77"/>
              </a:rPr>
              <a:t>Love In Motion</a:t>
            </a:r>
          </a:p>
        </p:txBody>
      </p:sp>
    </p:spTree>
    <p:extLst>
      <p:ext uri="{BB962C8B-B14F-4D97-AF65-F5344CB8AC3E}">
        <p14:creationId xmlns:p14="http://schemas.microsoft.com/office/powerpoint/2010/main" val="1586735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Segoe Script" panose="020B0504020000000003" pitchFamily="34" charset="0"/>
              </a:rPr>
              <a:t>LOVE IN MOTION,NOT JUST EMOTION</a:t>
            </a:r>
          </a:p>
        </p:txBody>
      </p:sp>
      <p:sp>
        <p:nvSpPr>
          <p:cNvPr id="3" name="Content Placeholder 2"/>
          <p:cNvSpPr>
            <a:spLocks noGrp="1"/>
          </p:cNvSpPr>
          <p:nvPr>
            <p:ph idx="1"/>
          </p:nvPr>
        </p:nvSpPr>
        <p:spPr>
          <a:xfrm>
            <a:off x="289690" y="1831437"/>
            <a:ext cx="6156464" cy="3263504"/>
          </a:xfrm>
        </p:spPr>
        <p:txBody>
          <a:bodyPr>
            <a:normAutofit fontScale="92500" lnSpcReduction="20000"/>
          </a:bodyPr>
          <a:lstStyle/>
          <a:p>
            <a:r>
              <a:rPr lang="en-US" sz="4000" dirty="0">
                <a:latin typeface="Book Antiqua" panose="02040602050305030304" pitchFamily="18" charset="0"/>
              </a:rPr>
              <a:t>I John 3:18</a:t>
            </a:r>
          </a:p>
          <a:p>
            <a:r>
              <a:rPr lang="en-US" sz="4000" dirty="0">
                <a:latin typeface="Book Antiqua" panose="02040602050305030304" pitchFamily="18" charset="0"/>
              </a:rPr>
              <a:t>I Corinthians 13:4-7</a:t>
            </a:r>
          </a:p>
          <a:p>
            <a:r>
              <a:rPr lang="en-US" sz="4000" dirty="0">
                <a:latin typeface="Book Antiqua" panose="02040602050305030304" pitchFamily="18" charset="0"/>
              </a:rPr>
              <a:t>Luke 6:27-31</a:t>
            </a:r>
          </a:p>
          <a:p>
            <a:r>
              <a:rPr lang="en-US" sz="4000" dirty="0">
                <a:latin typeface="Book Antiqua" panose="02040602050305030304" pitchFamily="18" charset="0"/>
              </a:rPr>
              <a:t>Luke 10:30-37</a:t>
            </a:r>
          </a:p>
          <a:p>
            <a:r>
              <a:rPr lang="en-US" sz="4000" dirty="0">
                <a:latin typeface="Book Antiqua" panose="02040602050305030304" pitchFamily="18" charset="0"/>
              </a:rPr>
              <a:t>John 13</a:t>
            </a:r>
          </a:p>
          <a:p>
            <a:r>
              <a:rPr lang="en-US" sz="4000" dirty="0">
                <a:latin typeface="Book Antiqua" panose="02040602050305030304" pitchFamily="18" charset="0"/>
              </a:rPr>
              <a:t>I John 3:16</a:t>
            </a:r>
          </a:p>
          <a:p>
            <a:pPr marL="0" indent="0">
              <a:buNone/>
            </a:pPr>
            <a:endParaRPr lang="en-US" dirty="0"/>
          </a:p>
        </p:txBody>
      </p:sp>
    </p:spTree>
    <p:extLst>
      <p:ext uri="{BB962C8B-B14F-4D97-AF65-F5344CB8AC3E}">
        <p14:creationId xmlns:p14="http://schemas.microsoft.com/office/powerpoint/2010/main" val="30334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6008" y="152404"/>
            <a:ext cx="8515350" cy="1325563"/>
          </a:xfrm>
        </p:spPr>
        <p:txBody>
          <a:bodyPr>
            <a:normAutofit/>
          </a:bodyPr>
          <a:lstStyle/>
          <a:p>
            <a:pPr algn="ctr"/>
            <a:r>
              <a:rPr lang="en-US" sz="4000" dirty="0">
                <a:latin typeface="Copperplate" panose="02000504000000020004" pitchFamily="2" charset="77"/>
              </a:rPr>
              <a:t>Put your love in </a:t>
            </a:r>
            <a:r>
              <a:rPr lang="en-US" sz="4000" u="sng" dirty="0">
                <a:latin typeface="Copperplate" panose="02000504000000020004" pitchFamily="2" charset="77"/>
              </a:rPr>
              <a:t>MOTION</a:t>
            </a:r>
          </a:p>
        </p:txBody>
      </p:sp>
      <p:sp>
        <p:nvSpPr>
          <p:cNvPr id="3" name="Content Placeholder 2"/>
          <p:cNvSpPr>
            <a:spLocks noGrp="1"/>
          </p:cNvSpPr>
          <p:nvPr>
            <p:ph idx="1"/>
          </p:nvPr>
        </p:nvSpPr>
        <p:spPr>
          <a:xfrm>
            <a:off x="2197768" y="1179095"/>
            <a:ext cx="6705600" cy="5678905"/>
          </a:xfrm>
        </p:spPr>
        <p:txBody>
          <a:bodyPr>
            <a:normAutofit fontScale="55000" lnSpcReduction="20000"/>
          </a:bodyPr>
          <a:lstStyle/>
          <a:p>
            <a:pPr marL="137160" indent="-137160" algn="ctr">
              <a:lnSpc>
                <a:spcPct val="120000"/>
              </a:lnSpc>
              <a:spcBef>
                <a:spcPts val="0"/>
              </a:spcBef>
            </a:pPr>
            <a:r>
              <a:rPr lang="en-US" sz="5100" dirty="0">
                <a:latin typeface="Book Antiqua" panose="02040602050305030304" pitchFamily="18" charset="0"/>
              </a:rPr>
              <a:t>Our spouse- </a:t>
            </a:r>
            <a:r>
              <a:rPr lang="en-US" sz="5100" b="1" dirty="0">
                <a:latin typeface="Book Antiqua" panose="02040602050305030304" pitchFamily="18" charset="0"/>
              </a:rPr>
              <a:t>Eph. 5:25; Titus 2:4</a:t>
            </a:r>
            <a:endParaRPr lang="en-US" sz="5100" dirty="0">
              <a:latin typeface="Book Antiqua" panose="02040602050305030304" pitchFamily="18" charset="0"/>
            </a:endParaRPr>
          </a:p>
          <a:p>
            <a:pPr marL="137160" indent="-137160" algn="ctr">
              <a:lnSpc>
                <a:spcPct val="120000"/>
              </a:lnSpc>
              <a:spcBef>
                <a:spcPts val="0"/>
              </a:spcBef>
            </a:pPr>
            <a:r>
              <a:rPr lang="en-US" sz="5100" dirty="0">
                <a:latin typeface="Book Antiqua" panose="02040602050305030304" pitchFamily="18" charset="0"/>
              </a:rPr>
              <a:t>Our children- </a:t>
            </a:r>
            <a:r>
              <a:rPr lang="en-US" sz="5100" b="1" dirty="0">
                <a:latin typeface="Book Antiqua" panose="02040602050305030304" pitchFamily="18" charset="0"/>
              </a:rPr>
              <a:t>Eph. 6:4; Titus 2:4</a:t>
            </a:r>
            <a:endParaRPr lang="en-US" sz="5100" dirty="0">
              <a:latin typeface="Book Antiqua" panose="02040602050305030304" pitchFamily="18" charset="0"/>
            </a:endParaRPr>
          </a:p>
          <a:p>
            <a:pPr marL="137160" indent="-137160" algn="ctr">
              <a:lnSpc>
                <a:spcPct val="120000"/>
              </a:lnSpc>
              <a:spcBef>
                <a:spcPts val="0"/>
              </a:spcBef>
            </a:pPr>
            <a:r>
              <a:rPr lang="en-US" sz="5100" dirty="0">
                <a:latin typeface="Book Antiqua" panose="02040602050305030304" pitchFamily="18" charset="0"/>
              </a:rPr>
              <a:t>Our enemy- </a:t>
            </a:r>
            <a:r>
              <a:rPr lang="en-US" sz="5100" b="1" dirty="0">
                <a:latin typeface="Book Antiqua" panose="02040602050305030304" pitchFamily="18" charset="0"/>
              </a:rPr>
              <a:t>Matthew 5:44</a:t>
            </a:r>
            <a:endParaRPr lang="en-US" sz="5100" dirty="0">
              <a:latin typeface="Book Antiqua" panose="02040602050305030304" pitchFamily="18" charset="0"/>
            </a:endParaRPr>
          </a:p>
          <a:p>
            <a:pPr marL="137160" indent="-137160" algn="ctr">
              <a:lnSpc>
                <a:spcPct val="120000"/>
              </a:lnSpc>
              <a:spcBef>
                <a:spcPts val="0"/>
              </a:spcBef>
            </a:pPr>
            <a:r>
              <a:rPr lang="en-US" sz="5100" dirty="0">
                <a:latin typeface="Book Antiqua" panose="02040602050305030304" pitchFamily="18" charset="0"/>
              </a:rPr>
              <a:t>A brother/sister in Christ- </a:t>
            </a:r>
            <a:r>
              <a:rPr lang="en-US" sz="5100" b="1" dirty="0">
                <a:latin typeface="Book Antiqua" panose="02040602050305030304" pitchFamily="18" charset="0"/>
              </a:rPr>
              <a:t>Rom. 12:10</a:t>
            </a:r>
            <a:endParaRPr lang="en-US" sz="5100" dirty="0">
              <a:latin typeface="Book Antiqua" panose="02040602050305030304" pitchFamily="18" charset="0"/>
            </a:endParaRPr>
          </a:p>
          <a:p>
            <a:pPr marL="137160" indent="-137160" algn="ctr">
              <a:lnSpc>
                <a:spcPct val="120000"/>
              </a:lnSpc>
              <a:spcBef>
                <a:spcPts val="0"/>
              </a:spcBef>
            </a:pPr>
            <a:r>
              <a:rPr lang="en-US" sz="5100" dirty="0">
                <a:latin typeface="Book Antiqua" panose="02040602050305030304" pitchFamily="18" charset="0"/>
              </a:rPr>
              <a:t>Someone hurting- </a:t>
            </a:r>
            <a:r>
              <a:rPr lang="en-US" sz="5100" b="1" dirty="0">
                <a:latin typeface="Book Antiqua" panose="02040602050305030304" pitchFamily="18" charset="0"/>
              </a:rPr>
              <a:t>Luke 10:30-37</a:t>
            </a:r>
            <a:r>
              <a:rPr lang="en-US" sz="5100" dirty="0">
                <a:latin typeface="Book Antiqua" panose="02040602050305030304" pitchFamily="18" charset="0"/>
              </a:rPr>
              <a:t> </a:t>
            </a:r>
          </a:p>
          <a:p>
            <a:pPr marL="137160" indent="-137160" algn="ctr">
              <a:lnSpc>
                <a:spcPct val="120000"/>
              </a:lnSpc>
              <a:spcBef>
                <a:spcPts val="0"/>
              </a:spcBef>
            </a:pPr>
            <a:r>
              <a:rPr lang="en-US" sz="5100" dirty="0">
                <a:latin typeface="Book Antiqua" panose="02040602050305030304" pitchFamily="18" charset="0"/>
              </a:rPr>
              <a:t>Seeking to serving God- </a:t>
            </a:r>
            <a:r>
              <a:rPr lang="en-US" sz="5100" b="1" dirty="0">
                <a:latin typeface="Book Antiqua" panose="02040602050305030304" pitchFamily="18" charset="0"/>
              </a:rPr>
              <a:t>Mark 10:21</a:t>
            </a:r>
            <a:r>
              <a:rPr lang="en-US" sz="5100" dirty="0">
                <a:latin typeface="Book Antiqua" panose="02040602050305030304" pitchFamily="18" charset="0"/>
              </a:rPr>
              <a:t> </a:t>
            </a:r>
          </a:p>
          <a:p>
            <a:pPr marL="137160" indent="-137160" algn="ctr">
              <a:lnSpc>
                <a:spcPct val="120000"/>
              </a:lnSpc>
              <a:spcBef>
                <a:spcPts val="0"/>
              </a:spcBef>
            </a:pPr>
            <a:r>
              <a:rPr lang="en-US" sz="5100" dirty="0">
                <a:latin typeface="Book Antiqua" panose="02040602050305030304" pitchFamily="18" charset="0"/>
              </a:rPr>
              <a:t>When people let us down- </a:t>
            </a:r>
            <a:r>
              <a:rPr lang="en-US" sz="5100" b="1" dirty="0">
                <a:latin typeface="Book Antiqua" panose="02040602050305030304" pitchFamily="18" charset="0"/>
              </a:rPr>
              <a:t>John 13:1</a:t>
            </a:r>
            <a:r>
              <a:rPr lang="en-US" sz="5100" dirty="0">
                <a:latin typeface="Book Antiqua" panose="02040602050305030304" pitchFamily="18" charset="0"/>
              </a:rPr>
              <a:t> </a:t>
            </a:r>
          </a:p>
          <a:p>
            <a:pPr marL="137160" indent="-137160" algn="ctr">
              <a:lnSpc>
                <a:spcPct val="120000"/>
              </a:lnSpc>
              <a:spcBef>
                <a:spcPts val="0"/>
              </a:spcBef>
            </a:pPr>
            <a:r>
              <a:rPr lang="en-US" sz="5100" dirty="0">
                <a:latin typeface="Book Antiqua" panose="02040602050305030304" pitchFamily="18" charset="0"/>
              </a:rPr>
              <a:t>A sinner- </a:t>
            </a:r>
            <a:r>
              <a:rPr lang="en-US" sz="5100" b="1" dirty="0">
                <a:latin typeface="Book Antiqua" panose="02040602050305030304" pitchFamily="18" charset="0"/>
              </a:rPr>
              <a:t>Romans 5:8</a:t>
            </a:r>
            <a:r>
              <a:rPr lang="en-US" sz="5100" dirty="0">
                <a:latin typeface="Book Antiqua" panose="02040602050305030304" pitchFamily="18" charset="0"/>
              </a:rPr>
              <a:t>  </a:t>
            </a:r>
          </a:p>
          <a:p>
            <a:pPr marL="137160" indent="-137160" algn="ctr">
              <a:lnSpc>
                <a:spcPct val="120000"/>
              </a:lnSpc>
              <a:spcBef>
                <a:spcPts val="0"/>
              </a:spcBef>
            </a:pPr>
            <a:r>
              <a:rPr lang="en-US" sz="5100" dirty="0">
                <a:latin typeface="Book Antiqua" panose="02040602050305030304" pitchFamily="18" charset="0"/>
              </a:rPr>
              <a:t>Weak brother or sister-</a:t>
            </a:r>
            <a:r>
              <a:rPr lang="en-US" sz="5100" b="1" dirty="0">
                <a:latin typeface="Book Antiqua" panose="02040602050305030304" pitchFamily="18" charset="0"/>
              </a:rPr>
              <a:t> Romans 14:15</a:t>
            </a:r>
            <a:r>
              <a:rPr lang="en-US" sz="5100" dirty="0">
                <a:latin typeface="Book Antiqua" panose="02040602050305030304" pitchFamily="18" charset="0"/>
              </a:rPr>
              <a:t>  </a:t>
            </a:r>
          </a:p>
          <a:p>
            <a:pPr marL="137160" indent="-137160" algn="ctr">
              <a:lnSpc>
                <a:spcPct val="120000"/>
              </a:lnSpc>
              <a:spcBef>
                <a:spcPts val="0"/>
              </a:spcBef>
            </a:pPr>
            <a:r>
              <a:rPr lang="en-US" sz="5100" dirty="0">
                <a:latin typeface="Book Antiqua" panose="02040602050305030304" pitchFamily="18" charset="0"/>
              </a:rPr>
              <a:t>One who cannot help us- </a:t>
            </a:r>
            <a:r>
              <a:rPr lang="en-US" sz="5100" b="1" dirty="0">
                <a:latin typeface="Book Antiqua" panose="02040602050305030304" pitchFamily="18" charset="0"/>
              </a:rPr>
              <a:t>Luke 6:35</a:t>
            </a:r>
            <a:r>
              <a:rPr lang="en-US" sz="5100" dirty="0">
                <a:latin typeface="Book Antiqua" panose="02040602050305030304" pitchFamily="18" charset="0"/>
              </a:rPr>
              <a:t>  </a:t>
            </a:r>
          </a:p>
          <a:p>
            <a:pPr marL="137160" indent="-137160" algn="ctr">
              <a:lnSpc>
                <a:spcPct val="120000"/>
              </a:lnSpc>
              <a:spcBef>
                <a:spcPts val="0"/>
              </a:spcBef>
            </a:pPr>
            <a:r>
              <a:rPr lang="en-US" sz="5100" dirty="0">
                <a:latin typeface="Book Antiqua" panose="02040602050305030304" pitchFamily="18" charset="0"/>
              </a:rPr>
              <a:t>Elders of the Church- </a:t>
            </a:r>
            <a:r>
              <a:rPr lang="en-US" sz="5100" b="1" dirty="0">
                <a:latin typeface="Book Antiqua" panose="02040602050305030304" pitchFamily="18" charset="0"/>
              </a:rPr>
              <a:t>I Thess. 5:12-13</a:t>
            </a:r>
            <a:r>
              <a:rPr lang="en-US" sz="5100" dirty="0">
                <a:latin typeface="Book Antiqua" panose="02040602050305030304" pitchFamily="18" charset="0"/>
              </a:rPr>
              <a:t>  </a:t>
            </a:r>
          </a:p>
          <a:p>
            <a:pPr marL="137160" indent="-137160" algn="ctr">
              <a:lnSpc>
                <a:spcPct val="120000"/>
              </a:lnSpc>
              <a:spcBef>
                <a:spcPts val="0"/>
              </a:spcBef>
            </a:pPr>
            <a:r>
              <a:rPr lang="en-US" sz="5100" dirty="0">
                <a:latin typeface="Book Antiqua" panose="02040602050305030304" pitchFamily="18" charset="0"/>
              </a:rPr>
              <a:t>Our parents- </a:t>
            </a:r>
            <a:r>
              <a:rPr lang="en-US" sz="5100" b="1" dirty="0">
                <a:latin typeface="Book Antiqua" panose="02040602050305030304" pitchFamily="18" charset="0"/>
              </a:rPr>
              <a:t>I Timothy 5:4</a:t>
            </a:r>
            <a:r>
              <a:rPr lang="en-US" sz="5100" dirty="0">
                <a:latin typeface="Book Antiqua" panose="02040602050305030304" pitchFamily="18" charset="0"/>
              </a:rPr>
              <a:t>  </a:t>
            </a:r>
          </a:p>
          <a:p>
            <a:pPr marL="137160" indent="-137160" algn="ctr">
              <a:lnSpc>
                <a:spcPct val="120000"/>
              </a:lnSpc>
              <a:spcBef>
                <a:spcPts val="0"/>
              </a:spcBef>
            </a:pPr>
            <a:r>
              <a:rPr lang="en-US" sz="5100" dirty="0">
                <a:latin typeface="Book Antiqua" panose="02040602050305030304" pitchFamily="18" charset="0"/>
              </a:rPr>
              <a:t>One who doesn’t love us- </a:t>
            </a:r>
            <a:r>
              <a:rPr lang="en-US" sz="5100" b="1" dirty="0">
                <a:latin typeface="Book Antiqua" panose="02040602050305030304" pitchFamily="18" charset="0"/>
              </a:rPr>
              <a:t>Matthew 5:46</a:t>
            </a:r>
            <a:r>
              <a:rPr lang="en-US" sz="5100" dirty="0">
                <a:latin typeface="Book Antiqua" panose="02040602050305030304" pitchFamily="18" charset="0"/>
              </a:rPr>
              <a:t> </a:t>
            </a:r>
          </a:p>
          <a:p>
            <a:endParaRPr lang="en-US" sz="2600" dirty="0"/>
          </a:p>
        </p:txBody>
      </p:sp>
    </p:spTree>
    <p:extLst>
      <p:ext uri="{BB962C8B-B14F-4D97-AF65-F5344CB8AC3E}">
        <p14:creationId xmlns:p14="http://schemas.microsoft.com/office/powerpoint/2010/main" val="227352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nodeType="afterEffect">
                                  <p:stCondLst>
                                    <p:cond delay="50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nodeType="afterEffect">
                                  <p:stCondLst>
                                    <p:cond delay="50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7" fill="hold">
                            <p:stCondLst>
                              <p:cond delay="2500"/>
                            </p:stCondLst>
                            <p:childTnLst>
                              <p:par>
                                <p:cTn id="38" presetID="2" presetClass="entr" presetSubtype="4" fill="hold" nodeType="afterEffect">
                                  <p:stCondLst>
                                    <p:cond delay="50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additive="base">
                                        <p:cTn id="4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42" fill="hold">
                            <p:stCondLst>
                              <p:cond delay="3500"/>
                            </p:stCondLst>
                            <p:childTnLst>
                              <p:par>
                                <p:cTn id="43" presetID="2" presetClass="entr" presetSubtype="4" fill="hold" nodeType="afterEffect">
                                  <p:stCondLst>
                                    <p:cond delay="50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7" fill="hold">
                            <p:stCondLst>
                              <p:cond delay="4500"/>
                            </p:stCondLst>
                            <p:childTnLst>
                              <p:par>
                                <p:cTn id="48" presetID="2" presetClass="entr" presetSubtype="4" fill="hold" nodeType="afterEffect">
                                  <p:stCondLst>
                                    <p:cond delay="500"/>
                                  </p:stCondLst>
                                  <p:childTnLst>
                                    <p:set>
                                      <p:cBhvr>
                                        <p:cTn id="49" dur="1" fill="hold">
                                          <p:stCondLst>
                                            <p:cond delay="0"/>
                                          </p:stCondLst>
                                        </p:cTn>
                                        <p:tgtEl>
                                          <p:spTgt spid="3">
                                            <p:txEl>
                                              <p:pRg st="8" end="8"/>
                                            </p:txEl>
                                          </p:spTgt>
                                        </p:tgtEl>
                                        <p:attrNameLst>
                                          <p:attrName>style.visibility</p:attrName>
                                        </p:attrNameLst>
                                      </p:cBhvr>
                                      <p:to>
                                        <p:strVal val="visible"/>
                                      </p:to>
                                    </p:set>
                                    <p:anim calcmode="lin" valueType="num">
                                      <p:cBhvr additive="base">
                                        <p:cTn id="5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52" fill="hold">
                            <p:stCondLst>
                              <p:cond delay="5500"/>
                            </p:stCondLst>
                            <p:childTnLst>
                              <p:par>
                                <p:cTn id="53" presetID="2" presetClass="entr" presetSubtype="4" fill="hold" nodeType="afterEffect">
                                  <p:stCondLst>
                                    <p:cond delay="50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57" fill="hold">
                            <p:stCondLst>
                              <p:cond delay="6500"/>
                            </p:stCondLst>
                            <p:childTnLst>
                              <p:par>
                                <p:cTn id="58" presetID="2" presetClass="entr" presetSubtype="4" fill="hold" nodeType="afterEffect">
                                  <p:stCondLst>
                                    <p:cond delay="500"/>
                                  </p:stCondLst>
                                  <p:childTnLst>
                                    <p:set>
                                      <p:cBhvr>
                                        <p:cTn id="59" dur="1" fill="hold">
                                          <p:stCondLst>
                                            <p:cond delay="0"/>
                                          </p:stCondLst>
                                        </p:cTn>
                                        <p:tgtEl>
                                          <p:spTgt spid="3">
                                            <p:txEl>
                                              <p:pRg st="10" end="10"/>
                                            </p:txEl>
                                          </p:spTgt>
                                        </p:tgtEl>
                                        <p:attrNameLst>
                                          <p:attrName>style.visibility</p:attrName>
                                        </p:attrNameLst>
                                      </p:cBhvr>
                                      <p:to>
                                        <p:strVal val="visible"/>
                                      </p:to>
                                    </p:set>
                                    <p:anim calcmode="lin" valueType="num">
                                      <p:cBhvr additive="base">
                                        <p:cTn id="60"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62" fill="hold">
                            <p:stCondLst>
                              <p:cond delay="7500"/>
                            </p:stCondLst>
                            <p:childTnLst>
                              <p:par>
                                <p:cTn id="63" presetID="2" presetClass="entr" presetSubtype="4" fill="hold" nodeType="afterEffect">
                                  <p:stCondLst>
                                    <p:cond delay="500"/>
                                  </p:stCondLst>
                                  <p:childTnLst>
                                    <p:set>
                                      <p:cBhvr>
                                        <p:cTn id="64" dur="1" fill="hold">
                                          <p:stCondLst>
                                            <p:cond delay="0"/>
                                          </p:stCondLst>
                                        </p:cTn>
                                        <p:tgtEl>
                                          <p:spTgt spid="3">
                                            <p:txEl>
                                              <p:pRg st="11" end="11"/>
                                            </p:txEl>
                                          </p:spTgt>
                                        </p:tgtEl>
                                        <p:attrNameLst>
                                          <p:attrName>style.visibility</p:attrName>
                                        </p:attrNameLst>
                                      </p:cBhvr>
                                      <p:to>
                                        <p:strVal val="visible"/>
                                      </p:to>
                                    </p:set>
                                    <p:anim calcmode="lin" valueType="num">
                                      <p:cBhvr additive="base">
                                        <p:cTn id="6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par>
                          <p:cTn id="67" fill="hold">
                            <p:stCondLst>
                              <p:cond delay="8500"/>
                            </p:stCondLst>
                            <p:childTnLst>
                              <p:par>
                                <p:cTn id="68" presetID="2" presetClass="entr" presetSubtype="4" fill="hold" nodeType="afterEffect">
                                  <p:stCondLst>
                                    <p:cond delay="500"/>
                                  </p:stCondLst>
                                  <p:childTnLst>
                                    <p:set>
                                      <p:cBhvr>
                                        <p:cTn id="69" dur="1" fill="hold">
                                          <p:stCondLst>
                                            <p:cond delay="0"/>
                                          </p:stCondLst>
                                        </p:cTn>
                                        <p:tgtEl>
                                          <p:spTgt spid="3">
                                            <p:txEl>
                                              <p:pRg st="12" end="12"/>
                                            </p:txEl>
                                          </p:spTgt>
                                        </p:tgtEl>
                                        <p:attrNameLst>
                                          <p:attrName>style.visibility</p:attrName>
                                        </p:attrNameLst>
                                      </p:cBhvr>
                                      <p:to>
                                        <p:strVal val="visible"/>
                                      </p:to>
                                    </p:set>
                                    <p:anim calcmode="lin" valueType="num">
                                      <p:cBhvr additive="base">
                                        <p:cTn id="70"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r="-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2938D-4985-2840-BA63-7152F18365CE}"/>
              </a:ext>
            </a:extLst>
          </p:cNvPr>
          <p:cNvSpPr>
            <a:spLocks noGrp="1"/>
          </p:cNvSpPr>
          <p:nvPr>
            <p:ph type="title"/>
          </p:nvPr>
        </p:nvSpPr>
        <p:spPr>
          <a:xfrm>
            <a:off x="495646" y="4682938"/>
            <a:ext cx="7886700" cy="1325563"/>
          </a:xfrm>
        </p:spPr>
        <p:txBody>
          <a:bodyPr/>
          <a:lstStyle/>
          <a:p>
            <a:pPr algn="ctr"/>
            <a:r>
              <a:rPr lang="en-US" dirty="0">
                <a:latin typeface="Segoe Print" panose="02000800000000000000" pitchFamily="2" charset="0"/>
              </a:rPr>
              <a:t>The Challenge To </a:t>
            </a:r>
          </a:p>
        </p:txBody>
      </p:sp>
      <p:sp>
        <p:nvSpPr>
          <p:cNvPr id="3" name="Content Placeholder 2">
            <a:extLst>
              <a:ext uri="{FF2B5EF4-FFF2-40B4-BE49-F238E27FC236}">
                <a16:creationId xmlns:a16="http://schemas.microsoft.com/office/drawing/2014/main" id="{8EA0CD5C-5CAC-D040-8A04-9CBB14A47151}"/>
              </a:ext>
            </a:extLst>
          </p:cNvPr>
          <p:cNvSpPr>
            <a:spLocks noGrp="1"/>
          </p:cNvSpPr>
          <p:nvPr>
            <p:ph idx="1"/>
          </p:nvPr>
        </p:nvSpPr>
        <p:spPr>
          <a:xfrm>
            <a:off x="495646" y="365760"/>
            <a:ext cx="7886700" cy="3848490"/>
          </a:xfrm>
        </p:spPr>
        <p:txBody>
          <a:bodyPr/>
          <a:lstStyle/>
          <a:p>
            <a:r>
              <a:rPr lang="en-US" sz="3200" dirty="0">
                <a:latin typeface="Book Antiqua" panose="02040602050305030304" pitchFamily="18" charset="0"/>
              </a:rPr>
              <a:t>I Corinthians 13:4-7</a:t>
            </a:r>
          </a:p>
          <a:p>
            <a:r>
              <a:rPr lang="en-US" sz="3200" dirty="0">
                <a:latin typeface="Book Antiqua" panose="02040602050305030304" pitchFamily="18" charset="0"/>
              </a:rPr>
              <a:t>Must apply these unconditionally</a:t>
            </a:r>
          </a:p>
          <a:p>
            <a:r>
              <a:rPr lang="en-US" sz="3200" dirty="0">
                <a:latin typeface="Book Antiqua" panose="02040602050305030304" pitchFamily="18" charset="0"/>
              </a:rPr>
              <a:t>Jesus is our example washing the feet of:</a:t>
            </a:r>
          </a:p>
          <a:p>
            <a:pPr lvl="1"/>
            <a:r>
              <a:rPr lang="en-US" sz="2800" dirty="0">
                <a:latin typeface="Book Antiqua" panose="02040602050305030304" pitchFamily="18" charset="0"/>
              </a:rPr>
              <a:t>Peter- the one who would deny Him.</a:t>
            </a:r>
          </a:p>
          <a:p>
            <a:pPr lvl="1"/>
            <a:r>
              <a:rPr lang="en-US" sz="2800" dirty="0">
                <a:latin typeface="Book Antiqua" panose="02040602050305030304" pitchFamily="18" charset="0"/>
              </a:rPr>
              <a:t>Judas- the one who would betray Him</a:t>
            </a:r>
          </a:p>
          <a:p>
            <a:r>
              <a:rPr lang="en-US" sz="3200" dirty="0">
                <a:latin typeface="Book Antiqua" panose="02040602050305030304" pitchFamily="18" charset="0"/>
              </a:rPr>
              <a:t>Can we love like Jesus loved?</a:t>
            </a:r>
          </a:p>
          <a:p>
            <a:endParaRPr lang="en-US" dirty="0">
              <a:latin typeface="Book Antiqua" panose="02040602050305030304" pitchFamily="18" charset="0"/>
            </a:endParaRPr>
          </a:p>
        </p:txBody>
      </p:sp>
    </p:spTree>
    <p:extLst>
      <p:ext uri="{BB962C8B-B14F-4D97-AF65-F5344CB8AC3E}">
        <p14:creationId xmlns:p14="http://schemas.microsoft.com/office/powerpoint/2010/main" val="150651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AB133-635F-9E44-A01A-68F1B5BE3012}"/>
              </a:ext>
            </a:extLst>
          </p:cNvPr>
          <p:cNvSpPr>
            <a:spLocks noGrp="1"/>
          </p:cNvSpPr>
          <p:nvPr>
            <p:ph type="title"/>
          </p:nvPr>
        </p:nvSpPr>
        <p:spPr/>
        <p:txBody>
          <a:bodyPr/>
          <a:lstStyle/>
          <a:p>
            <a:pPr algn="ctr"/>
            <a:r>
              <a:rPr lang="en-US" dirty="0">
                <a:latin typeface="Comic Sans MS" panose="030F0902030302020204" pitchFamily="66" charset="0"/>
                <a:ea typeface="Ayuthaya" pitchFamily="2" charset="-34"/>
                <a:cs typeface="Ayuthaya" pitchFamily="2" charset="-34"/>
              </a:rPr>
              <a:t>The Way We Show Our Love</a:t>
            </a:r>
          </a:p>
        </p:txBody>
      </p:sp>
      <p:sp>
        <p:nvSpPr>
          <p:cNvPr id="3" name="Content Placeholder 2">
            <a:extLst>
              <a:ext uri="{FF2B5EF4-FFF2-40B4-BE49-F238E27FC236}">
                <a16:creationId xmlns:a16="http://schemas.microsoft.com/office/drawing/2014/main" id="{5B849429-5DD5-F34A-935B-574E4738760C}"/>
              </a:ext>
            </a:extLst>
          </p:cNvPr>
          <p:cNvSpPr>
            <a:spLocks noGrp="1"/>
          </p:cNvSpPr>
          <p:nvPr>
            <p:ph idx="1"/>
          </p:nvPr>
        </p:nvSpPr>
        <p:spPr>
          <a:xfrm>
            <a:off x="628650" y="1536867"/>
            <a:ext cx="7886700" cy="4351338"/>
          </a:xfrm>
        </p:spPr>
        <p:txBody>
          <a:bodyPr>
            <a:normAutofit/>
          </a:bodyPr>
          <a:lstStyle/>
          <a:p>
            <a:r>
              <a:rPr lang="en-US" sz="4000" dirty="0">
                <a:latin typeface="New Peninim MT" pitchFamily="2" charset="-79"/>
                <a:cs typeface="New Peninim MT" pitchFamily="2" charset="-79"/>
              </a:rPr>
              <a:t>I </a:t>
            </a:r>
            <a:r>
              <a:rPr lang="en-US" sz="4000">
                <a:latin typeface="New Peninim MT" pitchFamily="2" charset="-79"/>
                <a:cs typeface="New Peninim MT" pitchFamily="2" charset="-79"/>
              </a:rPr>
              <a:t>John 3:17</a:t>
            </a:r>
            <a:r>
              <a:rPr lang="en-US" sz="4000" dirty="0">
                <a:latin typeface="New Peninim MT" pitchFamily="2" charset="-79"/>
                <a:cs typeface="New Peninim MT" pitchFamily="2" charset="-79"/>
              </a:rPr>
              <a:t>; Luke 6:26-27</a:t>
            </a:r>
          </a:p>
          <a:p>
            <a:r>
              <a:rPr lang="en-US" sz="4000" dirty="0">
                <a:latin typeface="New Peninim MT" pitchFamily="2" charset="-79"/>
                <a:cs typeface="New Peninim MT" pitchFamily="2" charset="-79"/>
              </a:rPr>
              <a:t>Matt. 28:19-21; Mark 16:15-16</a:t>
            </a:r>
          </a:p>
          <a:p>
            <a:r>
              <a:rPr lang="en-US" sz="4000" dirty="0">
                <a:latin typeface="New Peninim MT" pitchFamily="2" charset="-79"/>
                <a:cs typeface="New Peninim MT" pitchFamily="2" charset="-79"/>
              </a:rPr>
              <a:t>Must share with all- I Cor. 6:9-11</a:t>
            </a:r>
          </a:p>
        </p:txBody>
      </p:sp>
      <p:sp>
        <p:nvSpPr>
          <p:cNvPr id="4" name="TextBox 3">
            <a:extLst>
              <a:ext uri="{FF2B5EF4-FFF2-40B4-BE49-F238E27FC236}">
                <a16:creationId xmlns:a16="http://schemas.microsoft.com/office/drawing/2014/main" id="{DE44B356-ACA1-4443-B463-190DCC89F283}"/>
              </a:ext>
            </a:extLst>
          </p:cNvPr>
          <p:cNvSpPr txBox="1"/>
          <p:nvPr/>
        </p:nvSpPr>
        <p:spPr>
          <a:xfrm>
            <a:off x="-2229853" y="5229726"/>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30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AB133-635F-9E44-A01A-68F1B5BE3012}"/>
              </a:ext>
            </a:extLst>
          </p:cNvPr>
          <p:cNvSpPr>
            <a:spLocks noGrp="1"/>
          </p:cNvSpPr>
          <p:nvPr>
            <p:ph type="title"/>
          </p:nvPr>
        </p:nvSpPr>
        <p:spPr>
          <a:xfrm>
            <a:off x="628650" y="211304"/>
            <a:ext cx="7886700" cy="1325563"/>
          </a:xfrm>
        </p:spPr>
        <p:txBody>
          <a:bodyPr/>
          <a:lstStyle/>
          <a:p>
            <a:pPr algn="ctr"/>
            <a:r>
              <a:rPr lang="en-US" dirty="0">
                <a:latin typeface="Comic Sans MS" panose="030F0902030302020204" pitchFamily="66" charset="0"/>
                <a:ea typeface="Ayuthaya" pitchFamily="2" charset="-34"/>
                <a:cs typeface="Ayuthaya" pitchFamily="2" charset="-34"/>
              </a:rPr>
              <a:t>The Way We Show Our Love</a:t>
            </a:r>
          </a:p>
        </p:txBody>
      </p:sp>
      <p:sp>
        <p:nvSpPr>
          <p:cNvPr id="3" name="Content Placeholder 2">
            <a:extLst>
              <a:ext uri="{FF2B5EF4-FFF2-40B4-BE49-F238E27FC236}">
                <a16:creationId xmlns:a16="http://schemas.microsoft.com/office/drawing/2014/main" id="{5B849429-5DD5-F34A-935B-574E4738760C}"/>
              </a:ext>
            </a:extLst>
          </p:cNvPr>
          <p:cNvSpPr>
            <a:spLocks noGrp="1"/>
          </p:cNvSpPr>
          <p:nvPr>
            <p:ph idx="1"/>
          </p:nvPr>
        </p:nvSpPr>
        <p:spPr>
          <a:xfrm>
            <a:off x="628650" y="1536867"/>
            <a:ext cx="7886700" cy="4351338"/>
          </a:xfrm>
        </p:spPr>
        <p:txBody>
          <a:bodyPr>
            <a:normAutofit fontScale="92500" lnSpcReduction="10000"/>
          </a:bodyPr>
          <a:lstStyle/>
          <a:p>
            <a:r>
              <a:rPr lang="en-US" sz="3200" dirty="0">
                <a:latin typeface="New Peninim MT" pitchFamily="2" charset="-79"/>
                <a:cs typeface="New Peninim MT" pitchFamily="2" charset="-79"/>
              </a:rPr>
              <a:t>Penn </a:t>
            </a:r>
            <a:r>
              <a:rPr lang="en-US" sz="3200" dirty="0" err="1">
                <a:latin typeface="New Peninim MT" pitchFamily="2" charset="-79"/>
                <a:cs typeface="New Peninim MT" pitchFamily="2" charset="-79"/>
              </a:rPr>
              <a:t>Jillette</a:t>
            </a:r>
            <a:r>
              <a:rPr lang="en-US" sz="3200" dirty="0">
                <a:latin typeface="New Peninim MT" pitchFamily="2" charset="-79"/>
                <a:cs typeface="New Peninim MT" pitchFamily="2" charset="-79"/>
              </a:rPr>
              <a:t>- </a:t>
            </a:r>
          </a:p>
          <a:p>
            <a:pPr marL="0" indent="0">
              <a:buNone/>
            </a:pPr>
            <a:r>
              <a:rPr lang="en-US" sz="3200" dirty="0">
                <a:solidFill>
                  <a:schemeClr val="bg1"/>
                </a:solidFill>
                <a:latin typeface="New Peninim MT" pitchFamily="2" charset="-79"/>
                <a:cs typeface="New Peninim MT" pitchFamily="2" charset="-79"/>
              </a:rPr>
              <a:t>	</a:t>
            </a:r>
            <a:r>
              <a:rPr lang="en-US" dirty="0">
                <a:highlight>
                  <a:srgbClr val="C0C0C0"/>
                </a:highlight>
              </a:rPr>
              <a:t>“I don’t respect people who don’t proselytize. I don’t respect that at all. If you believe that there’s a heaven and hell and people could be going to hell or not getting eternal life or what-ever and you think that it’s not really worth telling them this because it would make it socially awkward… And atheists who think that people shouldn’t proselytize, ‘Just leave me alone; keep your religion to yourself’… How much do you have to hate somebody to not proselytize? How much do you have to hate somebody to believe that everlasting life is possible and not tell them about it?”</a:t>
            </a:r>
          </a:p>
          <a:p>
            <a:pPr marL="0" indent="0">
              <a:buNone/>
            </a:pPr>
            <a:endParaRPr lang="en-US" sz="3200" dirty="0">
              <a:latin typeface="New Peninim MT" pitchFamily="2" charset="-79"/>
              <a:cs typeface="New Peninim MT" pitchFamily="2" charset="-79"/>
            </a:endParaRPr>
          </a:p>
          <a:p>
            <a:pPr lvl="1"/>
            <a:endParaRPr lang="en-US" sz="2800" dirty="0">
              <a:latin typeface="New Peninim MT" pitchFamily="2" charset="-79"/>
              <a:cs typeface="New Peninim MT" pitchFamily="2" charset="-79"/>
            </a:endParaRPr>
          </a:p>
        </p:txBody>
      </p:sp>
    </p:spTree>
    <p:extLst>
      <p:ext uri="{BB962C8B-B14F-4D97-AF65-F5344CB8AC3E}">
        <p14:creationId xmlns:p14="http://schemas.microsoft.com/office/powerpoint/2010/main" val="1200003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AB133-635F-9E44-A01A-68F1B5BE3012}"/>
              </a:ext>
            </a:extLst>
          </p:cNvPr>
          <p:cNvSpPr>
            <a:spLocks noGrp="1"/>
          </p:cNvSpPr>
          <p:nvPr>
            <p:ph type="title"/>
          </p:nvPr>
        </p:nvSpPr>
        <p:spPr>
          <a:xfrm>
            <a:off x="628650" y="211304"/>
            <a:ext cx="7886700" cy="1325563"/>
          </a:xfrm>
        </p:spPr>
        <p:txBody>
          <a:bodyPr/>
          <a:lstStyle/>
          <a:p>
            <a:pPr algn="ctr"/>
            <a:r>
              <a:rPr lang="en-US" dirty="0">
                <a:latin typeface="Comic Sans MS" panose="030F0902030302020204" pitchFamily="66" charset="0"/>
                <a:ea typeface="Ayuthaya" pitchFamily="2" charset="-34"/>
                <a:cs typeface="Ayuthaya" pitchFamily="2" charset="-34"/>
              </a:rPr>
              <a:t>The Way We Show Our Love</a:t>
            </a:r>
          </a:p>
        </p:txBody>
      </p:sp>
      <p:sp>
        <p:nvSpPr>
          <p:cNvPr id="3" name="Content Placeholder 2">
            <a:extLst>
              <a:ext uri="{FF2B5EF4-FFF2-40B4-BE49-F238E27FC236}">
                <a16:creationId xmlns:a16="http://schemas.microsoft.com/office/drawing/2014/main" id="{5B849429-5DD5-F34A-935B-574E4738760C}"/>
              </a:ext>
            </a:extLst>
          </p:cNvPr>
          <p:cNvSpPr>
            <a:spLocks noGrp="1"/>
          </p:cNvSpPr>
          <p:nvPr>
            <p:ph idx="1"/>
          </p:nvPr>
        </p:nvSpPr>
        <p:spPr>
          <a:xfrm>
            <a:off x="628650" y="1536867"/>
            <a:ext cx="7886700" cy="4351338"/>
          </a:xfrm>
        </p:spPr>
        <p:txBody>
          <a:bodyPr>
            <a:normAutofit fontScale="92500" lnSpcReduction="10000"/>
          </a:bodyPr>
          <a:lstStyle/>
          <a:p>
            <a:r>
              <a:rPr lang="en-US" sz="3200" dirty="0">
                <a:latin typeface="New Peninim MT" pitchFamily="2" charset="-79"/>
                <a:cs typeface="New Peninim MT" pitchFamily="2" charset="-79"/>
              </a:rPr>
              <a:t>Penn </a:t>
            </a:r>
            <a:r>
              <a:rPr lang="en-US" sz="3200" dirty="0" err="1">
                <a:latin typeface="New Peninim MT" pitchFamily="2" charset="-79"/>
                <a:cs typeface="New Peninim MT" pitchFamily="2" charset="-79"/>
              </a:rPr>
              <a:t>Jillette</a:t>
            </a:r>
            <a:r>
              <a:rPr lang="en-US" sz="3200" dirty="0">
                <a:latin typeface="New Peninim MT" pitchFamily="2" charset="-79"/>
                <a:cs typeface="New Peninim MT" pitchFamily="2" charset="-79"/>
              </a:rPr>
              <a:t>- </a:t>
            </a:r>
          </a:p>
          <a:p>
            <a:pPr marL="0" indent="0">
              <a:buNone/>
            </a:pPr>
            <a:r>
              <a:rPr lang="en-US" sz="3200" dirty="0">
                <a:solidFill>
                  <a:schemeClr val="bg1"/>
                </a:solidFill>
                <a:latin typeface="New Peninim MT" pitchFamily="2" charset="-79"/>
                <a:cs typeface="New Peninim MT" pitchFamily="2" charset="-79"/>
              </a:rPr>
              <a:t>	</a:t>
            </a:r>
            <a:r>
              <a:rPr lang="en-US" dirty="0">
                <a:highlight>
                  <a:srgbClr val="C0C0C0"/>
                </a:highlight>
              </a:rPr>
              <a:t>“I don’t respect people who don’t proselytize. I don’t respect that at all. If you believe that there’s a heaven and hell and people could be going to hell or not getting eternal life or what-ever and you think that it’s not really worth telling them this because it would make it socially awkward… And atheists who think that people shouldn’t proselytize, ‘Just leave me alone; keep your religion to yourself’… </a:t>
            </a:r>
            <a:r>
              <a:rPr lang="en-US" dirty="0">
                <a:highlight>
                  <a:srgbClr val="FFFF00"/>
                </a:highlight>
              </a:rPr>
              <a:t>How much do you have to hate somebody to not proselytize? How much do you have to hate somebody to believe that everlasting life is possible and not tell them about it?”</a:t>
            </a:r>
          </a:p>
          <a:p>
            <a:pPr marL="0" indent="0">
              <a:buNone/>
            </a:pPr>
            <a:endParaRPr lang="en-US" sz="3200" dirty="0">
              <a:latin typeface="New Peninim MT" pitchFamily="2" charset="-79"/>
              <a:cs typeface="New Peninim MT" pitchFamily="2" charset="-79"/>
            </a:endParaRPr>
          </a:p>
          <a:p>
            <a:pPr lvl="1"/>
            <a:endParaRPr lang="en-US" sz="2800" dirty="0">
              <a:latin typeface="New Peninim MT" pitchFamily="2" charset="-79"/>
              <a:cs typeface="New Peninim MT" pitchFamily="2" charset="-79"/>
            </a:endParaRPr>
          </a:p>
        </p:txBody>
      </p:sp>
    </p:spTree>
    <p:extLst>
      <p:ext uri="{BB962C8B-B14F-4D97-AF65-F5344CB8AC3E}">
        <p14:creationId xmlns:p14="http://schemas.microsoft.com/office/powerpoint/2010/main" val="1971764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2000"/>
            <a:lum/>
          </a:blip>
          <a:srcRect/>
          <a:stretch>
            <a:fillRect l="-25000" r="-2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B37E-5B28-4973-A41A-71025629A0CA}"/>
              </a:ext>
            </a:extLst>
          </p:cNvPr>
          <p:cNvSpPr>
            <a:spLocks noGrp="1"/>
          </p:cNvSpPr>
          <p:nvPr>
            <p:ph type="title"/>
          </p:nvPr>
        </p:nvSpPr>
        <p:spPr>
          <a:xfrm>
            <a:off x="628650" y="395106"/>
            <a:ext cx="7886700" cy="1325563"/>
          </a:xfrm>
        </p:spPr>
        <p:txBody>
          <a:bodyPr>
            <a:normAutofit fontScale="90000"/>
          </a:bodyPr>
          <a:lstStyle/>
          <a:p>
            <a:pPr algn="ctr"/>
            <a:r>
              <a:rPr lang="en-US" sz="6600" dirty="0">
                <a:latin typeface="KG Dark Side" panose="02000503000000020004" pitchFamily="2" charset="0"/>
              </a:rPr>
              <a:t>God’s Plan of Salvation</a:t>
            </a:r>
          </a:p>
        </p:txBody>
      </p:sp>
      <p:sp>
        <p:nvSpPr>
          <p:cNvPr id="3" name="Content Placeholder 2">
            <a:extLst>
              <a:ext uri="{FF2B5EF4-FFF2-40B4-BE49-F238E27FC236}">
                <a16:creationId xmlns:a16="http://schemas.microsoft.com/office/drawing/2014/main" id="{F14297AD-5DF6-41B6-9ABC-E66BF226AB25}"/>
              </a:ext>
            </a:extLst>
          </p:cNvPr>
          <p:cNvSpPr>
            <a:spLocks noGrp="1"/>
          </p:cNvSpPr>
          <p:nvPr>
            <p:ph idx="1"/>
          </p:nvPr>
        </p:nvSpPr>
        <p:spPr/>
        <p:txBody>
          <a:bodyPr anchor="ctr">
            <a:normAutofit/>
          </a:bodyPr>
          <a:lstStyle/>
          <a:p>
            <a:pPr algn="ctr">
              <a:lnSpc>
                <a:spcPct val="100000"/>
              </a:lnSpc>
            </a:pPr>
            <a:r>
              <a:rPr lang="en-US" b="1" dirty="0">
                <a:latin typeface="KG Dark Side" panose="02000503000000020004" pitchFamily="2" charset="0"/>
              </a:rPr>
              <a:t>Hear- Romans 10:17</a:t>
            </a:r>
          </a:p>
          <a:p>
            <a:pPr algn="ctr">
              <a:lnSpc>
                <a:spcPct val="100000"/>
              </a:lnSpc>
            </a:pPr>
            <a:r>
              <a:rPr lang="en-US" b="1" dirty="0">
                <a:latin typeface="KG Dark Side" panose="02000503000000020004" pitchFamily="2" charset="0"/>
              </a:rPr>
              <a:t>Believe- Mark 16:16</a:t>
            </a:r>
          </a:p>
          <a:p>
            <a:pPr algn="ctr">
              <a:lnSpc>
                <a:spcPct val="100000"/>
              </a:lnSpc>
            </a:pPr>
            <a:r>
              <a:rPr lang="en-US" b="1" dirty="0">
                <a:latin typeface="KG Dark Side" panose="02000503000000020004" pitchFamily="2" charset="0"/>
              </a:rPr>
              <a:t>Repent- Acts 2:38</a:t>
            </a:r>
          </a:p>
          <a:p>
            <a:pPr algn="ctr">
              <a:lnSpc>
                <a:spcPct val="100000"/>
              </a:lnSpc>
            </a:pPr>
            <a:r>
              <a:rPr lang="en-US" b="1" dirty="0">
                <a:latin typeface="KG Dark Side" panose="02000503000000020004" pitchFamily="2" charset="0"/>
              </a:rPr>
              <a:t>Confess- Romans 10:9-10</a:t>
            </a:r>
          </a:p>
          <a:p>
            <a:pPr algn="ctr">
              <a:lnSpc>
                <a:spcPct val="100000"/>
              </a:lnSpc>
            </a:pPr>
            <a:r>
              <a:rPr lang="en-US" b="1" dirty="0">
                <a:latin typeface="KG Dark Side" panose="02000503000000020004" pitchFamily="2" charset="0"/>
              </a:rPr>
              <a:t>Be baptized- Acts 22:16</a:t>
            </a:r>
          </a:p>
          <a:p>
            <a:pPr algn="ctr">
              <a:lnSpc>
                <a:spcPct val="100000"/>
              </a:lnSpc>
            </a:pPr>
            <a:r>
              <a:rPr lang="en-US" b="1" dirty="0">
                <a:latin typeface="KG Dark Side" panose="02000503000000020004" pitchFamily="2" charset="0"/>
              </a:rPr>
              <a:t>Remain faithful- Revelation 2:10</a:t>
            </a:r>
          </a:p>
        </p:txBody>
      </p:sp>
    </p:spTree>
    <p:extLst>
      <p:ext uri="{BB962C8B-B14F-4D97-AF65-F5344CB8AC3E}">
        <p14:creationId xmlns:p14="http://schemas.microsoft.com/office/powerpoint/2010/main" val="140888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5"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anim calcmode="lin" valueType="num">
                                      <p:cBhvr>
                                        <p:cTn id="14"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par>
                          <p:cTn id="16" fill="hold">
                            <p:stCondLst>
                              <p:cond delay="4000"/>
                            </p:stCondLst>
                            <p:childTnLst>
                              <p:par>
                                <p:cTn id="17" presetID="45"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anim calcmode="lin" valueType="num">
                                      <p:cBhvr>
                                        <p:cTn id="20"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1"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par>
                          <p:cTn id="22" fill="hold">
                            <p:stCondLst>
                              <p:cond delay="6000"/>
                            </p:stCondLst>
                            <p:childTnLst>
                              <p:par>
                                <p:cTn id="23" presetID="45"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anim calcmode="lin" valueType="num">
                                      <p:cBhvr>
                                        <p:cTn id="26"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27"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par>
                          <p:cTn id="28" fill="hold">
                            <p:stCondLst>
                              <p:cond delay="8000"/>
                            </p:stCondLst>
                            <p:childTnLst>
                              <p:par>
                                <p:cTn id="29" presetID="45" presetClass="entr" presetSubtype="0"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2000"/>
                                        <p:tgtEl>
                                          <p:spTgt spid="3">
                                            <p:txEl>
                                              <p:pRg st="4" end="4"/>
                                            </p:txEl>
                                          </p:spTgt>
                                        </p:tgtEl>
                                      </p:cBhvr>
                                    </p:animEffect>
                                    <p:anim calcmode="lin" valueType="num">
                                      <p:cBhvr>
                                        <p:cTn id="32"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33"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par>
                          <p:cTn id="34" fill="hold">
                            <p:stCondLst>
                              <p:cond delay="10000"/>
                            </p:stCondLst>
                            <p:childTnLst>
                              <p:par>
                                <p:cTn id="35" presetID="45" presetClass="entr" presetSubtype="0" fill="hold"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000"/>
                                        <p:tgtEl>
                                          <p:spTgt spid="3">
                                            <p:txEl>
                                              <p:pRg st="5" end="5"/>
                                            </p:txEl>
                                          </p:spTgt>
                                        </p:tgtEl>
                                      </p:cBhvr>
                                    </p:animEffect>
                                    <p:anim calcmode="lin" valueType="num">
                                      <p:cBhvr>
                                        <p:cTn id="38"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39"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11965</TotalTime>
  <Words>1663</Words>
  <Application>Microsoft Macintosh PowerPoint</Application>
  <PresentationFormat>On-screen Show (4:3)</PresentationFormat>
  <Paragraphs>133</Paragraphs>
  <Slides>9</Slides>
  <Notes>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vt:i4>
      </vt:variant>
    </vt:vector>
  </HeadingPairs>
  <TitlesOfParts>
    <vt:vector size="21" baseType="lpstr">
      <vt:lpstr>Arial</vt:lpstr>
      <vt:lpstr>Book Antiqua</vt:lpstr>
      <vt:lpstr>Calibri</vt:lpstr>
      <vt:lpstr>Calibri Light</vt:lpstr>
      <vt:lpstr>Comic Sans MS</vt:lpstr>
      <vt:lpstr>Copperplate</vt:lpstr>
      <vt:lpstr>KG Dark Side</vt:lpstr>
      <vt:lpstr>Lucida Handwriting</vt:lpstr>
      <vt:lpstr>New Peninim MT</vt:lpstr>
      <vt:lpstr>Segoe Print</vt:lpstr>
      <vt:lpstr>Segoe Script</vt:lpstr>
      <vt:lpstr>Office Theme</vt:lpstr>
      <vt:lpstr>PowerPoint Presentation</vt:lpstr>
      <vt:lpstr>PowerPoint Presentation</vt:lpstr>
      <vt:lpstr>LOVE IN MOTION,NOT JUST EMOTION</vt:lpstr>
      <vt:lpstr>Put your love in MOTION</vt:lpstr>
      <vt:lpstr>The Challenge To </vt:lpstr>
      <vt:lpstr>The Way We Show Our Love</vt:lpstr>
      <vt:lpstr>The Way We Show Our Love</vt:lpstr>
      <vt:lpstr>The Way We Show Our Love</vt:lpstr>
      <vt:lpstr>God’s Plan of Salvation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Aric</dc:creator>
  <cp:lastModifiedBy>Aric Russell</cp:lastModifiedBy>
  <cp:revision>42</cp:revision>
  <dcterms:created xsi:type="dcterms:W3CDTF">2017-02-03T17:27:52Z</dcterms:created>
  <dcterms:modified xsi:type="dcterms:W3CDTF">2023-06-08T16:22:37Z</dcterms:modified>
</cp:coreProperties>
</file>