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76" r:id="rId3"/>
    <p:sldId id="257" r:id="rId4"/>
    <p:sldId id="258" r:id="rId5"/>
    <p:sldId id="267" r:id="rId6"/>
    <p:sldId id="268" r:id="rId7"/>
    <p:sldId id="270" r:id="rId8"/>
    <p:sldId id="275" r:id="rId9"/>
    <p:sldId id="271" r:id="rId10"/>
    <p:sldId id="272" r:id="rId11"/>
    <p:sldId id="273" r:id="rId12"/>
    <p:sldId id="274" r:id="rId13"/>
    <p:sldId id="39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p:restoredTop sz="92870"/>
  </p:normalViewPr>
  <p:slideViewPr>
    <p:cSldViewPr snapToGrid="0" snapToObjects="1">
      <p:cViewPr varScale="1">
        <p:scale>
          <a:sx n="85" d="100"/>
          <a:sy n="85" d="100"/>
        </p:scale>
        <p:origin x="1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9C58F-1F7F-7345-BA40-2DBF9C7A6A4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51858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9C58F-1F7F-7345-BA40-2DBF9C7A6A4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342634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9C58F-1F7F-7345-BA40-2DBF9C7A6A4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342756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54627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70388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AF598-E77B-264C-9EF2-0C120C8D4869}"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59282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AF598-E77B-264C-9EF2-0C120C8D4869}"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01371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AF598-E77B-264C-9EF2-0C120C8D4869}" type="datetimeFigureOut">
              <a:rPr lang="en-US" smtClean="0"/>
              <a:t>6/1/23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6126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AF598-E77B-264C-9EF2-0C120C8D4869}" type="datetimeFigureOut">
              <a:rPr lang="en-US" smtClean="0"/>
              <a:t>6/1/23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23702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F598-E77B-264C-9EF2-0C120C8D4869}" type="datetimeFigureOut">
              <a:rPr lang="en-US" smtClean="0"/>
              <a:t>6/1/23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5980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15063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9C58F-1F7F-7345-BA40-2DBF9C7A6A4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3926746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48107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1563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74010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A9C58F-1F7F-7345-BA40-2DBF9C7A6A4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128146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9C58F-1F7F-7345-BA40-2DBF9C7A6A4D}"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61938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9C58F-1F7F-7345-BA40-2DBF9C7A6A4D}" type="datetimeFigureOut">
              <a:rPr lang="en-US" smtClean="0"/>
              <a:t>6/1/23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328912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9C58F-1F7F-7345-BA40-2DBF9C7A6A4D}" type="datetimeFigureOut">
              <a:rPr lang="en-US" smtClean="0"/>
              <a:t>6/1/23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229443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9C58F-1F7F-7345-BA40-2DBF9C7A6A4D}" type="datetimeFigureOut">
              <a:rPr lang="en-US" smtClean="0"/>
              <a:t>6/1/23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298414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9C58F-1F7F-7345-BA40-2DBF9C7A6A4D}"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263709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9C58F-1F7F-7345-BA40-2DBF9C7A6A4D}"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E294-E3AF-C349-99BB-A81BC242993C}" type="slidenum">
              <a:rPr lang="en-US" smtClean="0"/>
              <a:t>‹#›</a:t>
            </a:fld>
            <a:endParaRPr lang="en-US"/>
          </a:p>
        </p:txBody>
      </p:sp>
    </p:spTree>
    <p:extLst>
      <p:ext uri="{BB962C8B-B14F-4D97-AF65-F5344CB8AC3E}">
        <p14:creationId xmlns:p14="http://schemas.microsoft.com/office/powerpoint/2010/main" val="25078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9C58F-1F7F-7345-BA40-2DBF9C7A6A4D}" type="datetimeFigureOut">
              <a:rPr lang="en-US" smtClean="0"/>
              <a:t>6/1/23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E294-E3AF-C349-99BB-A81BC242993C}" type="slidenum">
              <a:rPr lang="en-US" smtClean="0"/>
              <a:t>‹#›</a:t>
            </a:fld>
            <a:endParaRPr lang="en-US"/>
          </a:p>
        </p:txBody>
      </p:sp>
    </p:spTree>
    <p:extLst>
      <p:ext uri="{BB962C8B-B14F-4D97-AF65-F5344CB8AC3E}">
        <p14:creationId xmlns:p14="http://schemas.microsoft.com/office/powerpoint/2010/main" val="256890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6/1/23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4098230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93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857251"/>
            <a:ext cx="5170932" cy="1337310"/>
          </a:xfrm>
        </p:spPr>
        <p:txBody>
          <a:bodyPr anchor="b">
            <a:normAutofit/>
          </a:bodyPr>
          <a:lstStyle/>
          <a:p>
            <a:pPr algn="ctr"/>
            <a:r>
              <a:rPr lang="en-US" sz="4050" dirty="0">
                <a:latin typeface="Chalkboard SE" panose="03050602040202020205" pitchFamily="66" charset="77"/>
              </a:rPr>
              <a:t>Supporting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2437513"/>
            <a:ext cx="5573486" cy="2866644"/>
          </a:xfrm>
        </p:spPr>
        <p:txBody>
          <a:bodyPr>
            <a:noAutofit/>
          </a:bodyPr>
          <a:lstStyle/>
          <a:p>
            <a:r>
              <a:rPr lang="en-US" dirty="0">
                <a:latin typeface="Copperplate" panose="02000504000000020004" pitchFamily="2" charset="77"/>
              </a:rPr>
              <a:t>Can we support those who practice homosexuality? -Romans 1:26-32 </a:t>
            </a:r>
          </a:p>
          <a:p>
            <a:r>
              <a:rPr lang="en-US" dirty="0">
                <a:latin typeface="Copperplate" panose="02000504000000020004" pitchFamily="2" charset="77"/>
              </a:rPr>
              <a:t>Why are religious organizations supporting homosexuality?</a:t>
            </a:r>
          </a:p>
          <a:p>
            <a:r>
              <a:rPr lang="en-US" dirty="0">
                <a:latin typeface="Copperplate" panose="02000504000000020004" pitchFamily="2" charset="77"/>
              </a:rPr>
              <a:t>How can we support a religion that questions God’s Word?</a:t>
            </a:r>
          </a:p>
          <a:p>
            <a:pPr marL="0" indent="0">
              <a:buNone/>
            </a:pPr>
            <a:endParaRPr lang="en-US" dirty="0">
              <a:latin typeface="Copperplate" panose="02000504000000020004" pitchFamily="2" charset="77"/>
            </a:endParaRP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3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737330"/>
            <a:ext cx="5170932" cy="1337310"/>
          </a:xfrm>
        </p:spPr>
        <p:txBody>
          <a:bodyPr anchor="b">
            <a:normAutofit/>
          </a:bodyPr>
          <a:lstStyle/>
          <a:p>
            <a:pPr algn="ctr"/>
            <a:r>
              <a:rPr lang="en-US" sz="4050" dirty="0">
                <a:latin typeface="Chalkboard SE" panose="03050602040202020205" pitchFamily="66" charset="77"/>
              </a:rPr>
              <a:t>Arguments to address</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2257631"/>
            <a:ext cx="5573486" cy="3743120"/>
          </a:xfrm>
        </p:spPr>
        <p:txBody>
          <a:bodyPr>
            <a:noAutofit/>
          </a:bodyPr>
          <a:lstStyle/>
          <a:p>
            <a:r>
              <a:rPr lang="en-US" dirty="0">
                <a:latin typeface="Copperplate" panose="02000504000000020004" pitchFamily="2" charset="77"/>
              </a:rPr>
              <a:t>Some argue that God is a God of love and to hate goes against God’s nature</a:t>
            </a:r>
          </a:p>
          <a:p>
            <a:r>
              <a:rPr lang="en-US" dirty="0">
                <a:latin typeface="Copperplate" panose="02000504000000020004" pitchFamily="2" charset="77"/>
              </a:rPr>
              <a:t>Some argue we are not to hate those who practice sin because god doesn’t hate, he loves</a:t>
            </a:r>
          </a:p>
          <a:p>
            <a:r>
              <a:rPr lang="en-US" dirty="0">
                <a:latin typeface="Copperplate" panose="02000504000000020004" pitchFamily="2" charset="77"/>
              </a:rPr>
              <a:t>Some argue we pick and choose which sins to hate</a:t>
            </a:r>
          </a:p>
          <a:p>
            <a:pPr marL="0" indent="0">
              <a:buNone/>
            </a:pPr>
            <a:endParaRPr lang="en-US" dirty="0">
              <a:latin typeface="Copperplate" panose="02000504000000020004" pitchFamily="2" charset="77"/>
            </a:endParaRP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742067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elebrating Pride: University of Utah kicks of Pride week 2021 | ABC4 Utah">
            <a:extLst>
              <a:ext uri="{FF2B5EF4-FFF2-40B4-BE49-F238E27FC236}">
                <a16:creationId xmlns:a16="http://schemas.microsoft.com/office/drawing/2014/main" id="{DED4D842-85E2-1E4C-BC5E-8ECE54F8D00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5"/>
          <a:stretch/>
        </p:blipFill>
        <p:spPr bwMode="auto">
          <a:xfrm>
            <a:off x="15" y="857257"/>
            <a:ext cx="9141698"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55C073-6108-7946-9357-D23B32CC9667}"/>
              </a:ext>
            </a:extLst>
          </p:cNvPr>
          <p:cNvSpPr>
            <a:spLocks noGrp="1"/>
          </p:cNvSpPr>
          <p:nvPr>
            <p:ph type="ctrTitle"/>
          </p:nvPr>
        </p:nvSpPr>
        <p:spPr>
          <a:xfrm>
            <a:off x="1143000" y="1699022"/>
            <a:ext cx="6858000" cy="2297430"/>
          </a:xfrm>
        </p:spPr>
        <p:txBody>
          <a:bodyPr>
            <a:normAutofit fontScale="90000"/>
          </a:bodyPr>
          <a:lstStyle/>
          <a:p>
            <a:r>
              <a:rPr lang="en-US" sz="12450" dirty="0">
                <a:solidFill>
                  <a:srgbClr val="FFFFFF"/>
                </a:solidFill>
              </a:rPr>
              <a:t>Prideful Sin</a:t>
            </a:r>
          </a:p>
        </p:txBody>
      </p:sp>
      <p:sp>
        <p:nvSpPr>
          <p:cNvPr id="3" name="Subtitle 2">
            <a:extLst>
              <a:ext uri="{FF2B5EF4-FFF2-40B4-BE49-F238E27FC236}">
                <a16:creationId xmlns:a16="http://schemas.microsoft.com/office/drawing/2014/main" id="{EBA35126-33A8-214E-87F7-843DB5654966}"/>
              </a:ext>
            </a:extLst>
          </p:cNvPr>
          <p:cNvSpPr>
            <a:spLocks noGrp="1"/>
          </p:cNvSpPr>
          <p:nvPr>
            <p:ph type="subTitle" idx="1"/>
          </p:nvPr>
        </p:nvSpPr>
        <p:spPr>
          <a:xfrm>
            <a:off x="1145286" y="4306824"/>
            <a:ext cx="6858000" cy="1152144"/>
          </a:xfrm>
        </p:spPr>
        <p:txBody>
          <a:bodyPr>
            <a:normAutofit/>
          </a:bodyPr>
          <a:lstStyle/>
          <a:p>
            <a:r>
              <a:rPr lang="en-US" sz="4500" dirty="0">
                <a:solidFill>
                  <a:srgbClr val="FFFFFF"/>
                </a:solidFill>
              </a:rPr>
              <a:t>A Look at Homosexuality </a:t>
            </a:r>
          </a:p>
        </p:txBody>
      </p:sp>
    </p:spTree>
    <p:extLst>
      <p:ext uri="{BB962C8B-B14F-4D97-AF65-F5344CB8AC3E}">
        <p14:creationId xmlns:p14="http://schemas.microsoft.com/office/powerpoint/2010/main" val="20866362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352800" y="857250"/>
            <a:ext cx="5170932" cy="1337310"/>
          </a:xfrm>
        </p:spPr>
        <p:txBody>
          <a:bodyPr anchor="b">
            <a:normAutofit/>
          </a:bodyPr>
          <a:lstStyle/>
          <a:p>
            <a:pPr algn="ctr"/>
            <a:r>
              <a:rPr lang="en-US" sz="4050" dirty="0">
                <a:latin typeface="Chalkboard SE" panose="03050602040202020205" pitchFamily="66" charset="77"/>
              </a:rPr>
              <a:t>Is God True To His Word?</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52800" y="2707335"/>
            <a:ext cx="5573486" cy="3113533"/>
          </a:xfrm>
        </p:spPr>
        <p:txBody>
          <a:bodyPr>
            <a:noAutofit/>
          </a:bodyPr>
          <a:lstStyle/>
          <a:p>
            <a:pPr marL="257175" indent="-257175"/>
            <a:r>
              <a:rPr lang="en-US" sz="3200" dirty="0">
                <a:latin typeface="Copperplate" panose="02000504000000020004" pitchFamily="2" charset="77"/>
              </a:rPr>
              <a:t>Adam and Eve- Genesis 2:16-17; 3:1-3</a:t>
            </a:r>
          </a:p>
          <a:p>
            <a:pPr marL="257175" indent="-257175"/>
            <a:r>
              <a:rPr lang="en-US" sz="3200" dirty="0">
                <a:latin typeface="Copperplate" panose="02000504000000020004" pitchFamily="2" charset="77"/>
              </a:rPr>
              <a:t>The people of Noah’s day- Genesis 6:7; </a:t>
            </a:r>
          </a:p>
          <a:p>
            <a:pPr marL="257175" indent="-257175"/>
            <a:r>
              <a:rPr lang="en-US" sz="3200" dirty="0">
                <a:latin typeface="Copperplate" panose="02000504000000020004" pitchFamily="2" charset="77"/>
              </a:rPr>
              <a:t>Lot’s family- Genesis 19:17; 26</a:t>
            </a: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624453"/>
            <a:ext cx="5170932" cy="1337310"/>
          </a:xfrm>
        </p:spPr>
        <p:txBody>
          <a:bodyPr anchor="b">
            <a:normAutofit/>
          </a:bodyPr>
          <a:lstStyle/>
          <a:p>
            <a:pPr algn="ctr"/>
            <a:r>
              <a:rPr lang="en-US" sz="4050" dirty="0">
                <a:latin typeface="Chalkboard SE" panose="03050602040202020205" pitchFamily="66" charset="77"/>
              </a:rPr>
              <a:t>Applied to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2231585"/>
            <a:ext cx="5573486" cy="3769165"/>
          </a:xfrm>
        </p:spPr>
        <p:txBody>
          <a:bodyPr>
            <a:noAutofit/>
          </a:bodyPr>
          <a:lstStyle/>
          <a:p>
            <a:r>
              <a:rPr lang="en-US" dirty="0">
                <a:latin typeface="Copperplate" panose="02000504000000020004" pitchFamily="2" charset="77"/>
                <a:ea typeface="Baskerville" panose="02020502070401020303" pitchFamily="18" charset="0"/>
              </a:rPr>
              <a:t>What God says about marriage- Genesis 2:18-24; Matthew 19:1-9; I Cor. 7:1-4</a:t>
            </a:r>
          </a:p>
          <a:p>
            <a:r>
              <a:rPr lang="en-US" dirty="0">
                <a:latin typeface="Copperplate" panose="02000504000000020004" pitchFamily="2" charset="77"/>
                <a:ea typeface="Baskerville" panose="02020502070401020303" pitchFamily="18" charset="0"/>
              </a:rPr>
              <a:t>I Cor. 6:9-10; Galatians 5:19-21; Romans 1:26-27</a:t>
            </a:r>
          </a:p>
          <a:p>
            <a:r>
              <a:rPr lang="en-US" dirty="0">
                <a:latin typeface="Copperplate" panose="02000504000000020004" pitchFamily="2" charset="77"/>
                <a:ea typeface="Baskerville" panose="02020502070401020303" pitchFamily="18" charset="0"/>
              </a:rPr>
              <a:t>Does God mean what He says? -Isaiah 59:1-2; Romans 6:23</a:t>
            </a: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857251"/>
            <a:ext cx="5170932" cy="1337310"/>
          </a:xfrm>
        </p:spPr>
        <p:txBody>
          <a:bodyPr anchor="b">
            <a:normAutofit/>
          </a:bodyPr>
          <a:lstStyle/>
          <a:p>
            <a:pPr algn="ctr"/>
            <a:r>
              <a:rPr lang="en-US" sz="4050" dirty="0">
                <a:latin typeface="Chalkboard SE" panose="03050602040202020205" pitchFamily="66" charset="77"/>
              </a:rPr>
              <a:t>Supporting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2482483"/>
            <a:ext cx="5573486" cy="3093858"/>
          </a:xfrm>
        </p:spPr>
        <p:txBody>
          <a:bodyPr>
            <a:noAutofit/>
          </a:bodyPr>
          <a:lstStyle/>
          <a:p>
            <a:r>
              <a:rPr lang="en-US" dirty="0">
                <a:latin typeface="Copperplate" panose="02000504000000020004" pitchFamily="2" charset="77"/>
              </a:rPr>
              <a:t>Can we support those who practice homosexuality? -Romans 1:26-32 </a:t>
            </a:r>
          </a:p>
          <a:p>
            <a:pPr marL="0" indent="0">
              <a:buNone/>
            </a:pPr>
            <a:endParaRPr lang="en-US" dirty="0">
              <a:latin typeface="Copperplate" panose="02000504000000020004" pitchFamily="2" charset="77"/>
            </a:endParaRPr>
          </a:p>
          <a:p>
            <a:r>
              <a:rPr lang="en-US" dirty="0">
                <a:latin typeface="Copperplate" panose="02000504000000020004" pitchFamily="2" charset="77"/>
              </a:rPr>
              <a:t>Why are religious organizations supporting homosexuality?</a:t>
            </a: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188596"/>
            <a:ext cx="5170932" cy="1337310"/>
          </a:xfrm>
        </p:spPr>
        <p:txBody>
          <a:bodyPr anchor="b">
            <a:normAutofit/>
          </a:bodyPr>
          <a:lstStyle/>
          <a:p>
            <a:pPr algn="ctr"/>
            <a:r>
              <a:rPr lang="en-US" sz="4050" dirty="0">
                <a:latin typeface="Chalkboard SE" panose="03050602040202020205" pitchFamily="66" charset="77"/>
              </a:rPr>
              <a:t>Supporting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1525905"/>
            <a:ext cx="5573486" cy="5009805"/>
          </a:xfrm>
        </p:spPr>
        <p:txBody>
          <a:bodyPr>
            <a:noAutofit/>
          </a:bodyPr>
          <a:lstStyle/>
          <a:p>
            <a:pPr marL="0" indent="0">
              <a:buNone/>
            </a:pPr>
            <a:r>
              <a:rPr lang="en-US" sz="2000" dirty="0"/>
              <a:t>The church has been working toward a greater understanding and radical inclusion of all of God’s children for nearly a half-century. In 1974, </a:t>
            </a:r>
            <a:r>
              <a:rPr lang="en-US" sz="2000" dirty="0" err="1"/>
              <a:t>IntegrityUSA</a:t>
            </a:r>
            <a:r>
              <a:rPr lang="en-US" sz="2000" dirty="0"/>
              <a:t> was founded, a non-profit organization with the goal of full-inclusion of LGBT persons in The Church. The next General Convention, in 1976, adopted resolutions stating that “homosexual persons are children of God who have a full and equal claim with all other persons upon the love, acceptance, and pastoral concern and care of the Church” and that they “are entitled to equal protection of the laws with all other citizens” … Over the years, General Convention and Executive Council reaffirmed these resolutions, as well as calling the church to greater understanding, awareness, and inclusion of LGBTQ persons in the life of the church…. </a:t>
            </a:r>
            <a:endParaRPr lang="en-US" sz="1800" dirty="0"/>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1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188596"/>
            <a:ext cx="5170932" cy="1337310"/>
          </a:xfrm>
        </p:spPr>
        <p:txBody>
          <a:bodyPr anchor="b">
            <a:normAutofit/>
          </a:bodyPr>
          <a:lstStyle/>
          <a:p>
            <a:pPr algn="ctr"/>
            <a:r>
              <a:rPr lang="en-US" sz="4050" dirty="0">
                <a:latin typeface="Chalkboard SE" panose="03050602040202020205" pitchFamily="66" charset="77"/>
              </a:rPr>
              <a:t>Supporting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1525905"/>
            <a:ext cx="5573486" cy="5009805"/>
          </a:xfrm>
        </p:spPr>
        <p:txBody>
          <a:bodyPr>
            <a:noAutofit/>
          </a:bodyPr>
          <a:lstStyle/>
          <a:p>
            <a:pPr marL="0" indent="0">
              <a:buNone/>
            </a:pPr>
            <a:r>
              <a:rPr lang="en-US" sz="1600" dirty="0"/>
              <a:t>(cont.) </a:t>
            </a:r>
            <a:r>
              <a:rPr lang="en-US" sz="2400" dirty="0"/>
              <a:t>The Church warmly welcomes our LGBTQ siblings, but it would be disingenuous to say that the entire church is in the same place on this journey. As with all spiritual journeys, everyone walks at their own pace. Some congregations are actively involved in LGBTQ ministry and their arms are open wide; others are more reserved, but their doors are still open to all; some are still wrestling with their beliefs and feelings. But we’re on this journey together, and The Church is dedicated to full inclusion and equality in the church as well as in society as a whole. </a:t>
            </a:r>
            <a:endParaRPr lang="en-US" sz="1400" dirty="0"/>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1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497487"/>
            <a:ext cx="5170932" cy="1337310"/>
          </a:xfrm>
        </p:spPr>
        <p:txBody>
          <a:bodyPr anchor="b">
            <a:normAutofit/>
          </a:bodyPr>
          <a:lstStyle/>
          <a:p>
            <a:pPr algn="ctr"/>
            <a:r>
              <a:rPr lang="en-US" sz="4050" dirty="0">
                <a:latin typeface="Chalkboard SE" panose="03050602040202020205" pitchFamily="66" charset="77"/>
              </a:rPr>
              <a:t>Supporting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1995677"/>
            <a:ext cx="5573486" cy="4005073"/>
          </a:xfrm>
        </p:spPr>
        <p:txBody>
          <a:bodyPr>
            <a:noAutofit/>
          </a:bodyPr>
          <a:lstStyle/>
          <a:p>
            <a:pPr marL="0" indent="0">
              <a:buNone/>
            </a:pPr>
            <a:r>
              <a:rPr lang="en-US" sz="2400" dirty="0"/>
              <a:t>The Church voted to allow pastors to perform same-sex “marriages” and to change its official definition of marriage to the union of “two people” by a margin of more than three-to-one at its General Assembly. Seventy-six percent of voting delegates favored the measure to change the definition of marriage contained in the church's constitution, the Book of Order, from a union of “a man and a woman” to “two people.” The vote count was 429-175. </a:t>
            </a: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7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64B1-2B6C-E344-9F79-ADAB3CB14A97}"/>
              </a:ext>
            </a:extLst>
          </p:cNvPr>
          <p:cNvSpPr>
            <a:spLocks noGrp="1"/>
          </p:cNvSpPr>
          <p:nvPr>
            <p:ph type="title"/>
          </p:nvPr>
        </p:nvSpPr>
        <p:spPr>
          <a:xfrm>
            <a:off x="3519129" y="497487"/>
            <a:ext cx="5170932" cy="1337310"/>
          </a:xfrm>
        </p:spPr>
        <p:txBody>
          <a:bodyPr anchor="b">
            <a:normAutofit/>
          </a:bodyPr>
          <a:lstStyle/>
          <a:p>
            <a:pPr algn="ctr"/>
            <a:r>
              <a:rPr lang="en-US" sz="4050" dirty="0">
                <a:latin typeface="Chalkboard SE" panose="03050602040202020205" pitchFamily="66" charset="77"/>
              </a:rPr>
              <a:t>Supporting Homosexuality</a:t>
            </a:r>
          </a:p>
        </p:txBody>
      </p:sp>
      <p:sp>
        <p:nvSpPr>
          <p:cNvPr id="3" name="Content Placeholder 2">
            <a:extLst>
              <a:ext uri="{FF2B5EF4-FFF2-40B4-BE49-F238E27FC236}">
                <a16:creationId xmlns:a16="http://schemas.microsoft.com/office/drawing/2014/main" id="{F84D81C4-79FF-BE47-B2C0-24A0869A7784}"/>
              </a:ext>
            </a:extLst>
          </p:cNvPr>
          <p:cNvSpPr>
            <a:spLocks noGrp="1"/>
          </p:cNvSpPr>
          <p:nvPr>
            <p:ph idx="1"/>
          </p:nvPr>
        </p:nvSpPr>
        <p:spPr>
          <a:xfrm>
            <a:off x="3317852" y="1995677"/>
            <a:ext cx="5573486" cy="4005073"/>
          </a:xfrm>
        </p:spPr>
        <p:txBody>
          <a:bodyPr>
            <a:noAutofit/>
          </a:bodyPr>
          <a:lstStyle/>
          <a:p>
            <a:pPr marL="0" indent="0">
              <a:buNone/>
            </a:pPr>
            <a:r>
              <a:rPr lang="en-US" sz="2400" dirty="0"/>
              <a:t>Since 1969 various national settings of the (this denomination) have addressed the concerns of lesbian, gay, bisexual and transgender (LGBT) people in church and society, calling for welcome, inclusion and justice. </a:t>
            </a:r>
          </a:p>
        </p:txBody>
      </p:sp>
      <p:pic>
        <p:nvPicPr>
          <p:cNvPr id="4098" name="Picture 2" descr="Bible Background Stock Photo - Download Image Now - iStock">
            <a:extLst>
              <a:ext uri="{FF2B5EF4-FFF2-40B4-BE49-F238E27FC236}">
                <a16:creationId xmlns:a16="http://schemas.microsoft.com/office/drawing/2014/main" id="{7F328222-4E22-1D4A-8CD7-4AC5528EE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4" r="52150"/>
          <a:stretch/>
        </p:blipFill>
        <p:spPr bwMode="auto">
          <a:xfrm>
            <a:off x="15" y="85725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792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564</Words>
  <Application>Microsoft Macintosh PowerPoint</Application>
  <PresentationFormat>On-screen Show (4:3)</PresentationFormat>
  <Paragraphs>30</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Chalkboard SE</vt:lpstr>
      <vt:lpstr>Copperplate</vt:lpstr>
      <vt:lpstr>Office Theme</vt:lpstr>
      <vt:lpstr>1_Office Theme</vt:lpstr>
      <vt:lpstr>PowerPoint Presentation</vt:lpstr>
      <vt:lpstr>Prideful Sin</vt:lpstr>
      <vt:lpstr>Is God True To His Word?</vt:lpstr>
      <vt:lpstr>Applied to Homosexuality</vt:lpstr>
      <vt:lpstr>Supporting Homosexuality</vt:lpstr>
      <vt:lpstr>Supporting Homosexuality</vt:lpstr>
      <vt:lpstr>Supporting Homosexuality</vt:lpstr>
      <vt:lpstr>Supporting Homosexuality</vt:lpstr>
      <vt:lpstr>Supporting Homosexuality</vt:lpstr>
      <vt:lpstr>Supporting Homosexuality</vt:lpstr>
      <vt:lpstr>Arguments to address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Prideful Sin</dc:title>
  <dc:creator>Aric Russell</dc:creator>
  <cp:lastModifiedBy>Aric Russell</cp:lastModifiedBy>
  <cp:revision>7</cp:revision>
  <dcterms:created xsi:type="dcterms:W3CDTF">2021-06-05T20:57:44Z</dcterms:created>
  <dcterms:modified xsi:type="dcterms:W3CDTF">2023-06-01T15:10:15Z</dcterms:modified>
</cp:coreProperties>
</file>