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67" r:id="rId2"/>
    <p:sldId id="256" r:id="rId3"/>
    <p:sldId id="263" r:id="rId4"/>
    <p:sldId id="259" r:id="rId5"/>
    <p:sldId id="268" r:id="rId6"/>
    <p:sldId id="269" r:id="rId7"/>
    <p:sldId id="273" r:id="rId8"/>
    <p:sldId id="271" r:id="rId9"/>
    <p:sldId id="272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59" autoAdjust="0"/>
    <p:restoredTop sz="94660"/>
  </p:normalViewPr>
  <p:slideViewPr>
    <p:cSldViewPr snapToGrid="0">
      <p:cViewPr varScale="1">
        <p:scale>
          <a:sx n="75" d="100"/>
          <a:sy n="75" d="100"/>
        </p:scale>
        <p:origin x="9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87313-5F43-7D4D-8C33-804525C3A10D}" type="datetimeFigureOut">
              <a:rPr lang="en-US" smtClean="0"/>
              <a:t>3/21/23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C2C10-3930-544A-B7C9-D2AB28792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85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Whenever something like this happens, it is an almost guaranteed thing for someone to ask, “How could a Christian do that?”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85BA4A-E6FF-4347-B108-C0AD10033E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7461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Whenever something like this happens, it is an almost guaranteed thing for someone to ask, “How could a Christian do that?”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85BA4A-E6FF-4347-B108-C0AD10033E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1780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302F-CD44-4C38-B59D-28D126715E4C}" type="datetimeFigureOut">
              <a:rPr lang="en-US" smtClean="0"/>
              <a:t>3/21/23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C8879-76AF-4CDB-9D55-D4707D04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74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302F-CD44-4C38-B59D-28D126715E4C}" type="datetimeFigureOut">
              <a:rPr lang="en-US" smtClean="0"/>
              <a:t>3/21/23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C8879-76AF-4CDB-9D55-D4707D04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26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302F-CD44-4C38-B59D-28D126715E4C}" type="datetimeFigureOut">
              <a:rPr lang="en-US" smtClean="0"/>
              <a:t>3/21/23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C8879-76AF-4CDB-9D55-D4707D04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60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302F-CD44-4C38-B59D-28D126715E4C}" type="datetimeFigureOut">
              <a:rPr lang="en-US" smtClean="0"/>
              <a:t>3/21/23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C8879-76AF-4CDB-9D55-D4707D04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12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302F-CD44-4C38-B59D-28D126715E4C}" type="datetimeFigureOut">
              <a:rPr lang="en-US" smtClean="0"/>
              <a:t>3/21/23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C8879-76AF-4CDB-9D55-D4707D04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889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302F-CD44-4C38-B59D-28D126715E4C}" type="datetimeFigureOut">
              <a:rPr lang="en-US" smtClean="0"/>
              <a:t>3/21/23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C8879-76AF-4CDB-9D55-D4707D04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018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302F-CD44-4C38-B59D-28D126715E4C}" type="datetimeFigureOut">
              <a:rPr lang="en-US" smtClean="0"/>
              <a:t>3/21/23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C8879-76AF-4CDB-9D55-D4707D04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01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302F-CD44-4C38-B59D-28D126715E4C}" type="datetimeFigureOut">
              <a:rPr lang="en-US" smtClean="0"/>
              <a:t>3/21/23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C8879-76AF-4CDB-9D55-D4707D04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69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302F-CD44-4C38-B59D-28D126715E4C}" type="datetimeFigureOut">
              <a:rPr lang="en-US" smtClean="0"/>
              <a:t>3/21/23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C8879-76AF-4CDB-9D55-D4707D04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94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302F-CD44-4C38-B59D-28D126715E4C}" type="datetimeFigureOut">
              <a:rPr lang="en-US" smtClean="0"/>
              <a:t>3/21/23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C8879-76AF-4CDB-9D55-D4707D04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228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0302F-CD44-4C38-B59D-28D126715E4C}" type="datetimeFigureOut">
              <a:rPr lang="en-US" smtClean="0"/>
              <a:t>3/21/23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C8879-76AF-4CDB-9D55-D4707D04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348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0302F-CD44-4C38-B59D-28D126715E4C}" type="datetimeFigureOut">
              <a:rPr lang="en-US" smtClean="0"/>
              <a:t>3/21/23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C8879-76AF-4CDB-9D55-D4707D043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1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8492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0B37E-5B28-4973-A41A-71025629A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950" dirty="0">
                <a:latin typeface="KG Dark Side" panose="02000503000000020004" pitchFamily="2" charset="0"/>
              </a:rPr>
              <a:t>God’s plan of salvation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297AD-5DF6-41B6-9ABC-E66BF226A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3600" b="1" dirty="0">
                <a:latin typeface="KG Dark Side" panose="02000503000000020004" pitchFamily="2" charset="0"/>
              </a:rPr>
              <a:t>Hear- Romans 10:17</a:t>
            </a:r>
          </a:p>
          <a:p>
            <a:pPr algn="ctr">
              <a:lnSpc>
                <a:spcPct val="100000"/>
              </a:lnSpc>
            </a:pPr>
            <a:r>
              <a:rPr lang="en-US" sz="3600" b="1" dirty="0">
                <a:latin typeface="KG Dark Side" panose="02000503000000020004" pitchFamily="2" charset="0"/>
              </a:rPr>
              <a:t>Believe- Mark 16:16</a:t>
            </a:r>
          </a:p>
          <a:p>
            <a:pPr algn="ctr">
              <a:lnSpc>
                <a:spcPct val="100000"/>
              </a:lnSpc>
            </a:pPr>
            <a:r>
              <a:rPr lang="en-US" sz="3600" b="1" dirty="0">
                <a:latin typeface="KG Dark Side" panose="02000503000000020004" pitchFamily="2" charset="0"/>
              </a:rPr>
              <a:t>Repent- Acts 2:38</a:t>
            </a:r>
          </a:p>
          <a:p>
            <a:pPr algn="ctr">
              <a:lnSpc>
                <a:spcPct val="100000"/>
              </a:lnSpc>
            </a:pPr>
            <a:r>
              <a:rPr lang="en-US" sz="3600" b="1" dirty="0">
                <a:latin typeface="KG Dark Side" panose="02000503000000020004" pitchFamily="2" charset="0"/>
              </a:rPr>
              <a:t>Confess- Romans 10:9-10</a:t>
            </a:r>
          </a:p>
          <a:p>
            <a:pPr algn="ctr">
              <a:lnSpc>
                <a:spcPct val="100000"/>
              </a:lnSpc>
            </a:pPr>
            <a:r>
              <a:rPr lang="en-US" sz="3600" b="1" dirty="0">
                <a:latin typeface="KG Dark Side" panose="02000503000000020004" pitchFamily="2" charset="0"/>
              </a:rPr>
              <a:t>Be baptized- Acts 22:16</a:t>
            </a:r>
          </a:p>
          <a:p>
            <a:pPr algn="ctr">
              <a:lnSpc>
                <a:spcPct val="100000"/>
              </a:lnSpc>
            </a:pPr>
            <a:r>
              <a:rPr lang="en-US" sz="3600" b="1" dirty="0">
                <a:latin typeface="KG Dark Side" panose="02000503000000020004" pitchFamily="2" charset="0"/>
              </a:rPr>
              <a:t>Remain faithful- Revelation 2:10</a:t>
            </a:r>
          </a:p>
        </p:txBody>
      </p:sp>
    </p:spTree>
    <p:extLst>
      <p:ext uri="{BB962C8B-B14F-4D97-AF65-F5344CB8AC3E}">
        <p14:creationId xmlns:p14="http://schemas.microsoft.com/office/powerpoint/2010/main" val="200468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426AB7-D619-4515-962A-BC83909EC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875F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E47DF98-723F-4AAC-ABCF-CACBC438F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2880" y="256540"/>
            <a:ext cx="8778240" cy="63652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A29FC7C-9308-4FDE-8DCA-405668055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171700" y="5768204"/>
            <a:ext cx="4800600" cy="0"/>
          </a:xfrm>
          <a:prstGeom prst="line">
            <a:avLst/>
          </a:prstGeom>
          <a:ln>
            <a:solidFill>
              <a:srgbClr val="875F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996B705-74F1-4FC0-85C7-9B6BC0FDDE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2485" y="4277356"/>
            <a:ext cx="7475220" cy="1560320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rgbClr val="875F55"/>
                </a:solidFill>
                <a:latin typeface="KG Dark Side" panose="02000503000000020004" pitchFamily="2" charset="0"/>
              </a:rPr>
              <a:t>How could a Christian </a:t>
            </a:r>
            <a:br>
              <a:rPr lang="en-US" sz="5000" dirty="0">
                <a:solidFill>
                  <a:srgbClr val="875F55"/>
                </a:solidFill>
                <a:latin typeface="KG Dark Side" panose="02000503000000020004" pitchFamily="2" charset="0"/>
              </a:rPr>
            </a:br>
            <a:r>
              <a:rPr lang="en-US" sz="5000" dirty="0">
                <a:solidFill>
                  <a:srgbClr val="875F55"/>
                </a:solidFill>
                <a:latin typeface="KG Dark Side" panose="02000503000000020004" pitchFamily="2" charset="0"/>
              </a:rPr>
              <a:t>do that?</a:t>
            </a:r>
          </a:p>
        </p:txBody>
      </p:sp>
      <p:pic>
        <p:nvPicPr>
          <p:cNvPr id="3" name="Picture 2" descr="What are the 7 Deadly Sins &amp; are They Really THAT Bad?">
            <a:extLst>
              <a:ext uri="{FF2B5EF4-FFF2-40B4-BE49-F238E27FC236}">
                <a16:creationId xmlns:a16="http://schemas.microsoft.com/office/drawing/2014/main" id="{02E7FCAB-7572-DB84-5230-78395EC4E1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03" r="2" b="12028"/>
          <a:stretch/>
        </p:blipFill>
        <p:spPr bwMode="auto">
          <a:xfrm>
            <a:off x="182880" y="256540"/>
            <a:ext cx="8778240" cy="376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2775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426AB7-D619-4515-962A-BC83909EC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875F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E47DF98-723F-4AAC-ABCF-CACBC438F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2880" y="256540"/>
            <a:ext cx="8778240" cy="63652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A29FC7C-9308-4FDE-8DCA-405668055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171700" y="5768204"/>
            <a:ext cx="4800600" cy="0"/>
          </a:xfrm>
          <a:prstGeom prst="line">
            <a:avLst/>
          </a:prstGeom>
          <a:ln>
            <a:solidFill>
              <a:srgbClr val="875F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996B705-74F1-4FC0-85C7-9B6BC0FDDE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2485" y="4160623"/>
            <a:ext cx="7475220" cy="1560320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rgbClr val="875F55"/>
                </a:solidFill>
                <a:latin typeface="KG Dark Side" panose="02000503000000020004" pitchFamily="2" charset="0"/>
              </a:rPr>
              <a:t>How could a Christian </a:t>
            </a:r>
            <a:br>
              <a:rPr lang="en-US" sz="5000" dirty="0">
                <a:solidFill>
                  <a:srgbClr val="875F55"/>
                </a:solidFill>
                <a:latin typeface="KG Dark Side" panose="02000503000000020004" pitchFamily="2" charset="0"/>
              </a:rPr>
            </a:br>
            <a:r>
              <a:rPr lang="en-US" sz="5000" dirty="0">
                <a:solidFill>
                  <a:srgbClr val="875F55"/>
                </a:solidFill>
                <a:latin typeface="KG Dark Side" panose="02000503000000020004" pitchFamily="2" charset="0"/>
              </a:rPr>
              <a:t>do that?</a:t>
            </a:r>
          </a:p>
        </p:txBody>
      </p:sp>
      <p:pic>
        <p:nvPicPr>
          <p:cNvPr id="3" name="Picture 2" descr="What are the 7 Deadly Sins &amp; are They Really THAT Bad?">
            <a:extLst>
              <a:ext uri="{FF2B5EF4-FFF2-40B4-BE49-F238E27FC236}">
                <a16:creationId xmlns:a16="http://schemas.microsoft.com/office/drawing/2014/main" id="{02E7FCAB-7572-DB84-5230-78395EC4E1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03" r="2" b="12028"/>
          <a:stretch/>
        </p:blipFill>
        <p:spPr bwMode="auto">
          <a:xfrm>
            <a:off x="182880" y="256540"/>
            <a:ext cx="8778240" cy="376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A04F512-C52B-DA53-178C-DC70AC76C83C}"/>
              </a:ext>
            </a:extLst>
          </p:cNvPr>
          <p:cNvSpPr txBox="1"/>
          <p:nvPr/>
        </p:nvSpPr>
        <p:spPr>
          <a:xfrm>
            <a:off x="649023" y="5862727"/>
            <a:ext cx="7842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How do we respond to the penitent sinner?</a:t>
            </a:r>
          </a:p>
        </p:txBody>
      </p:sp>
    </p:spTree>
    <p:extLst>
      <p:ext uri="{BB962C8B-B14F-4D97-AF65-F5344CB8AC3E}">
        <p14:creationId xmlns:p14="http://schemas.microsoft.com/office/powerpoint/2010/main" val="198586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CE62-1D26-4771-A0A3-A1CA52114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081" y="432563"/>
            <a:ext cx="6935835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ookman Old Style" panose="02050604050505020204" pitchFamily="18" charset="0"/>
              </a:rPr>
              <a:t>HOW SHOULD WE RESPOND?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E44F8-9723-4CBB-B516-F36B9964B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1486" y="1732674"/>
            <a:ext cx="7161023" cy="40110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300" dirty="0">
                <a:latin typeface="Berlin Sans FB" panose="020E0602020502020306" pitchFamily="34" charset="0"/>
              </a:rPr>
              <a:t>Why does it matter how we respond?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DA7FC2-5251-4987-8937-635225B30F63}"/>
              </a:ext>
            </a:extLst>
          </p:cNvPr>
          <p:cNvSpPr txBox="1"/>
          <p:nvPr/>
        </p:nvSpPr>
        <p:spPr>
          <a:xfrm>
            <a:off x="2131829" y="2850855"/>
            <a:ext cx="4752754" cy="300082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endParaRPr lang="en-US" sz="135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0BA42FA-C396-48D9-A5B3-ED9E7F6712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201" y="2427377"/>
            <a:ext cx="8055591" cy="412582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604FCA4-61DC-4C81-8387-7CD7E4F52465}"/>
              </a:ext>
            </a:extLst>
          </p:cNvPr>
          <p:cNvSpPr txBox="1"/>
          <p:nvPr/>
        </p:nvSpPr>
        <p:spPr>
          <a:xfrm>
            <a:off x="991486" y="2746979"/>
            <a:ext cx="3012271" cy="50783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2700" dirty="0">
                <a:solidFill>
                  <a:schemeClr val="bg1"/>
                </a:solidFill>
              </a:rPr>
              <a:t>I Corinthians 5:1-2,6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F9DE4D2-C9AA-4EFF-BF58-CE12A5722E30}"/>
              </a:ext>
            </a:extLst>
          </p:cNvPr>
          <p:cNvSpPr txBox="1"/>
          <p:nvPr/>
        </p:nvSpPr>
        <p:spPr>
          <a:xfrm>
            <a:off x="753282" y="5594440"/>
            <a:ext cx="3408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A little leaven, leavens the whole lump!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50B00F2-D4D9-4B2A-AC52-EE523444D503}"/>
              </a:ext>
            </a:extLst>
          </p:cNvPr>
          <p:cNvSpPr txBox="1"/>
          <p:nvPr/>
        </p:nvSpPr>
        <p:spPr>
          <a:xfrm>
            <a:off x="5378447" y="5594440"/>
            <a:ext cx="30122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Overwhelmed by excessive sorrow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6231D1-444A-A743-947A-B08B86CB667E}"/>
              </a:ext>
            </a:extLst>
          </p:cNvPr>
          <p:cNvSpPr txBox="1"/>
          <p:nvPr/>
        </p:nvSpPr>
        <p:spPr>
          <a:xfrm>
            <a:off x="5271690" y="2746980"/>
            <a:ext cx="301227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>
                <a:solidFill>
                  <a:schemeClr val="bg1"/>
                </a:solidFill>
              </a:rPr>
              <a:t>II Corinthians 2:5-11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4101790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0A858-1366-1686-B9AA-6E23B9090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390" y="3675852"/>
            <a:ext cx="1992974" cy="2452687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4800" dirty="0">
                <a:latin typeface="Chalkboard SE" panose="03050602040202020205" pitchFamily="66" charset="77"/>
              </a:rPr>
              <a:t>Step 1: Forgive</a:t>
            </a:r>
          </a:p>
        </p:txBody>
      </p:sp>
      <p:pic>
        <p:nvPicPr>
          <p:cNvPr id="1026" name="Picture 2" descr="The self ish act of forgiving - Counseling Today">
            <a:extLst>
              <a:ext uri="{FF2B5EF4-FFF2-40B4-BE49-F238E27FC236}">
                <a16:creationId xmlns:a16="http://schemas.microsoft.com/office/drawing/2014/main" id="{BA2F0823-7A37-B5B1-FA38-E117ADD389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21" b="9457"/>
          <a:stretch/>
        </p:blipFill>
        <p:spPr bwMode="auto">
          <a:xfrm>
            <a:off x="20" y="11"/>
            <a:ext cx="9143980" cy="2946390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5927E-73BB-8BA7-D694-AC08ABD58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3364" y="2946401"/>
            <a:ext cx="6970616" cy="3911589"/>
          </a:xfrm>
        </p:spPr>
        <p:txBody>
          <a:bodyPr anchor="ctr">
            <a:normAutofit/>
          </a:bodyPr>
          <a:lstStyle/>
          <a:p>
            <a:r>
              <a:rPr lang="en-US" dirty="0"/>
              <a:t>We are to forgive as God Forgives- I John 1:9</a:t>
            </a:r>
          </a:p>
          <a:p>
            <a:r>
              <a:rPr lang="en-US" dirty="0"/>
              <a:t>What if God didn’t forgive- Isaiah 59:1-2; Romans 6:23</a:t>
            </a:r>
          </a:p>
          <a:p>
            <a:r>
              <a:rPr lang="en-US" dirty="0"/>
              <a:t>God wants to forgive- II Peter 3:9</a:t>
            </a:r>
          </a:p>
          <a:p>
            <a:r>
              <a:rPr lang="en-US" dirty="0"/>
              <a:t>Therefore, we also forgive- Matt. 18:21-35</a:t>
            </a:r>
          </a:p>
          <a:p>
            <a:r>
              <a:rPr lang="en-US" dirty="0"/>
              <a:t>If we forgive, we do not use it against them later</a:t>
            </a:r>
          </a:p>
        </p:txBody>
      </p:sp>
    </p:spTree>
    <p:extLst>
      <p:ext uri="{BB962C8B-B14F-4D97-AF65-F5344CB8AC3E}">
        <p14:creationId xmlns:p14="http://schemas.microsoft.com/office/powerpoint/2010/main" val="3299943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0A858-1366-1686-B9AA-6E23B9090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424" y="315385"/>
            <a:ext cx="3993358" cy="608640"/>
          </a:xfrm>
        </p:spPr>
        <p:txBody>
          <a:bodyPr anchor="b">
            <a:normAutofit/>
          </a:bodyPr>
          <a:lstStyle/>
          <a:p>
            <a:pPr algn="ctr"/>
            <a:r>
              <a:rPr lang="en-US" sz="3100" u="sng" dirty="0">
                <a:latin typeface="Chalkboard SE" panose="03050602040202020205" pitchFamily="66" charset="77"/>
              </a:rPr>
              <a:t>Step 2: Comfort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5927E-73BB-8BA7-D694-AC08ABD58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124" y="1083734"/>
            <a:ext cx="5474676" cy="5447240"/>
          </a:xfrm>
        </p:spPr>
        <p:txBody>
          <a:bodyPr anchor="t">
            <a:normAutofit fontScale="92500"/>
          </a:bodyPr>
          <a:lstStyle/>
          <a:p>
            <a:r>
              <a:rPr lang="en-US" dirty="0"/>
              <a:t>I Thessalonians 5:11,14</a:t>
            </a:r>
          </a:p>
          <a:p>
            <a:r>
              <a:rPr lang="en-US" dirty="0"/>
              <a:t>“Comfort”- literally means “to call alongside”</a:t>
            </a:r>
          </a:p>
          <a:p>
            <a:r>
              <a:rPr lang="en-US" dirty="0"/>
              <a:t>Some things that are not comforting </a:t>
            </a:r>
          </a:p>
          <a:p>
            <a:pPr lvl="1"/>
            <a:r>
              <a:rPr lang="en-US" sz="2800" dirty="0"/>
              <a:t>Acting so shocked someone would commit that sin</a:t>
            </a:r>
          </a:p>
          <a:p>
            <a:pPr lvl="1"/>
            <a:r>
              <a:rPr lang="en-US" sz="2800" dirty="0"/>
              <a:t>Questioning their love for God</a:t>
            </a:r>
          </a:p>
          <a:p>
            <a:pPr lvl="1"/>
            <a:r>
              <a:rPr lang="en-US" sz="2800" dirty="0"/>
              <a:t>Telling them we’ve never had a problem with that sin</a:t>
            </a:r>
          </a:p>
          <a:p>
            <a:pPr lvl="1"/>
            <a:r>
              <a:rPr lang="en-US" sz="2800" dirty="0"/>
              <a:t>Comparing them to others</a:t>
            </a:r>
          </a:p>
          <a:p>
            <a:pPr lvl="1"/>
            <a:r>
              <a:rPr lang="en-US" sz="2800" dirty="0"/>
              <a:t>Asking them, How could you do that?</a:t>
            </a:r>
          </a:p>
          <a:p>
            <a:pPr lvl="1"/>
            <a:r>
              <a:rPr lang="en-US" sz="2800" dirty="0"/>
              <a:t>Just telling them to Stop</a:t>
            </a:r>
          </a:p>
        </p:txBody>
      </p:sp>
      <p:pic>
        <p:nvPicPr>
          <p:cNvPr id="2052" name="Picture 4" descr="Learn How To Forgive - Forgiving Family Around The Holidays">
            <a:extLst>
              <a:ext uri="{FF2B5EF4-FFF2-40B4-BE49-F238E27FC236}">
                <a16:creationId xmlns:a16="http://schemas.microsoft.com/office/drawing/2014/main" id="{5EF15E85-36C1-0AFD-58C7-BADB462570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09" r="35140"/>
          <a:stretch/>
        </p:blipFill>
        <p:spPr bwMode="auto">
          <a:xfrm>
            <a:off x="5638800" y="1"/>
            <a:ext cx="3505200" cy="6856412"/>
          </a:xfrm>
          <a:custGeom>
            <a:avLst/>
            <a:gdLst/>
            <a:ahLst/>
            <a:cxnLst/>
            <a:rect l="l" t="t" r="r" b="b"/>
            <a:pathLst>
              <a:path w="5620032" h="6856412">
                <a:moveTo>
                  <a:pt x="13187" y="0"/>
                </a:moveTo>
                <a:lnTo>
                  <a:pt x="5620032" y="0"/>
                </a:lnTo>
                <a:lnTo>
                  <a:pt x="5620032" y="6856412"/>
                </a:lnTo>
                <a:lnTo>
                  <a:pt x="0" y="6856412"/>
                </a:lnTo>
                <a:lnTo>
                  <a:pt x="64318" y="6298274"/>
                </a:lnTo>
                <a:cubicBezTo>
                  <a:pt x="203221" y="4970220"/>
                  <a:pt x="240510" y="3632077"/>
                  <a:pt x="97152" y="2276000"/>
                </a:cubicBezTo>
                <a:cubicBezTo>
                  <a:pt x="35713" y="1694824"/>
                  <a:pt x="7455" y="1116942"/>
                  <a:pt x="6154" y="541737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0738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0A858-1366-1686-B9AA-6E23B9090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424" y="315385"/>
            <a:ext cx="3993358" cy="608640"/>
          </a:xfrm>
        </p:spPr>
        <p:txBody>
          <a:bodyPr anchor="b">
            <a:normAutofit/>
          </a:bodyPr>
          <a:lstStyle/>
          <a:p>
            <a:pPr algn="ctr"/>
            <a:r>
              <a:rPr lang="en-US" sz="3100" u="sng" dirty="0">
                <a:latin typeface="Chalkboard SE" panose="03050602040202020205" pitchFamily="66" charset="77"/>
              </a:rPr>
              <a:t>Step 2: Comfort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5927E-73BB-8BA7-D694-AC08ABD58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132" y="1083733"/>
            <a:ext cx="5418667" cy="5638799"/>
          </a:xfrm>
        </p:spPr>
        <p:txBody>
          <a:bodyPr anchor="t">
            <a:normAutofit lnSpcReduction="10000"/>
          </a:bodyPr>
          <a:lstStyle/>
          <a:p>
            <a:r>
              <a:rPr lang="en-US" sz="2400" dirty="0"/>
              <a:t>Some things that are comforting</a:t>
            </a:r>
          </a:p>
          <a:p>
            <a:pPr lvl="1"/>
            <a:r>
              <a:rPr lang="en-US" dirty="0"/>
              <a:t>Telling them that they are doing the right thing by confessing- James 5:16 </a:t>
            </a:r>
          </a:p>
          <a:p>
            <a:pPr lvl="1"/>
            <a:r>
              <a:rPr lang="en-US" dirty="0"/>
              <a:t>Letting them know that you’ve been there- Romans 7:13-24 </a:t>
            </a:r>
          </a:p>
          <a:p>
            <a:pPr lvl="1"/>
            <a:r>
              <a:rPr lang="en-US" dirty="0"/>
              <a:t>Remind them of God’s love- Romans 5:6-8</a:t>
            </a:r>
          </a:p>
          <a:p>
            <a:pPr lvl="1"/>
            <a:r>
              <a:rPr lang="en-US" dirty="0"/>
              <a:t>Remind them of the hope of victory we have in Christ</a:t>
            </a:r>
          </a:p>
          <a:p>
            <a:pPr lvl="1"/>
            <a:r>
              <a:rPr lang="en-US" dirty="0"/>
              <a:t>Share your own experience, strength, and hope from your struggles</a:t>
            </a:r>
          </a:p>
          <a:p>
            <a:pPr lvl="1"/>
            <a:r>
              <a:rPr lang="en-US" dirty="0"/>
              <a:t>Remind them of their progress and victories. </a:t>
            </a:r>
          </a:p>
          <a:p>
            <a:pPr lvl="1"/>
            <a:r>
              <a:rPr lang="en-US" dirty="0"/>
              <a:t>Sometimes just listening and giving them a hug</a:t>
            </a:r>
          </a:p>
        </p:txBody>
      </p:sp>
      <p:pic>
        <p:nvPicPr>
          <p:cNvPr id="2052" name="Picture 4" descr="Learn How To Forgive - Forgiving Family Around The Holidays">
            <a:extLst>
              <a:ext uri="{FF2B5EF4-FFF2-40B4-BE49-F238E27FC236}">
                <a16:creationId xmlns:a16="http://schemas.microsoft.com/office/drawing/2014/main" id="{5EF15E85-36C1-0AFD-58C7-BADB462570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09" r="35140"/>
          <a:stretch/>
        </p:blipFill>
        <p:spPr bwMode="auto">
          <a:xfrm>
            <a:off x="5638800" y="1"/>
            <a:ext cx="3505200" cy="6856412"/>
          </a:xfrm>
          <a:custGeom>
            <a:avLst/>
            <a:gdLst/>
            <a:ahLst/>
            <a:cxnLst/>
            <a:rect l="l" t="t" r="r" b="b"/>
            <a:pathLst>
              <a:path w="5620032" h="6856412">
                <a:moveTo>
                  <a:pt x="13187" y="0"/>
                </a:moveTo>
                <a:lnTo>
                  <a:pt x="5620032" y="0"/>
                </a:lnTo>
                <a:lnTo>
                  <a:pt x="5620032" y="6856412"/>
                </a:lnTo>
                <a:lnTo>
                  <a:pt x="0" y="6856412"/>
                </a:lnTo>
                <a:lnTo>
                  <a:pt x="64318" y="6298274"/>
                </a:lnTo>
                <a:cubicBezTo>
                  <a:pt x="203221" y="4970220"/>
                  <a:pt x="240510" y="3632077"/>
                  <a:pt x="97152" y="2276000"/>
                </a:cubicBezTo>
                <a:cubicBezTo>
                  <a:pt x="35713" y="1694824"/>
                  <a:pt x="7455" y="1116942"/>
                  <a:pt x="6154" y="541737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370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0A858-1366-1686-B9AA-6E23B9090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759" y="3752849"/>
            <a:ext cx="2468166" cy="2452687"/>
          </a:xfrm>
        </p:spPr>
        <p:txBody>
          <a:bodyPr anchor="ctr">
            <a:normAutofit/>
          </a:bodyPr>
          <a:lstStyle/>
          <a:p>
            <a:pPr algn="ctr"/>
            <a:r>
              <a:rPr lang="en-US" sz="4000" dirty="0">
                <a:latin typeface="Chalkboard SE" panose="03050602040202020205" pitchFamily="66" charset="77"/>
              </a:rPr>
              <a:t>Step 3: Reaffirm your love</a:t>
            </a:r>
          </a:p>
        </p:txBody>
      </p:sp>
      <p:pic>
        <p:nvPicPr>
          <p:cNvPr id="5122" name="Picture 2" descr="Christian love in politics – FORWARD IN CHRIST">
            <a:extLst>
              <a:ext uri="{FF2B5EF4-FFF2-40B4-BE49-F238E27FC236}">
                <a16:creationId xmlns:a16="http://schemas.microsoft.com/office/drawing/2014/main" id="{8DC4FCD8-206F-58EA-96C3-EDCF3F7672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841"/>
          <a:stretch/>
        </p:blipFill>
        <p:spPr bwMode="auto">
          <a:xfrm>
            <a:off x="20" y="10"/>
            <a:ext cx="9143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5927E-73BB-8BA7-D694-AC08ABD58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7985" y="3752850"/>
            <a:ext cx="5729829" cy="3105140"/>
          </a:xfrm>
        </p:spPr>
        <p:txBody>
          <a:bodyPr anchor="ctr">
            <a:normAutofit/>
          </a:bodyPr>
          <a:lstStyle/>
          <a:p>
            <a:r>
              <a:rPr lang="en-US" dirty="0"/>
              <a:t>This is unconditional love (agape)</a:t>
            </a:r>
          </a:p>
          <a:p>
            <a:r>
              <a:rPr lang="en-US" dirty="0"/>
              <a:t>Paul defined this love in I Cor. 13:4-7 </a:t>
            </a:r>
          </a:p>
          <a:p>
            <a:r>
              <a:rPr lang="en-US" dirty="0"/>
              <a:t>Reaffirm is used in only one other place- Galatians 3:15</a:t>
            </a:r>
          </a:p>
          <a:p>
            <a:r>
              <a:rPr lang="en-US" dirty="0"/>
              <a:t>There it is the word “ratified”</a:t>
            </a:r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8039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1" name="Rectangle 6150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30A858-1366-1686-B9AA-6E23B9090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5527" y="195996"/>
            <a:ext cx="4021592" cy="904875"/>
          </a:xfrm>
        </p:spPr>
        <p:txBody>
          <a:bodyPr>
            <a:normAutofit/>
          </a:bodyPr>
          <a:lstStyle/>
          <a:p>
            <a:r>
              <a:rPr lang="en-US" u="sng" dirty="0">
                <a:latin typeface="Chalkboard SE" panose="03050602040202020205" pitchFamily="66" charset="77"/>
              </a:rPr>
              <a:t>Step 4: Repeat</a:t>
            </a:r>
          </a:p>
        </p:txBody>
      </p:sp>
      <p:pic>
        <p:nvPicPr>
          <p:cNvPr id="6146" name="Picture 2" descr="Repeat - Repeat - Repeat - Repeat - Repeat - Repeat ~ RELEVANT CHILDREN'S  MINISTRY">
            <a:extLst>
              <a:ext uri="{FF2B5EF4-FFF2-40B4-BE49-F238E27FC236}">
                <a16:creationId xmlns:a16="http://schemas.microsoft.com/office/drawing/2014/main" id="{770F453B-120B-F8D6-760D-2769B6885F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30" r="24502"/>
          <a:stretch/>
        </p:blipFill>
        <p:spPr bwMode="auto">
          <a:xfrm>
            <a:off x="0" y="10"/>
            <a:ext cx="3634154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5927E-73BB-8BA7-D694-AC08ABD58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4154" y="1270000"/>
            <a:ext cx="5404338" cy="5222875"/>
          </a:xfrm>
        </p:spPr>
        <p:txBody>
          <a:bodyPr>
            <a:normAutofit/>
          </a:bodyPr>
          <a:lstStyle/>
          <a:p>
            <a:r>
              <a:rPr lang="en-US" dirty="0"/>
              <a:t>This comes more from Luke 17:3-4</a:t>
            </a:r>
          </a:p>
          <a:p>
            <a:r>
              <a:rPr lang="en-US" b="1" dirty="0"/>
              <a:t>WE</a:t>
            </a:r>
            <a:r>
              <a:rPr lang="en-US" dirty="0"/>
              <a:t> want to say repetition demonstrates a lack of real repentance</a:t>
            </a:r>
          </a:p>
          <a:p>
            <a:r>
              <a:rPr lang="en-US" dirty="0"/>
              <a:t>Jesus tells us to let God deal with that</a:t>
            </a:r>
          </a:p>
          <a:p>
            <a:r>
              <a:rPr lang="en-US" dirty="0"/>
              <a:t>Our job is to forgive, comfort, and reaffirm our love</a:t>
            </a:r>
          </a:p>
          <a:p>
            <a:r>
              <a:rPr lang="en-US" dirty="0"/>
              <a:t>Since we are all growing, this process will happen over and over again</a:t>
            </a:r>
          </a:p>
        </p:txBody>
      </p:sp>
    </p:spTree>
    <p:extLst>
      <p:ext uri="{BB962C8B-B14F-4D97-AF65-F5344CB8AC3E}">
        <p14:creationId xmlns:p14="http://schemas.microsoft.com/office/powerpoint/2010/main" val="20004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8402</TotalTime>
  <Words>421</Words>
  <Application>Microsoft Macintosh PowerPoint</Application>
  <PresentationFormat>On-screen Show (4:3)</PresentationFormat>
  <Paragraphs>56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Berlin Sans FB</vt:lpstr>
      <vt:lpstr>Bookman Old Style</vt:lpstr>
      <vt:lpstr>Calibri</vt:lpstr>
      <vt:lpstr>Calibri Light</vt:lpstr>
      <vt:lpstr>Chalkboard SE</vt:lpstr>
      <vt:lpstr>KG Dark Side</vt:lpstr>
      <vt:lpstr>Office Theme</vt:lpstr>
      <vt:lpstr>PowerPoint Presentation</vt:lpstr>
      <vt:lpstr>How could a Christian  do that?</vt:lpstr>
      <vt:lpstr>How could a Christian  do that?</vt:lpstr>
      <vt:lpstr>HOW SHOULD WE RESPOND?</vt:lpstr>
      <vt:lpstr>Step 1: Forgive</vt:lpstr>
      <vt:lpstr>Step 2: Comfort</vt:lpstr>
      <vt:lpstr>Step 2: Comfort</vt:lpstr>
      <vt:lpstr>Step 3: Reaffirm your love</vt:lpstr>
      <vt:lpstr>Step 4: Repeat</vt:lpstr>
      <vt:lpstr>God’s plan of salvation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Aric</dc:creator>
  <cp:lastModifiedBy>Aric Russell</cp:lastModifiedBy>
  <cp:revision>20</cp:revision>
  <dcterms:created xsi:type="dcterms:W3CDTF">2017-10-08T03:39:13Z</dcterms:created>
  <dcterms:modified xsi:type="dcterms:W3CDTF">2023-03-24T14:07:16Z</dcterms:modified>
</cp:coreProperties>
</file>