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2"/>
    <p:restoredTop sz="94000"/>
  </p:normalViewPr>
  <p:slideViewPr>
    <p:cSldViewPr snapToGrid="0" snapToObjects="1">
      <p:cViewPr varScale="1">
        <p:scale>
          <a:sx n="70" d="100"/>
          <a:sy n="70" d="100"/>
        </p:scale>
        <p:origin x="12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A2BCD-1189-E54A-ACC4-E2B8B636BD12}" type="datetimeFigureOut">
              <a:rPr lang="en-US" smtClean="0"/>
              <a:t>1/3/23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C3C639-C614-3045-A7DF-F8ACD3DC5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9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C3C639-C614-3045-A7DF-F8ACD3DC58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69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80010" y="484480"/>
            <a:ext cx="5183981" cy="2954655"/>
          </a:xfrm>
        </p:spPr>
        <p:txBody>
          <a:bodyPr anchor="b">
            <a:normAutofit/>
          </a:bodyPr>
          <a:lstStyle>
            <a:lvl1pPr algn="ctr">
              <a:defRPr sz="4200" spc="-75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0010" y="3799134"/>
            <a:ext cx="5183981" cy="1969841"/>
          </a:xfrm>
        </p:spPr>
        <p:txBody>
          <a:bodyPr>
            <a:normAutofit/>
          </a:bodyPr>
          <a:lstStyle>
            <a:lvl1pPr marL="0" indent="0" algn="ctr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2395C5C9-164C-46B3-A87E-7660D39D3106}" type="datetime2">
              <a:rPr lang="en-US" smtClean="0"/>
              <a:t>Tuesday, January 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5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2636839"/>
            <a:ext cx="8046244" cy="31321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5B75179A-1E2B-41AB-B400-4F1B4022FAEE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21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5365" y="720001"/>
            <a:ext cx="1107996" cy="5048975"/>
          </a:xfrm>
        </p:spPr>
        <p:txBody>
          <a:bodyPr vert="eaVert">
            <a:norm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878" y="720001"/>
            <a:ext cx="6697211" cy="5048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05681D0F-6595-4F14-8EF3-954CD87C797B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7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0000" y="2541601"/>
            <a:ext cx="8046244" cy="3227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4DDCFF8A-AAF8-4A12-8A91-9CA0EAF6CBB9}" type="datetime2">
              <a:rPr lang="en-US" smtClean="0"/>
              <a:t>Tuesday, January 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079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619200"/>
            <a:ext cx="8046245" cy="2879724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932" y="3858924"/>
            <a:ext cx="8046245" cy="1919076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ABCC25C3-021A-4B0B-8F70-0C181FE1CF45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6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2541601"/>
            <a:ext cx="375285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3800" y="2541600"/>
            <a:ext cx="3752851" cy="3234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0C23D88D-8CEC-4ED9-A53B-5596187D9A16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5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619201"/>
            <a:ext cx="8046244" cy="673005"/>
          </a:xfrm>
        </p:spPr>
        <p:txBody>
          <a:bodyPr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840698"/>
            <a:ext cx="3761729" cy="565796"/>
          </a:xfrm>
        </p:spPr>
        <p:txBody>
          <a:bodyPr wrap="square" anchor="b">
            <a:normAutofit/>
          </a:bodyPr>
          <a:lstStyle>
            <a:lvl1pPr marL="0" indent="0">
              <a:lnSpc>
                <a:spcPct val="120000"/>
              </a:lnSpc>
              <a:buNone/>
              <a:defRPr sz="1200" b="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2541601"/>
            <a:ext cx="3752851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43800" y="1840698"/>
            <a:ext cx="3761729" cy="565796"/>
          </a:xfrm>
        </p:spPr>
        <p:txBody>
          <a:bodyPr anchor="b">
            <a:normAutofit/>
          </a:bodyPr>
          <a:lstStyle>
            <a:lvl1pPr marL="0" indent="0">
              <a:lnSpc>
                <a:spcPct val="120000"/>
              </a:lnSpc>
              <a:buNone/>
              <a:defRPr sz="1200" b="0" cap="all" spc="150" baseline="0">
                <a:solidFill>
                  <a:schemeClr val="tx1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43800" y="2541601"/>
            <a:ext cx="3752850" cy="3234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D2CCD382-DFDA-4722-A27A-59C21AD112F2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7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22F2A30D-1C09-413F-AAB1-38F366000715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8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6DB82B9C-D65E-4F64-95C3-B10F3B00F0D9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849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1" y="619200"/>
            <a:ext cx="2330597" cy="1477328"/>
          </a:xfrm>
        </p:spPr>
        <p:txBody>
          <a:bodyPr anchor="t" anchorCtr="0">
            <a:normAutofit/>
          </a:bodyPr>
          <a:lstStyle>
            <a:lvl1pPr>
              <a:lnSpc>
                <a:spcPct val="100000"/>
              </a:lnSpc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1141" y="584663"/>
            <a:ext cx="5183981" cy="5184313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3600"/>
            </a:lvl1pPr>
            <a:lvl2pPr marL="685800" indent="-342900">
              <a:buFont typeface="Arial" panose="020B0604020202020204" pitchFamily="34" charset="0"/>
              <a:buChar char="•"/>
              <a:defRPr sz="1500"/>
            </a:lvl2pPr>
            <a:lvl3pPr marL="942975" indent="-257175">
              <a:buFont typeface="Arial" panose="020B0604020202020204" pitchFamily="34" charset="0"/>
              <a:buChar char="•"/>
              <a:defRPr sz="1500"/>
            </a:lvl3pPr>
            <a:lvl4pPr marL="1285875" indent="-257175">
              <a:buFont typeface="Arial" panose="020B0604020202020204" pitchFamily="34" charset="0"/>
              <a:buChar char="•"/>
              <a:defRPr sz="1500"/>
            </a:lvl4pPr>
            <a:lvl5pPr marL="1628775" indent="-257175">
              <a:buFont typeface="Arial" panose="020B0604020202020204" pitchFamily="34" charset="0"/>
              <a:buChar char="•"/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1" y="2541601"/>
            <a:ext cx="2330597" cy="3231837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B7F5FDCC-6AAC-4A08-B9E0-3793AB5E64C3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40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619200"/>
            <a:ext cx="2321720" cy="1476000"/>
          </a:xfrm>
        </p:spPr>
        <p:txBody>
          <a:bodyPr anchor="t" anchorCtr="0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11141" y="728664"/>
            <a:ext cx="5192859" cy="504031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2541600"/>
            <a:ext cx="2321719" cy="32328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/>
          <a:lstStyle/>
          <a:p>
            <a:fld id="{349FE94D-439C-40F1-900E-BC07940E3988}" type="datetime2">
              <a:rPr lang="en-US" smtClean="0"/>
              <a:t>Tuesday, January 3,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/>
          <a:lstStyle/>
          <a:p>
            <a:fld id="{1621B6DD-29C1-4FEA-923F-71EA134769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67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9646535-AEF6-4883-A4F9-EEC1F8B4319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619200"/>
            <a:ext cx="8046242" cy="1477328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541601"/>
            <a:ext cx="8046244" cy="322737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878" y="6138000"/>
            <a:ext cx="232172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l">
              <a:lnSpc>
                <a:spcPct val="120000"/>
              </a:lnSpc>
              <a:defRPr sz="900" spc="15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8DEA2CF1-0EB2-4673-802D-3371233E4A77}" type="datetime2">
              <a:rPr lang="en-US" smtClean="0"/>
              <a:t>Tuesday, January 3,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1141" y="6138000"/>
            <a:ext cx="3752850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ctr">
              <a:lnSpc>
                <a:spcPct val="120000"/>
              </a:lnSpc>
              <a:defRPr sz="900" spc="15" baseline="0">
                <a:solidFill>
                  <a:schemeClr val="tx1"/>
                </a:solidFill>
                <a:latin typeface="+mn-lt"/>
              </a:defRPr>
            </a:lvl1pPr>
          </a:lstStyle>
          <a:p>
            <a:pPr algn="l"/>
            <a:r>
              <a:rPr lang="en-US"/>
              <a:t>Sample 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04535" y="6138000"/>
            <a:ext cx="890587" cy="720000"/>
          </a:xfrm>
          <a:prstGeom prst="rect">
            <a:avLst/>
          </a:prstGeom>
        </p:spPr>
        <p:txBody>
          <a:bodyPr vert="horz" lIns="0" tIns="180000" rIns="0" bIns="180000" rtlCol="0" anchor="ctr"/>
          <a:lstStyle>
            <a:lvl1pPr algn="r">
              <a:lnSpc>
                <a:spcPct val="120000"/>
              </a:lnSpc>
              <a:defRPr sz="900" spc="15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621B6DD-29C1-4FEA-923F-71EA134769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184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24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4"/>
        </a:buClr>
        <a:buFont typeface="The Hand Extrablack" panose="03070A02030502020204" pitchFamily="66" charset="0"/>
        <a:buChar char="•"/>
        <a:defRPr sz="1500" kern="1200" spc="15" baseline="0">
          <a:solidFill>
            <a:schemeClr val="tx1">
              <a:alpha val="58000"/>
            </a:schemeClr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36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9" name="Rectangle 138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E8221-6295-B441-9926-F44E925E3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944292"/>
            <a:ext cx="3761729" cy="1556259"/>
          </a:xfrm>
        </p:spPr>
        <p:txBody>
          <a:bodyPr>
            <a:normAutofit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Striving For Unity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82B6-EDFE-794D-BFBC-D4B3BE43E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730049"/>
            <a:ext cx="3761729" cy="914579"/>
          </a:xfrm>
        </p:spPr>
        <p:txBody>
          <a:bodyPr>
            <a:normAutofit/>
          </a:bodyPr>
          <a:lstStyle/>
          <a:p>
            <a:r>
              <a:rPr lang="en-US" sz="3000" b="1" dirty="0"/>
              <a:t>I Peter 3:8-9</a:t>
            </a:r>
          </a:p>
        </p:txBody>
      </p:sp>
      <p:grpSp>
        <p:nvGrpSpPr>
          <p:cNvPr id="1040" name="Group 14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4201" y="1095339"/>
            <a:ext cx="1566029" cy="539423"/>
            <a:chOff x="4532666" y="505937"/>
            <a:chExt cx="2981730" cy="1027064"/>
          </a:xfrm>
        </p:grpSpPr>
        <p:sp>
          <p:nvSpPr>
            <p:cNvPr id="14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04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13017" y="4984610"/>
            <a:ext cx="1587881" cy="441605"/>
            <a:chOff x="4549904" y="5078157"/>
            <a:chExt cx="3023338" cy="840818"/>
          </a:xfrm>
        </p:grpSpPr>
        <p:sp>
          <p:nvSpPr>
            <p:cNvPr id="1042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pic>
        <p:nvPicPr>
          <p:cNvPr id="1028" name="Picture 4" descr="Svenska Spel striving for responsible gambling unity after 'tumultuous  year' - CasinoBeats">
            <a:extLst>
              <a:ext uri="{FF2B5EF4-FFF2-40B4-BE49-F238E27FC236}">
                <a16:creationId xmlns:a16="http://schemas.microsoft.com/office/drawing/2014/main" id="{ADFAA09F-FABC-7246-B121-3397514A6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3" r="18909" b="-1"/>
          <a:stretch/>
        </p:blipFill>
        <p:spPr bwMode="auto">
          <a:xfrm>
            <a:off x="4734816" y="1309243"/>
            <a:ext cx="3994847" cy="3938057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8042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36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9" name="Rectangle 138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E8221-6295-B441-9926-F44E925E3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0000" y="1944292"/>
            <a:ext cx="3761729" cy="1556259"/>
          </a:xfrm>
        </p:spPr>
        <p:txBody>
          <a:bodyPr>
            <a:normAutofit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Remember The Goal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82B6-EDFE-794D-BFBC-D4B3BE43E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730049"/>
            <a:ext cx="3761729" cy="1183660"/>
          </a:xfrm>
        </p:spPr>
        <p:txBody>
          <a:bodyPr>
            <a:normAutofit/>
          </a:bodyPr>
          <a:lstStyle/>
          <a:p>
            <a:r>
              <a:rPr lang="en-US" sz="3000" b="1" dirty="0"/>
              <a:t>Romans 12:16</a:t>
            </a:r>
          </a:p>
          <a:p>
            <a:r>
              <a:rPr lang="en-US" sz="3000" b="1" dirty="0"/>
              <a:t>Philippians 2:2</a:t>
            </a:r>
          </a:p>
        </p:txBody>
      </p:sp>
      <p:grpSp>
        <p:nvGrpSpPr>
          <p:cNvPr id="1040" name="Group 14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4201" y="1095339"/>
            <a:ext cx="1566029" cy="539423"/>
            <a:chOff x="4532666" y="505937"/>
            <a:chExt cx="2981730" cy="1027064"/>
          </a:xfrm>
        </p:grpSpPr>
        <p:sp>
          <p:nvSpPr>
            <p:cNvPr id="14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04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13017" y="4984610"/>
            <a:ext cx="1587881" cy="441605"/>
            <a:chOff x="4549904" y="5078157"/>
            <a:chExt cx="3023338" cy="840818"/>
          </a:xfrm>
        </p:grpSpPr>
        <p:sp>
          <p:nvSpPr>
            <p:cNvPr id="1042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pic>
        <p:nvPicPr>
          <p:cNvPr id="1028" name="Picture 4" descr="Svenska Spel striving for responsible gambling unity after 'tumultuous  year' - CasinoBeats">
            <a:extLst>
              <a:ext uri="{FF2B5EF4-FFF2-40B4-BE49-F238E27FC236}">
                <a16:creationId xmlns:a16="http://schemas.microsoft.com/office/drawing/2014/main" id="{ADFAA09F-FABC-7246-B121-3397514A6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3" r="18909" b="-1"/>
          <a:stretch/>
        </p:blipFill>
        <p:spPr bwMode="auto">
          <a:xfrm>
            <a:off x="4734816" y="1309243"/>
            <a:ext cx="3994847" cy="3938057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6944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36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9" name="Rectangle 138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E8221-6295-B441-9926-F44E925E3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930" y="1919594"/>
            <a:ext cx="4269868" cy="155625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Seek First to understand, then to be understood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82B6-EDFE-794D-BFBC-D4B3BE43E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730049"/>
            <a:ext cx="3761729" cy="914579"/>
          </a:xfrm>
        </p:spPr>
        <p:txBody>
          <a:bodyPr>
            <a:normAutofit/>
          </a:bodyPr>
          <a:lstStyle/>
          <a:p>
            <a:r>
              <a:rPr lang="en-US" sz="3000" b="1" dirty="0"/>
              <a:t>I Peter 3:8-9</a:t>
            </a:r>
          </a:p>
        </p:txBody>
      </p:sp>
      <p:grpSp>
        <p:nvGrpSpPr>
          <p:cNvPr id="1040" name="Group 14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4201" y="1095339"/>
            <a:ext cx="1566029" cy="539423"/>
            <a:chOff x="4532666" y="505937"/>
            <a:chExt cx="2981730" cy="1027064"/>
          </a:xfrm>
        </p:grpSpPr>
        <p:sp>
          <p:nvSpPr>
            <p:cNvPr id="14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04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13017" y="4984610"/>
            <a:ext cx="1587881" cy="441605"/>
            <a:chOff x="4549904" y="5078157"/>
            <a:chExt cx="3023338" cy="840818"/>
          </a:xfrm>
        </p:grpSpPr>
        <p:sp>
          <p:nvSpPr>
            <p:cNvPr id="1042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pic>
        <p:nvPicPr>
          <p:cNvPr id="1028" name="Picture 4" descr="Svenska Spel striving for responsible gambling unity after 'tumultuous  year' - CasinoBeats">
            <a:extLst>
              <a:ext uri="{FF2B5EF4-FFF2-40B4-BE49-F238E27FC236}">
                <a16:creationId xmlns:a16="http://schemas.microsoft.com/office/drawing/2014/main" id="{ADFAA09F-FABC-7246-B121-3397514A6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3" r="18909" b="-1"/>
          <a:stretch/>
        </p:blipFill>
        <p:spPr bwMode="auto">
          <a:xfrm>
            <a:off x="4734816" y="1309243"/>
            <a:ext cx="3994847" cy="3938057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0511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36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9" name="Rectangle 138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E8221-6295-B441-9926-F44E925E3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9375" y="1629323"/>
            <a:ext cx="3761729" cy="1495533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Behave With Brotherly Love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82B6-EDFE-794D-BFBC-D4B3BE43E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211213"/>
            <a:ext cx="3780479" cy="1702496"/>
          </a:xfrm>
        </p:spPr>
        <p:txBody>
          <a:bodyPr>
            <a:normAutofit lnSpcReduction="10000"/>
          </a:bodyPr>
          <a:lstStyle/>
          <a:p>
            <a:r>
              <a:rPr lang="en-US" sz="3000" b="1" dirty="0"/>
              <a:t>I Peter 1:22</a:t>
            </a:r>
          </a:p>
          <a:p>
            <a:r>
              <a:rPr lang="en-US" sz="3000" b="1" dirty="0"/>
              <a:t>II Peter 1:7</a:t>
            </a:r>
          </a:p>
          <a:p>
            <a:r>
              <a:rPr lang="en-US" sz="3000" b="1" dirty="0"/>
              <a:t>Ephesians 4:29-32</a:t>
            </a:r>
          </a:p>
        </p:txBody>
      </p:sp>
      <p:grpSp>
        <p:nvGrpSpPr>
          <p:cNvPr id="1040" name="Group 14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4201" y="1095339"/>
            <a:ext cx="1566029" cy="539423"/>
            <a:chOff x="4532666" y="505937"/>
            <a:chExt cx="2981730" cy="1027064"/>
          </a:xfrm>
        </p:grpSpPr>
        <p:sp>
          <p:nvSpPr>
            <p:cNvPr id="14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04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13017" y="4984610"/>
            <a:ext cx="1587881" cy="441605"/>
            <a:chOff x="4549904" y="5078157"/>
            <a:chExt cx="3023338" cy="840818"/>
          </a:xfrm>
        </p:grpSpPr>
        <p:sp>
          <p:nvSpPr>
            <p:cNvPr id="1042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pic>
        <p:nvPicPr>
          <p:cNvPr id="1028" name="Picture 4" descr="Svenska Spel striving for responsible gambling unity after 'tumultuous  year' - CasinoBeats">
            <a:extLst>
              <a:ext uri="{FF2B5EF4-FFF2-40B4-BE49-F238E27FC236}">
                <a16:creationId xmlns:a16="http://schemas.microsoft.com/office/drawing/2014/main" id="{ADFAA09F-FABC-7246-B121-3397514A6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3" r="18909" b="-1"/>
          <a:stretch/>
        </p:blipFill>
        <p:spPr bwMode="auto">
          <a:xfrm>
            <a:off x="4734816" y="1309243"/>
            <a:ext cx="3994847" cy="3938057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144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36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9" name="Rectangle 138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E8221-6295-B441-9926-F44E925E3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589" y="2032692"/>
            <a:ext cx="3761729" cy="155625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Show Compassion, Not Vengeance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82B6-EDFE-794D-BFBC-D4B3BE43E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000" y="3810541"/>
            <a:ext cx="3780479" cy="840632"/>
          </a:xfrm>
        </p:spPr>
        <p:txBody>
          <a:bodyPr>
            <a:normAutofit/>
          </a:bodyPr>
          <a:lstStyle/>
          <a:p>
            <a:r>
              <a:rPr lang="en-US" sz="3000" b="1" dirty="0"/>
              <a:t>Luke 10:25-36</a:t>
            </a:r>
          </a:p>
        </p:txBody>
      </p:sp>
      <p:grpSp>
        <p:nvGrpSpPr>
          <p:cNvPr id="1040" name="Group 14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4201" y="1095339"/>
            <a:ext cx="1566029" cy="539423"/>
            <a:chOff x="4532666" y="505937"/>
            <a:chExt cx="2981730" cy="1027064"/>
          </a:xfrm>
        </p:grpSpPr>
        <p:sp>
          <p:nvSpPr>
            <p:cNvPr id="14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04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13017" y="4984610"/>
            <a:ext cx="1587881" cy="441605"/>
            <a:chOff x="4549904" y="5078157"/>
            <a:chExt cx="3023338" cy="840818"/>
          </a:xfrm>
        </p:grpSpPr>
        <p:sp>
          <p:nvSpPr>
            <p:cNvPr id="1042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pic>
        <p:nvPicPr>
          <p:cNvPr id="1028" name="Picture 4" descr="Svenska Spel striving for responsible gambling unity after 'tumultuous  year' - CasinoBeats">
            <a:extLst>
              <a:ext uri="{FF2B5EF4-FFF2-40B4-BE49-F238E27FC236}">
                <a16:creationId xmlns:a16="http://schemas.microsoft.com/office/drawing/2014/main" id="{ADFAA09F-FABC-7246-B121-3397514A6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3" r="18909" b="-1"/>
          <a:stretch/>
        </p:blipFill>
        <p:spPr bwMode="auto">
          <a:xfrm>
            <a:off x="4734816" y="1309243"/>
            <a:ext cx="3994847" cy="3938057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2545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36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9" name="Rectangle 138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E8221-6295-B441-9926-F44E925E3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619" y="1780776"/>
            <a:ext cx="4377381" cy="1556259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Bookman Old Style" panose="02050604050505020204" pitchFamily="18" charset="0"/>
              </a:rPr>
              <a:t>Don’t Think More Highly Of Yourself Than You Ought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82B6-EDFE-794D-BFBC-D4B3BE43E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544" y="3337035"/>
            <a:ext cx="4032000" cy="1695679"/>
          </a:xfrm>
        </p:spPr>
        <p:txBody>
          <a:bodyPr>
            <a:normAutofit/>
          </a:bodyPr>
          <a:lstStyle/>
          <a:p>
            <a:r>
              <a:rPr lang="en-US" sz="2700" b="1" dirty="0"/>
              <a:t>Romans 12:3</a:t>
            </a:r>
          </a:p>
          <a:p>
            <a:r>
              <a:rPr lang="en-US" sz="2700" b="1" dirty="0"/>
              <a:t>Philippians 2:3-4</a:t>
            </a:r>
          </a:p>
          <a:p>
            <a:r>
              <a:rPr lang="en-US" sz="2700" b="1" dirty="0"/>
              <a:t>Matthew 7:1-5</a:t>
            </a:r>
          </a:p>
        </p:txBody>
      </p:sp>
      <p:grpSp>
        <p:nvGrpSpPr>
          <p:cNvPr id="1040" name="Group 14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4201" y="1095339"/>
            <a:ext cx="1566029" cy="539423"/>
            <a:chOff x="4532666" y="505937"/>
            <a:chExt cx="2981730" cy="1027064"/>
          </a:xfrm>
        </p:grpSpPr>
        <p:sp>
          <p:nvSpPr>
            <p:cNvPr id="14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04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13017" y="4984610"/>
            <a:ext cx="1587881" cy="441605"/>
            <a:chOff x="4549904" y="5078157"/>
            <a:chExt cx="3023338" cy="840818"/>
          </a:xfrm>
        </p:grpSpPr>
        <p:sp>
          <p:nvSpPr>
            <p:cNvPr id="1042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pic>
        <p:nvPicPr>
          <p:cNvPr id="1028" name="Picture 4" descr="Svenska Spel striving for responsible gambling unity after 'tumultuous  year' - CasinoBeats">
            <a:extLst>
              <a:ext uri="{FF2B5EF4-FFF2-40B4-BE49-F238E27FC236}">
                <a16:creationId xmlns:a16="http://schemas.microsoft.com/office/drawing/2014/main" id="{ADFAA09F-FABC-7246-B121-3397514A6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3" r="18909" b="-1"/>
          <a:stretch/>
        </p:blipFill>
        <p:spPr bwMode="auto">
          <a:xfrm>
            <a:off x="4734816" y="1309243"/>
            <a:ext cx="3994847" cy="3938057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511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36">
            <a:extLst>
              <a:ext uri="{FF2B5EF4-FFF2-40B4-BE49-F238E27FC236}">
                <a16:creationId xmlns:a16="http://schemas.microsoft.com/office/drawing/2014/main" id="{0149A9F6-B857-488C-AC3A-007B78165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039" name="Rectangle 138">
            <a:extLst>
              <a:ext uri="{FF2B5EF4-FFF2-40B4-BE49-F238E27FC236}">
                <a16:creationId xmlns:a16="http://schemas.microsoft.com/office/drawing/2014/main" id="{249EFD05-C377-44BE-91F0-1D17C1D9B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57250"/>
            <a:ext cx="9144000" cy="51435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E8221-6295-B441-9926-F44E925E3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4619" y="1954832"/>
            <a:ext cx="4377381" cy="155625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Bookman Old Style" panose="02050604050505020204" pitchFamily="18" charset="0"/>
              </a:rPr>
              <a:t>Do All Of This, Even When Others Don’t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8D82B6-EDFE-794D-BFBC-D4B3BE43EB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8544" y="3754508"/>
            <a:ext cx="4032000" cy="870155"/>
          </a:xfrm>
        </p:spPr>
        <p:txBody>
          <a:bodyPr>
            <a:normAutofit/>
          </a:bodyPr>
          <a:lstStyle/>
          <a:p>
            <a:r>
              <a:rPr lang="en-US" sz="3000" b="1" dirty="0"/>
              <a:t>Romans 12:18</a:t>
            </a:r>
          </a:p>
        </p:txBody>
      </p:sp>
      <p:grpSp>
        <p:nvGrpSpPr>
          <p:cNvPr id="1040" name="Group 140">
            <a:extLst>
              <a:ext uri="{FF2B5EF4-FFF2-40B4-BE49-F238E27FC236}">
                <a16:creationId xmlns:a16="http://schemas.microsoft.com/office/drawing/2014/main" id="{F2FD01A0-E6FF-41CD-AEBD-279232B90D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74201" y="1095339"/>
            <a:ext cx="1566029" cy="539423"/>
            <a:chOff x="4532666" y="505937"/>
            <a:chExt cx="2981730" cy="1027064"/>
          </a:xfrm>
        </p:grpSpPr>
        <p:sp>
          <p:nvSpPr>
            <p:cNvPr id="142" name="Freeform 78">
              <a:extLst>
                <a:ext uri="{FF2B5EF4-FFF2-40B4-BE49-F238E27FC236}">
                  <a16:creationId xmlns:a16="http://schemas.microsoft.com/office/drawing/2014/main" id="{811C6308-5554-4129-8881-A95AF512C5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4532666" y="754398"/>
              <a:ext cx="694205" cy="713383"/>
            </a:xfrm>
            <a:custGeom>
              <a:avLst/>
              <a:gdLst>
                <a:gd name="T0" fmla="*/ 32 w 58"/>
                <a:gd name="T1" fmla="*/ 56 h 60"/>
                <a:gd name="T2" fmla="*/ 24 w 58"/>
                <a:gd name="T3" fmla="*/ 48 h 60"/>
                <a:gd name="T4" fmla="*/ 14 w 58"/>
                <a:gd name="T5" fmla="*/ 36 h 60"/>
                <a:gd name="T6" fmla="*/ 7 w 58"/>
                <a:gd name="T7" fmla="*/ 29 h 60"/>
                <a:gd name="T8" fmla="*/ 1 w 58"/>
                <a:gd name="T9" fmla="*/ 17 h 60"/>
                <a:gd name="T10" fmla="*/ 7 w 58"/>
                <a:gd name="T11" fmla="*/ 4 h 60"/>
                <a:gd name="T12" fmla="*/ 17 w 58"/>
                <a:gd name="T13" fmla="*/ 1 h 60"/>
                <a:gd name="T14" fmla="*/ 29 w 58"/>
                <a:gd name="T15" fmla="*/ 6 h 60"/>
                <a:gd name="T16" fmla="*/ 31 w 58"/>
                <a:gd name="T17" fmla="*/ 8 h 60"/>
                <a:gd name="T18" fmla="*/ 38 w 58"/>
                <a:gd name="T19" fmla="*/ 15 h 60"/>
                <a:gd name="T20" fmla="*/ 44 w 58"/>
                <a:gd name="T21" fmla="*/ 22 h 60"/>
                <a:gd name="T22" fmla="*/ 54 w 58"/>
                <a:gd name="T23" fmla="*/ 33 h 60"/>
                <a:gd name="T24" fmla="*/ 58 w 58"/>
                <a:gd name="T25" fmla="*/ 44 h 60"/>
                <a:gd name="T26" fmla="*/ 53 w 58"/>
                <a:gd name="T27" fmla="*/ 54 h 60"/>
                <a:gd name="T28" fmla="*/ 42 w 58"/>
                <a:gd name="T29" fmla="*/ 60 h 60"/>
                <a:gd name="T30" fmla="*/ 32 w 58"/>
                <a:gd name="T31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8" h="60">
                  <a:moveTo>
                    <a:pt x="32" y="56"/>
                  </a:moveTo>
                  <a:cubicBezTo>
                    <a:pt x="30" y="54"/>
                    <a:pt x="31" y="55"/>
                    <a:pt x="24" y="48"/>
                  </a:cubicBezTo>
                  <a:cubicBezTo>
                    <a:pt x="17" y="40"/>
                    <a:pt x="14" y="36"/>
                    <a:pt x="14" y="36"/>
                  </a:cubicBezTo>
                  <a:cubicBezTo>
                    <a:pt x="8" y="30"/>
                    <a:pt x="14" y="37"/>
                    <a:pt x="7" y="29"/>
                  </a:cubicBezTo>
                  <a:cubicBezTo>
                    <a:pt x="3" y="24"/>
                    <a:pt x="1" y="20"/>
                    <a:pt x="1" y="17"/>
                  </a:cubicBezTo>
                  <a:cubicBezTo>
                    <a:pt x="0" y="13"/>
                    <a:pt x="3" y="9"/>
                    <a:pt x="7" y="4"/>
                  </a:cubicBezTo>
                  <a:cubicBezTo>
                    <a:pt x="10" y="2"/>
                    <a:pt x="13" y="0"/>
                    <a:pt x="17" y="1"/>
                  </a:cubicBezTo>
                  <a:cubicBezTo>
                    <a:pt x="21" y="1"/>
                    <a:pt x="25" y="3"/>
                    <a:pt x="29" y="6"/>
                  </a:cubicBezTo>
                  <a:cubicBezTo>
                    <a:pt x="31" y="8"/>
                    <a:pt x="31" y="8"/>
                    <a:pt x="31" y="8"/>
                  </a:cubicBezTo>
                  <a:cubicBezTo>
                    <a:pt x="33" y="11"/>
                    <a:pt x="37" y="15"/>
                    <a:pt x="38" y="15"/>
                  </a:cubicBezTo>
                  <a:cubicBezTo>
                    <a:pt x="42" y="20"/>
                    <a:pt x="40" y="18"/>
                    <a:pt x="44" y="22"/>
                  </a:cubicBezTo>
                  <a:cubicBezTo>
                    <a:pt x="51" y="29"/>
                    <a:pt x="50" y="29"/>
                    <a:pt x="54" y="33"/>
                  </a:cubicBezTo>
                  <a:cubicBezTo>
                    <a:pt x="57" y="37"/>
                    <a:pt x="58" y="40"/>
                    <a:pt x="58" y="44"/>
                  </a:cubicBezTo>
                  <a:cubicBezTo>
                    <a:pt x="58" y="47"/>
                    <a:pt x="56" y="50"/>
                    <a:pt x="53" y="54"/>
                  </a:cubicBezTo>
                  <a:cubicBezTo>
                    <a:pt x="49" y="58"/>
                    <a:pt x="45" y="60"/>
                    <a:pt x="42" y="60"/>
                  </a:cubicBezTo>
                  <a:cubicBezTo>
                    <a:pt x="39" y="60"/>
                    <a:pt x="36" y="59"/>
                    <a:pt x="32" y="5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041" name="Freeform 79">
              <a:extLst>
                <a:ext uri="{FF2B5EF4-FFF2-40B4-BE49-F238E27FC236}">
                  <a16:creationId xmlns:a16="http://schemas.microsoft.com/office/drawing/2014/main" id="{C28F3A03-B53B-433E-8DF7-6B13336D0A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5791465" y="505937"/>
              <a:ext cx="587404" cy="943792"/>
            </a:xfrm>
            <a:custGeom>
              <a:avLst/>
              <a:gdLst>
                <a:gd name="T0" fmla="*/ 15 w 49"/>
                <a:gd name="T1" fmla="*/ 65 h 79"/>
                <a:gd name="T2" fmla="*/ 12 w 49"/>
                <a:gd name="T3" fmla="*/ 54 h 79"/>
                <a:gd name="T4" fmla="*/ 8 w 49"/>
                <a:gd name="T5" fmla="*/ 33 h 79"/>
                <a:gd name="T6" fmla="*/ 38 w 49"/>
                <a:gd name="T7" fmla="*/ 24 h 79"/>
                <a:gd name="T8" fmla="*/ 45 w 49"/>
                <a:gd name="T9" fmla="*/ 70 h 79"/>
                <a:gd name="T10" fmla="*/ 15 w 49"/>
                <a:gd name="T11" fmla="*/ 65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9" h="79">
                  <a:moveTo>
                    <a:pt x="15" y="65"/>
                  </a:moveTo>
                  <a:cubicBezTo>
                    <a:pt x="14" y="59"/>
                    <a:pt x="13" y="58"/>
                    <a:pt x="12" y="54"/>
                  </a:cubicBezTo>
                  <a:cubicBezTo>
                    <a:pt x="11" y="45"/>
                    <a:pt x="10" y="40"/>
                    <a:pt x="8" y="33"/>
                  </a:cubicBezTo>
                  <a:cubicBezTo>
                    <a:pt x="0" y="9"/>
                    <a:pt x="34" y="0"/>
                    <a:pt x="38" y="24"/>
                  </a:cubicBezTo>
                  <a:cubicBezTo>
                    <a:pt x="43" y="43"/>
                    <a:pt x="49" y="60"/>
                    <a:pt x="45" y="70"/>
                  </a:cubicBezTo>
                  <a:cubicBezTo>
                    <a:pt x="38" y="77"/>
                    <a:pt x="19" y="79"/>
                    <a:pt x="15" y="6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4" name="Freeform 85">
              <a:extLst>
                <a:ext uri="{FF2B5EF4-FFF2-40B4-BE49-F238E27FC236}">
                  <a16:creationId xmlns:a16="http://schemas.microsoft.com/office/drawing/2014/main" id="{E990BBBC-E616-4D0E-9917-A6CA72AAEA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00114">
              <a:off x="7087193" y="757585"/>
              <a:ext cx="427203" cy="775416"/>
            </a:xfrm>
            <a:custGeom>
              <a:avLst/>
              <a:gdLst>
                <a:gd name="T0" fmla="*/ 36 w 36"/>
                <a:gd name="T1" fmla="*/ 15 h 65"/>
                <a:gd name="T2" fmla="*/ 34 w 36"/>
                <a:gd name="T3" fmla="*/ 5 h 65"/>
                <a:gd name="T4" fmla="*/ 28 w 36"/>
                <a:gd name="T5" fmla="*/ 1 h 65"/>
                <a:gd name="T6" fmla="*/ 23 w 36"/>
                <a:gd name="T7" fmla="*/ 0 h 65"/>
                <a:gd name="T8" fmla="*/ 13 w 36"/>
                <a:gd name="T9" fmla="*/ 1 h 65"/>
                <a:gd name="T10" fmla="*/ 7 w 36"/>
                <a:gd name="T11" fmla="*/ 9 h 65"/>
                <a:gd name="T12" fmla="*/ 4 w 36"/>
                <a:gd name="T13" fmla="*/ 19 h 65"/>
                <a:gd name="T14" fmla="*/ 0 w 36"/>
                <a:gd name="T15" fmla="*/ 44 h 65"/>
                <a:gd name="T16" fmla="*/ 1 w 36"/>
                <a:gd name="T17" fmla="*/ 58 h 65"/>
                <a:gd name="T18" fmla="*/ 8 w 36"/>
                <a:gd name="T19" fmla="*/ 64 h 65"/>
                <a:gd name="T20" fmla="*/ 16 w 36"/>
                <a:gd name="T21" fmla="*/ 65 h 65"/>
                <a:gd name="T22" fmla="*/ 25 w 36"/>
                <a:gd name="T23" fmla="*/ 63 h 65"/>
                <a:gd name="T24" fmla="*/ 31 w 36"/>
                <a:gd name="T25" fmla="*/ 55 h 65"/>
                <a:gd name="T26" fmla="*/ 34 w 36"/>
                <a:gd name="T27" fmla="*/ 40 h 65"/>
                <a:gd name="T28" fmla="*/ 36 w 36"/>
                <a:gd name="T29" fmla="*/ 1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36" h="65">
                  <a:moveTo>
                    <a:pt x="36" y="15"/>
                  </a:moveTo>
                  <a:cubicBezTo>
                    <a:pt x="36" y="10"/>
                    <a:pt x="35" y="7"/>
                    <a:pt x="34" y="5"/>
                  </a:cubicBezTo>
                  <a:cubicBezTo>
                    <a:pt x="33" y="3"/>
                    <a:pt x="31" y="2"/>
                    <a:pt x="28" y="1"/>
                  </a:cubicBezTo>
                  <a:cubicBezTo>
                    <a:pt x="27" y="1"/>
                    <a:pt x="25" y="1"/>
                    <a:pt x="23" y="0"/>
                  </a:cubicBezTo>
                  <a:cubicBezTo>
                    <a:pt x="19" y="0"/>
                    <a:pt x="16" y="0"/>
                    <a:pt x="13" y="1"/>
                  </a:cubicBezTo>
                  <a:cubicBezTo>
                    <a:pt x="11" y="2"/>
                    <a:pt x="9" y="4"/>
                    <a:pt x="7" y="9"/>
                  </a:cubicBezTo>
                  <a:cubicBezTo>
                    <a:pt x="6" y="13"/>
                    <a:pt x="5" y="17"/>
                    <a:pt x="4" y="19"/>
                  </a:cubicBezTo>
                  <a:cubicBezTo>
                    <a:pt x="2" y="29"/>
                    <a:pt x="0" y="44"/>
                    <a:pt x="0" y="44"/>
                  </a:cubicBezTo>
                  <a:cubicBezTo>
                    <a:pt x="0" y="50"/>
                    <a:pt x="0" y="55"/>
                    <a:pt x="1" y="58"/>
                  </a:cubicBezTo>
                  <a:cubicBezTo>
                    <a:pt x="2" y="61"/>
                    <a:pt x="5" y="63"/>
                    <a:pt x="8" y="64"/>
                  </a:cubicBezTo>
                  <a:cubicBezTo>
                    <a:pt x="11" y="65"/>
                    <a:pt x="13" y="65"/>
                    <a:pt x="16" y="65"/>
                  </a:cubicBezTo>
                  <a:cubicBezTo>
                    <a:pt x="19" y="65"/>
                    <a:pt x="22" y="64"/>
                    <a:pt x="25" y="63"/>
                  </a:cubicBezTo>
                  <a:cubicBezTo>
                    <a:pt x="28" y="61"/>
                    <a:pt x="30" y="59"/>
                    <a:pt x="31" y="55"/>
                  </a:cubicBezTo>
                  <a:cubicBezTo>
                    <a:pt x="32" y="50"/>
                    <a:pt x="31" y="54"/>
                    <a:pt x="34" y="40"/>
                  </a:cubicBezTo>
                  <a:lnTo>
                    <a:pt x="36" y="15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3C9AA14C-80A4-427C-A911-28CD20C56E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13017" y="4984610"/>
            <a:ext cx="1587881" cy="441605"/>
            <a:chOff x="4549904" y="5078157"/>
            <a:chExt cx="3023338" cy="840818"/>
          </a:xfrm>
        </p:grpSpPr>
        <p:sp>
          <p:nvSpPr>
            <p:cNvPr id="1042" name="Freeform 80">
              <a:extLst>
                <a:ext uri="{FF2B5EF4-FFF2-40B4-BE49-F238E27FC236}">
                  <a16:creationId xmlns:a16="http://schemas.microsoft.com/office/drawing/2014/main" id="{EF32CDAF-4619-4949-9516-1E042181EB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5400000">
              <a:off x="5690691" y="5352589"/>
              <a:ext cx="749228" cy="383544"/>
            </a:xfrm>
            <a:custGeom>
              <a:avLst/>
              <a:gdLst>
                <a:gd name="T0" fmla="*/ 53 w 66"/>
                <a:gd name="T1" fmla="*/ 33 h 34"/>
                <a:gd name="T2" fmla="*/ 39 w 66"/>
                <a:gd name="T3" fmla="*/ 33 h 34"/>
                <a:gd name="T4" fmla="*/ 21 w 66"/>
                <a:gd name="T5" fmla="*/ 33 h 34"/>
                <a:gd name="T6" fmla="*/ 12 w 66"/>
                <a:gd name="T7" fmla="*/ 32 h 34"/>
                <a:gd name="T8" fmla="*/ 3 w 66"/>
                <a:gd name="T9" fmla="*/ 28 h 34"/>
                <a:gd name="T10" fmla="*/ 0 w 66"/>
                <a:gd name="T11" fmla="*/ 21 h 34"/>
                <a:gd name="T12" fmla="*/ 0 w 66"/>
                <a:gd name="T13" fmla="*/ 16 h 34"/>
                <a:gd name="T14" fmla="*/ 3 w 66"/>
                <a:gd name="T15" fmla="*/ 7 h 34"/>
                <a:gd name="T16" fmla="*/ 11 w 66"/>
                <a:gd name="T17" fmla="*/ 3 h 34"/>
                <a:gd name="T18" fmla="*/ 23 w 66"/>
                <a:gd name="T19" fmla="*/ 2 h 34"/>
                <a:gd name="T20" fmla="*/ 43 w 66"/>
                <a:gd name="T21" fmla="*/ 0 h 34"/>
                <a:gd name="T22" fmla="*/ 48 w 66"/>
                <a:gd name="T23" fmla="*/ 0 h 34"/>
                <a:gd name="T24" fmla="*/ 62 w 66"/>
                <a:gd name="T25" fmla="*/ 4 h 34"/>
                <a:gd name="T26" fmla="*/ 66 w 66"/>
                <a:gd name="T27" fmla="*/ 13 h 34"/>
                <a:gd name="T28" fmla="*/ 66 w 66"/>
                <a:gd name="T29" fmla="*/ 20 h 34"/>
                <a:gd name="T30" fmla="*/ 62 w 66"/>
                <a:gd name="T31" fmla="*/ 29 h 34"/>
                <a:gd name="T32" fmla="*/ 53 w 66"/>
                <a:gd name="T33" fmla="*/ 33 h 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6" h="34">
                  <a:moveTo>
                    <a:pt x="53" y="33"/>
                  </a:moveTo>
                  <a:cubicBezTo>
                    <a:pt x="47" y="33"/>
                    <a:pt x="53" y="34"/>
                    <a:pt x="39" y="33"/>
                  </a:cubicBezTo>
                  <a:cubicBezTo>
                    <a:pt x="24" y="33"/>
                    <a:pt x="21" y="33"/>
                    <a:pt x="21" y="33"/>
                  </a:cubicBezTo>
                  <a:cubicBezTo>
                    <a:pt x="12" y="32"/>
                    <a:pt x="12" y="32"/>
                    <a:pt x="12" y="32"/>
                  </a:cubicBezTo>
                  <a:cubicBezTo>
                    <a:pt x="7" y="31"/>
                    <a:pt x="4" y="30"/>
                    <a:pt x="3" y="28"/>
                  </a:cubicBezTo>
                  <a:cubicBezTo>
                    <a:pt x="1" y="26"/>
                    <a:pt x="0" y="24"/>
                    <a:pt x="0" y="21"/>
                  </a:cubicBezTo>
                  <a:cubicBezTo>
                    <a:pt x="0" y="21"/>
                    <a:pt x="0" y="19"/>
                    <a:pt x="0" y="16"/>
                  </a:cubicBezTo>
                  <a:cubicBezTo>
                    <a:pt x="0" y="13"/>
                    <a:pt x="1" y="10"/>
                    <a:pt x="3" y="7"/>
                  </a:cubicBezTo>
                  <a:cubicBezTo>
                    <a:pt x="4" y="5"/>
                    <a:pt x="7" y="3"/>
                    <a:pt x="11" y="3"/>
                  </a:cubicBezTo>
                  <a:cubicBezTo>
                    <a:pt x="16" y="2"/>
                    <a:pt x="20" y="2"/>
                    <a:pt x="23" y="2"/>
                  </a:cubicBezTo>
                  <a:cubicBezTo>
                    <a:pt x="32" y="1"/>
                    <a:pt x="37" y="0"/>
                    <a:pt x="43" y="0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54" y="1"/>
                    <a:pt x="59" y="3"/>
                    <a:pt x="62" y="4"/>
                  </a:cubicBezTo>
                  <a:cubicBezTo>
                    <a:pt x="65" y="6"/>
                    <a:pt x="66" y="9"/>
                    <a:pt x="66" y="13"/>
                  </a:cubicBezTo>
                  <a:cubicBezTo>
                    <a:pt x="66" y="15"/>
                    <a:pt x="66" y="17"/>
                    <a:pt x="66" y="20"/>
                  </a:cubicBezTo>
                  <a:cubicBezTo>
                    <a:pt x="65" y="23"/>
                    <a:pt x="64" y="26"/>
                    <a:pt x="62" y="29"/>
                  </a:cubicBezTo>
                  <a:cubicBezTo>
                    <a:pt x="60" y="31"/>
                    <a:pt x="57" y="32"/>
                    <a:pt x="53" y="3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8" name="Freeform 84">
              <a:extLst>
                <a:ext uri="{FF2B5EF4-FFF2-40B4-BE49-F238E27FC236}">
                  <a16:creationId xmlns:a16="http://schemas.microsoft.com/office/drawing/2014/main" id="{270C485D-6BA8-4BF7-B72C-2B14A43A66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6274527">
              <a:off x="6910134" y="5062687"/>
              <a:ext cx="647637" cy="678578"/>
            </a:xfrm>
            <a:custGeom>
              <a:avLst/>
              <a:gdLst>
                <a:gd name="T0" fmla="*/ 4 w 57"/>
                <a:gd name="T1" fmla="*/ 34 h 60"/>
                <a:gd name="T2" fmla="*/ 17 w 57"/>
                <a:gd name="T3" fmla="*/ 18 h 60"/>
                <a:gd name="T4" fmla="*/ 26 w 57"/>
                <a:gd name="T5" fmla="*/ 8 h 60"/>
                <a:gd name="T6" fmla="*/ 29 w 57"/>
                <a:gd name="T7" fmla="*/ 5 h 60"/>
                <a:gd name="T8" fmla="*/ 41 w 57"/>
                <a:gd name="T9" fmla="*/ 0 h 60"/>
                <a:gd name="T10" fmla="*/ 51 w 57"/>
                <a:gd name="T11" fmla="*/ 6 h 60"/>
                <a:gd name="T12" fmla="*/ 56 w 57"/>
                <a:gd name="T13" fmla="*/ 16 h 60"/>
                <a:gd name="T14" fmla="*/ 51 w 57"/>
                <a:gd name="T15" fmla="*/ 28 h 60"/>
                <a:gd name="T16" fmla="*/ 29 w 57"/>
                <a:gd name="T17" fmla="*/ 53 h 60"/>
                <a:gd name="T18" fmla="*/ 17 w 57"/>
                <a:gd name="T19" fmla="*/ 59 h 60"/>
                <a:gd name="T20" fmla="*/ 5 w 57"/>
                <a:gd name="T21" fmla="*/ 54 h 60"/>
                <a:gd name="T22" fmla="*/ 0 w 57"/>
                <a:gd name="T23" fmla="*/ 45 h 60"/>
                <a:gd name="T24" fmla="*/ 4 w 57"/>
                <a:gd name="T25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7" h="60">
                  <a:moveTo>
                    <a:pt x="4" y="34"/>
                  </a:moveTo>
                  <a:cubicBezTo>
                    <a:pt x="5" y="33"/>
                    <a:pt x="17" y="18"/>
                    <a:pt x="17" y="18"/>
                  </a:cubicBezTo>
                  <a:cubicBezTo>
                    <a:pt x="21" y="14"/>
                    <a:pt x="24" y="10"/>
                    <a:pt x="26" y="8"/>
                  </a:cubicBezTo>
                  <a:cubicBezTo>
                    <a:pt x="29" y="5"/>
                    <a:pt x="29" y="5"/>
                    <a:pt x="29" y="5"/>
                  </a:cubicBezTo>
                  <a:cubicBezTo>
                    <a:pt x="34" y="2"/>
                    <a:pt x="38" y="0"/>
                    <a:pt x="41" y="0"/>
                  </a:cubicBezTo>
                  <a:cubicBezTo>
                    <a:pt x="44" y="1"/>
                    <a:pt x="47" y="2"/>
                    <a:pt x="51" y="6"/>
                  </a:cubicBezTo>
                  <a:cubicBezTo>
                    <a:pt x="55" y="10"/>
                    <a:pt x="57" y="13"/>
                    <a:pt x="56" y="16"/>
                  </a:cubicBezTo>
                  <a:cubicBezTo>
                    <a:pt x="56" y="19"/>
                    <a:pt x="54" y="23"/>
                    <a:pt x="51" y="28"/>
                  </a:cubicBezTo>
                  <a:cubicBezTo>
                    <a:pt x="51" y="28"/>
                    <a:pt x="33" y="48"/>
                    <a:pt x="29" y="53"/>
                  </a:cubicBezTo>
                  <a:cubicBezTo>
                    <a:pt x="25" y="57"/>
                    <a:pt x="21" y="59"/>
                    <a:pt x="17" y="59"/>
                  </a:cubicBezTo>
                  <a:cubicBezTo>
                    <a:pt x="13" y="60"/>
                    <a:pt x="9" y="58"/>
                    <a:pt x="5" y="54"/>
                  </a:cubicBezTo>
                  <a:cubicBezTo>
                    <a:pt x="2" y="51"/>
                    <a:pt x="0" y="48"/>
                    <a:pt x="0" y="45"/>
                  </a:cubicBezTo>
                  <a:cubicBezTo>
                    <a:pt x="0" y="42"/>
                    <a:pt x="2" y="38"/>
                    <a:pt x="4" y="34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  <p:sp>
          <p:nvSpPr>
            <p:cNvPr id="149" name="Freeform 87">
              <a:extLst>
                <a:ext uri="{FF2B5EF4-FFF2-40B4-BE49-F238E27FC236}">
                  <a16:creationId xmlns:a16="http://schemas.microsoft.com/office/drawing/2014/main" id="{79239B91-4327-43B3-AED5-CB9EC1653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rot="4430858">
              <a:off x="4571743" y="5071596"/>
              <a:ext cx="626472" cy="670149"/>
            </a:xfrm>
            <a:custGeom>
              <a:avLst/>
              <a:gdLst>
                <a:gd name="T0" fmla="*/ 0 w 55"/>
                <a:gd name="T1" fmla="*/ 17 h 59"/>
                <a:gd name="T2" fmla="*/ 1 w 55"/>
                <a:gd name="T3" fmla="*/ 11 h 59"/>
                <a:gd name="T4" fmla="*/ 4 w 55"/>
                <a:gd name="T5" fmla="*/ 6 h 59"/>
                <a:gd name="T6" fmla="*/ 7 w 55"/>
                <a:gd name="T7" fmla="*/ 4 h 59"/>
                <a:gd name="T8" fmla="*/ 14 w 55"/>
                <a:gd name="T9" fmla="*/ 0 h 59"/>
                <a:gd name="T10" fmla="*/ 23 w 55"/>
                <a:gd name="T11" fmla="*/ 3 h 59"/>
                <a:gd name="T12" fmla="*/ 31 w 55"/>
                <a:gd name="T13" fmla="*/ 11 h 59"/>
                <a:gd name="T14" fmla="*/ 38 w 55"/>
                <a:gd name="T15" fmla="*/ 20 h 59"/>
                <a:gd name="T16" fmla="*/ 48 w 55"/>
                <a:gd name="T17" fmla="*/ 31 h 59"/>
                <a:gd name="T18" fmla="*/ 55 w 55"/>
                <a:gd name="T19" fmla="*/ 43 h 59"/>
                <a:gd name="T20" fmla="*/ 49 w 55"/>
                <a:gd name="T21" fmla="*/ 55 h 59"/>
                <a:gd name="T22" fmla="*/ 38 w 55"/>
                <a:gd name="T23" fmla="*/ 59 h 59"/>
                <a:gd name="T24" fmla="*/ 33 w 55"/>
                <a:gd name="T25" fmla="*/ 58 h 59"/>
                <a:gd name="T26" fmla="*/ 26 w 55"/>
                <a:gd name="T27" fmla="*/ 53 h 59"/>
                <a:gd name="T28" fmla="*/ 5 w 55"/>
                <a:gd name="T29" fmla="*/ 27 h 59"/>
                <a:gd name="T30" fmla="*/ 0 w 55"/>
                <a:gd name="T31" fmla="*/ 17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5" h="59">
                  <a:moveTo>
                    <a:pt x="0" y="17"/>
                  </a:moveTo>
                  <a:cubicBezTo>
                    <a:pt x="0" y="14"/>
                    <a:pt x="0" y="12"/>
                    <a:pt x="1" y="11"/>
                  </a:cubicBezTo>
                  <a:cubicBezTo>
                    <a:pt x="2" y="9"/>
                    <a:pt x="3" y="8"/>
                    <a:pt x="4" y="6"/>
                  </a:cubicBezTo>
                  <a:cubicBezTo>
                    <a:pt x="6" y="5"/>
                    <a:pt x="7" y="4"/>
                    <a:pt x="7" y="4"/>
                  </a:cubicBezTo>
                  <a:cubicBezTo>
                    <a:pt x="9" y="2"/>
                    <a:pt x="12" y="1"/>
                    <a:pt x="14" y="0"/>
                  </a:cubicBezTo>
                  <a:cubicBezTo>
                    <a:pt x="17" y="0"/>
                    <a:pt x="20" y="1"/>
                    <a:pt x="23" y="3"/>
                  </a:cubicBezTo>
                  <a:cubicBezTo>
                    <a:pt x="26" y="4"/>
                    <a:pt x="29" y="7"/>
                    <a:pt x="31" y="11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8" y="31"/>
                    <a:pt x="48" y="31"/>
                    <a:pt x="48" y="31"/>
                  </a:cubicBezTo>
                  <a:cubicBezTo>
                    <a:pt x="52" y="36"/>
                    <a:pt x="54" y="40"/>
                    <a:pt x="55" y="43"/>
                  </a:cubicBezTo>
                  <a:cubicBezTo>
                    <a:pt x="55" y="47"/>
                    <a:pt x="54" y="52"/>
                    <a:pt x="49" y="55"/>
                  </a:cubicBezTo>
                  <a:cubicBezTo>
                    <a:pt x="45" y="58"/>
                    <a:pt x="41" y="59"/>
                    <a:pt x="38" y="59"/>
                  </a:cubicBezTo>
                  <a:cubicBezTo>
                    <a:pt x="37" y="59"/>
                    <a:pt x="35" y="59"/>
                    <a:pt x="33" y="58"/>
                  </a:cubicBezTo>
                  <a:cubicBezTo>
                    <a:pt x="31" y="57"/>
                    <a:pt x="29" y="55"/>
                    <a:pt x="26" y="53"/>
                  </a:cubicBezTo>
                  <a:cubicBezTo>
                    <a:pt x="23" y="50"/>
                    <a:pt x="5" y="27"/>
                    <a:pt x="5" y="27"/>
                  </a:cubicBezTo>
                  <a:cubicBezTo>
                    <a:pt x="2" y="23"/>
                    <a:pt x="0" y="19"/>
                    <a:pt x="0" y="1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350">
                <a:solidFill>
                  <a:schemeClr val="accent3"/>
                </a:solidFill>
              </a:endParaRPr>
            </a:p>
          </p:txBody>
        </p:sp>
      </p:grpSp>
      <p:pic>
        <p:nvPicPr>
          <p:cNvPr id="1028" name="Picture 4" descr="Svenska Spel striving for responsible gambling unity after 'tumultuous  year' - CasinoBeats">
            <a:extLst>
              <a:ext uri="{FF2B5EF4-FFF2-40B4-BE49-F238E27FC236}">
                <a16:creationId xmlns:a16="http://schemas.microsoft.com/office/drawing/2014/main" id="{ADFAA09F-FABC-7246-B121-3397514A67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83" r="18909" b="-1"/>
          <a:stretch/>
        </p:blipFill>
        <p:spPr bwMode="auto">
          <a:xfrm>
            <a:off x="4734816" y="1309243"/>
            <a:ext cx="3994847" cy="3938057"/>
          </a:xfrm>
          <a:custGeom>
            <a:avLst/>
            <a:gdLst/>
            <a:ahLst/>
            <a:cxnLst/>
            <a:rect l="l" t="t" r="r" b="b"/>
            <a:pathLst>
              <a:path w="5326462" h="5250743">
                <a:moveTo>
                  <a:pt x="2576092" y="0"/>
                </a:moveTo>
                <a:cubicBezTo>
                  <a:pt x="2650583" y="0"/>
                  <a:pt x="2726041" y="967"/>
                  <a:pt x="2803435" y="967"/>
                </a:cubicBezTo>
                <a:cubicBezTo>
                  <a:pt x="3020137" y="967"/>
                  <a:pt x="3205881" y="967"/>
                  <a:pt x="3329710" y="47407"/>
                </a:cubicBezTo>
                <a:cubicBezTo>
                  <a:pt x="3732156" y="124807"/>
                  <a:pt x="4088166" y="387966"/>
                  <a:pt x="4304868" y="573726"/>
                </a:cubicBezTo>
                <a:cubicBezTo>
                  <a:pt x="4537048" y="744005"/>
                  <a:pt x="4893058" y="1069084"/>
                  <a:pt x="5109760" y="1471563"/>
                </a:cubicBezTo>
                <a:cubicBezTo>
                  <a:pt x="5202632" y="2090761"/>
                  <a:pt x="5326462" y="2477760"/>
                  <a:pt x="5326462" y="2694480"/>
                </a:cubicBezTo>
                <a:cubicBezTo>
                  <a:pt x="5326462" y="3267238"/>
                  <a:pt x="5249068" y="3329158"/>
                  <a:pt x="5249068" y="3329158"/>
                </a:cubicBezTo>
                <a:cubicBezTo>
                  <a:pt x="5109760" y="3824516"/>
                  <a:pt x="4784708" y="4288915"/>
                  <a:pt x="4506091" y="4613994"/>
                </a:cubicBezTo>
                <a:cubicBezTo>
                  <a:pt x="4242954" y="4877153"/>
                  <a:pt x="3825029" y="5016473"/>
                  <a:pt x="3329710" y="5233192"/>
                </a:cubicBezTo>
                <a:cubicBezTo>
                  <a:pt x="3020137" y="5233192"/>
                  <a:pt x="2199766" y="5310592"/>
                  <a:pt x="1704448" y="5140313"/>
                </a:cubicBezTo>
                <a:cubicBezTo>
                  <a:pt x="1224608" y="4908113"/>
                  <a:pt x="1069821" y="4861674"/>
                  <a:pt x="667375" y="4505635"/>
                </a:cubicBezTo>
                <a:cubicBezTo>
                  <a:pt x="311365" y="4103156"/>
                  <a:pt x="48228" y="3329158"/>
                  <a:pt x="17270" y="2880239"/>
                </a:cubicBezTo>
                <a:cubicBezTo>
                  <a:pt x="-29166" y="2617080"/>
                  <a:pt x="32749" y="2183641"/>
                  <a:pt x="32749" y="2090761"/>
                </a:cubicBezTo>
                <a:cubicBezTo>
                  <a:pt x="32749" y="1610883"/>
                  <a:pt x="342323" y="1254844"/>
                  <a:pt x="605461" y="929765"/>
                </a:cubicBezTo>
                <a:cubicBezTo>
                  <a:pt x="884077" y="620166"/>
                  <a:pt x="1147215" y="341526"/>
                  <a:pt x="1549661" y="248646"/>
                </a:cubicBezTo>
                <a:cubicBezTo>
                  <a:pt x="1905671" y="78367"/>
                  <a:pt x="1905671" y="78367"/>
                  <a:pt x="1905671" y="78367"/>
                </a:cubicBezTo>
                <a:cubicBezTo>
                  <a:pt x="2137851" y="8707"/>
                  <a:pt x="2352618" y="0"/>
                  <a:pt x="2576092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221831"/>
      </p:ext>
    </p:extLst>
  </p:cSld>
  <p:clrMapOvr>
    <a:masterClrMapping/>
  </p:clrMapOvr>
</p:sld>
</file>

<file path=ppt/theme/theme1.xml><?xml version="1.0" encoding="utf-8"?>
<a:theme xmlns:a="http://schemas.openxmlformats.org/drawingml/2006/main" name="BlobVTI">
  <a:themeElements>
    <a:clrScheme name="Blob V2">
      <a:dk1>
        <a:sysClr val="windowText" lastClr="000000"/>
      </a:dk1>
      <a:lt1>
        <a:sysClr val="window" lastClr="FFFFFF"/>
      </a:lt1>
      <a:dk2>
        <a:srgbClr val="0B2827"/>
      </a:dk2>
      <a:lt2>
        <a:srgbClr val="DAE3E3"/>
      </a:lt2>
      <a:accent1>
        <a:srgbClr val="B495C2"/>
      </a:accent1>
      <a:accent2>
        <a:srgbClr val="767E37"/>
      </a:accent2>
      <a:accent3>
        <a:srgbClr val="8FA3A3"/>
      </a:accent3>
      <a:accent4>
        <a:srgbClr val="CE7F01"/>
      </a:accent4>
      <a:accent5>
        <a:srgbClr val="D15A29"/>
      </a:accent5>
      <a:accent6>
        <a:srgbClr val="B88470"/>
      </a:accent6>
      <a:hlink>
        <a:srgbClr val="B57001"/>
      </a:hlink>
      <a:folHlink>
        <a:srgbClr val="996209"/>
      </a:folHlink>
    </a:clrScheme>
    <a:fontScheme name="Blob">
      <a:majorFont>
        <a:latin typeface="Sagona Book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bVTI" id="{06D3AACF-B619-4265-899F-5E2FB3A445D5}" vid="{F5918863-BA1A-4735-81A8-3E7BFBDA84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2574</TotalTime>
  <Words>71</Words>
  <Application>Microsoft Macintosh PowerPoint</Application>
  <PresentationFormat>On-screen Show (4:3)</PresentationFormat>
  <Paragraphs>20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Next LT Pro</vt:lpstr>
      <vt:lpstr>Bookman Old Style</vt:lpstr>
      <vt:lpstr>Calibri</vt:lpstr>
      <vt:lpstr>Sagona Book</vt:lpstr>
      <vt:lpstr>The Hand Extrablack</vt:lpstr>
      <vt:lpstr>BlobVTI</vt:lpstr>
      <vt:lpstr>Striving For Unity</vt:lpstr>
      <vt:lpstr>Remember The Goal</vt:lpstr>
      <vt:lpstr>Seek First to understand, then to be understood</vt:lpstr>
      <vt:lpstr>Behave With Brotherly Love</vt:lpstr>
      <vt:lpstr>Show Compassion, Not Vengeance</vt:lpstr>
      <vt:lpstr>Don’t Think More Highly Of Yourself Than You Ought</vt:lpstr>
      <vt:lpstr>Do All Of This, Even When Others Don’t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Striving For Unity</dc:title>
  <dc:creator>Aric Russell</dc:creator>
  <cp:lastModifiedBy>Aric Russell</cp:lastModifiedBy>
  <cp:revision>4</cp:revision>
  <dcterms:created xsi:type="dcterms:W3CDTF">2021-04-25T01:28:58Z</dcterms:created>
  <dcterms:modified xsi:type="dcterms:W3CDTF">2023-01-05T16:37:21Z</dcterms:modified>
</cp:coreProperties>
</file>