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2" d="100"/>
          <a:sy n="62" d="100"/>
        </p:scale>
        <p:origin x="1424" y="2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7E90BF-DE8A-410F-90CD-3746644E1944}" type="datetimeFigureOut">
              <a:rPr lang="en-US" smtClean="0"/>
              <a:t>11/12/2021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AF87-C63D-41D8-B7B6-B50B5FFF0121}" type="slidenum">
              <a:rPr lang="en-US" smtClean="0"/>
              <a:t>‹#›</a:t>
            </a:fld>
            <a:endParaRPr lang="en-US"/>
          </a:p>
        </p:txBody>
      </p:sp>
    </p:spTree>
    <p:extLst>
      <p:ext uri="{BB962C8B-B14F-4D97-AF65-F5344CB8AC3E}">
        <p14:creationId xmlns:p14="http://schemas.microsoft.com/office/powerpoint/2010/main" val="3070530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some people in the Bible who are only mentioned once or twice. We don’t know who they are. There are other people who are central to the entire story. Like Abraham. </a:t>
            </a:r>
          </a:p>
        </p:txBody>
      </p:sp>
      <p:sp>
        <p:nvSpPr>
          <p:cNvPr id="4" name="Slide Number Placeholder 3"/>
          <p:cNvSpPr>
            <a:spLocks noGrp="1"/>
          </p:cNvSpPr>
          <p:nvPr>
            <p:ph type="sldNum" sz="quarter" idx="5"/>
          </p:nvPr>
        </p:nvSpPr>
        <p:spPr/>
        <p:txBody>
          <a:bodyPr/>
          <a:lstStyle/>
          <a:p>
            <a:fld id="{F97DAF87-C63D-41D8-B7B6-B50B5FFF0121}" type="slidenum">
              <a:rPr lang="en-US" smtClean="0"/>
              <a:t>1</a:t>
            </a:fld>
            <a:endParaRPr lang="en-US"/>
          </a:p>
        </p:txBody>
      </p:sp>
    </p:spTree>
    <p:extLst>
      <p:ext uri="{BB962C8B-B14F-4D97-AF65-F5344CB8AC3E}">
        <p14:creationId xmlns:p14="http://schemas.microsoft.com/office/powerpoint/2010/main" val="35783596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like to know where I am going. Ab obeyed, without knowing. FAITH=TRUST. FAITH=OBEY</a:t>
            </a:r>
          </a:p>
        </p:txBody>
      </p:sp>
      <p:sp>
        <p:nvSpPr>
          <p:cNvPr id="4" name="Slide Number Placeholder 3"/>
          <p:cNvSpPr>
            <a:spLocks noGrp="1"/>
          </p:cNvSpPr>
          <p:nvPr>
            <p:ph type="sldNum" sz="quarter" idx="5"/>
          </p:nvPr>
        </p:nvSpPr>
        <p:spPr/>
        <p:txBody>
          <a:bodyPr/>
          <a:lstStyle/>
          <a:p>
            <a:fld id="{F97DAF87-C63D-41D8-B7B6-B50B5FFF0121}" type="slidenum">
              <a:rPr lang="en-US" smtClean="0"/>
              <a:t>13</a:t>
            </a:fld>
            <a:endParaRPr lang="en-US"/>
          </a:p>
        </p:txBody>
      </p:sp>
    </p:spTree>
    <p:extLst>
      <p:ext uri="{BB962C8B-B14F-4D97-AF65-F5344CB8AC3E}">
        <p14:creationId xmlns:p14="http://schemas.microsoft.com/office/powerpoint/2010/main" val="3709410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to obey. Rom is thought of as the “faith” letter, but it’s obedience. What is faith? Trust in Christ. </a:t>
            </a:r>
          </a:p>
        </p:txBody>
      </p:sp>
      <p:sp>
        <p:nvSpPr>
          <p:cNvPr id="4" name="Slide Number Placeholder 3"/>
          <p:cNvSpPr>
            <a:spLocks noGrp="1"/>
          </p:cNvSpPr>
          <p:nvPr>
            <p:ph type="sldNum" sz="quarter" idx="5"/>
          </p:nvPr>
        </p:nvSpPr>
        <p:spPr/>
        <p:txBody>
          <a:bodyPr/>
          <a:lstStyle/>
          <a:p>
            <a:fld id="{F97DAF87-C63D-41D8-B7B6-B50B5FFF0121}" type="slidenum">
              <a:rPr lang="en-US" smtClean="0"/>
              <a:t>14</a:t>
            </a:fld>
            <a:endParaRPr lang="en-US"/>
          </a:p>
        </p:txBody>
      </p:sp>
    </p:spTree>
    <p:extLst>
      <p:ext uri="{BB962C8B-B14F-4D97-AF65-F5344CB8AC3E}">
        <p14:creationId xmlns:p14="http://schemas.microsoft.com/office/powerpoint/2010/main" val="3449846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to obey. Rom is thought of as the “faith” letter, but it’s obedience. What is faith? Trust in Christ. </a:t>
            </a:r>
          </a:p>
        </p:txBody>
      </p:sp>
      <p:sp>
        <p:nvSpPr>
          <p:cNvPr id="4" name="Slide Number Placeholder 3"/>
          <p:cNvSpPr>
            <a:spLocks noGrp="1"/>
          </p:cNvSpPr>
          <p:nvPr>
            <p:ph type="sldNum" sz="quarter" idx="5"/>
          </p:nvPr>
        </p:nvSpPr>
        <p:spPr/>
        <p:txBody>
          <a:bodyPr/>
          <a:lstStyle/>
          <a:p>
            <a:fld id="{F97DAF87-C63D-41D8-B7B6-B50B5FFF0121}" type="slidenum">
              <a:rPr lang="en-US" smtClean="0"/>
              <a:t>15</a:t>
            </a:fld>
            <a:endParaRPr lang="en-US"/>
          </a:p>
        </p:txBody>
      </p:sp>
    </p:spTree>
    <p:extLst>
      <p:ext uri="{BB962C8B-B14F-4D97-AF65-F5344CB8AC3E}">
        <p14:creationId xmlns:p14="http://schemas.microsoft.com/office/powerpoint/2010/main" val="552478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 comes up with some schemes. Shows a lack of faith. Still in Gen 12.</a:t>
            </a:r>
          </a:p>
        </p:txBody>
      </p:sp>
      <p:sp>
        <p:nvSpPr>
          <p:cNvPr id="4" name="Slide Number Placeholder 3"/>
          <p:cNvSpPr>
            <a:spLocks noGrp="1"/>
          </p:cNvSpPr>
          <p:nvPr>
            <p:ph type="sldNum" sz="quarter" idx="5"/>
          </p:nvPr>
        </p:nvSpPr>
        <p:spPr/>
        <p:txBody>
          <a:bodyPr/>
          <a:lstStyle/>
          <a:p>
            <a:fld id="{F97DAF87-C63D-41D8-B7B6-B50B5FFF0121}" type="slidenum">
              <a:rPr lang="en-US" smtClean="0"/>
              <a:t>16</a:t>
            </a:fld>
            <a:endParaRPr lang="en-US"/>
          </a:p>
        </p:txBody>
      </p:sp>
    </p:spTree>
    <p:extLst>
      <p:ext uri="{BB962C8B-B14F-4D97-AF65-F5344CB8AC3E}">
        <p14:creationId xmlns:p14="http://schemas.microsoft.com/office/powerpoint/2010/main" val="7704848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 comes up with some schemes. </a:t>
            </a:r>
          </a:p>
        </p:txBody>
      </p:sp>
      <p:sp>
        <p:nvSpPr>
          <p:cNvPr id="4" name="Slide Number Placeholder 3"/>
          <p:cNvSpPr>
            <a:spLocks noGrp="1"/>
          </p:cNvSpPr>
          <p:nvPr>
            <p:ph type="sldNum" sz="quarter" idx="5"/>
          </p:nvPr>
        </p:nvSpPr>
        <p:spPr/>
        <p:txBody>
          <a:bodyPr/>
          <a:lstStyle/>
          <a:p>
            <a:fld id="{F97DAF87-C63D-41D8-B7B6-B50B5FFF0121}" type="slidenum">
              <a:rPr lang="en-US" smtClean="0"/>
              <a:t>17</a:t>
            </a:fld>
            <a:endParaRPr lang="en-US"/>
          </a:p>
        </p:txBody>
      </p:sp>
    </p:spTree>
    <p:extLst>
      <p:ext uri="{BB962C8B-B14F-4D97-AF65-F5344CB8AC3E}">
        <p14:creationId xmlns:p14="http://schemas.microsoft.com/office/powerpoint/2010/main" val="2478797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 comes up with some schemes. </a:t>
            </a:r>
          </a:p>
        </p:txBody>
      </p:sp>
      <p:sp>
        <p:nvSpPr>
          <p:cNvPr id="4" name="Slide Number Placeholder 3"/>
          <p:cNvSpPr>
            <a:spLocks noGrp="1"/>
          </p:cNvSpPr>
          <p:nvPr>
            <p:ph type="sldNum" sz="quarter" idx="5"/>
          </p:nvPr>
        </p:nvSpPr>
        <p:spPr/>
        <p:txBody>
          <a:bodyPr/>
          <a:lstStyle/>
          <a:p>
            <a:fld id="{F97DAF87-C63D-41D8-B7B6-B50B5FFF0121}" type="slidenum">
              <a:rPr lang="en-US" smtClean="0"/>
              <a:t>18</a:t>
            </a:fld>
            <a:endParaRPr lang="en-US"/>
          </a:p>
        </p:txBody>
      </p:sp>
    </p:spTree>
    <p:extLst>
      <p:ext uri="{BB962C8B-B14F-4D97-AF65-F5344CB8AC3E}">
        <p14:creationId xmlns:p14="http://schemas.microsoft.com/office/powerpoint/2010/main" val="3059777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Thessalonians weren’t perfect, but they are told to do right more and more. </a:t>
            </a:r>
          </a:p>
        </p:txBody>
      </p:sp>
      <p:sp>
        <p:nvSpPr>
          <p:cNvPr id="4" name="Slide Number Placeholder 3"/>
          <p:cNvSpPr>
            <a:spLocks noGrp="1"/>
          </p:cNvSpPr>
          <p:nvPr>
            <p:ph type="sldNum" sz="quarter" idx="5"/>
          </p:nvPr>
        </p:nvSpPr>
        <p:spPr/>
        <p:txBody>
          <a:bodyPr/>
          <a:lstStyle/>
          <a:p>
            <a:fld id="{F97DAF87-C63D-41D8-B7B6-B50B5FFF0121}" type="slidenum">
              <a:rPr lang="en-US" smtClean="0"/>
              <a:t>19</a:t>
            </a:fld>
            <a:endParaRPr lang="en-US"/>
          </a:p>
        </p:txBody>
      </p:sp>
    </p:spTree>
    <p:extLst>
      <p:ext uri="{BB962C8B-B14F-4D97-AF65-F5344CB8AC3E}">
        <p14:creationId xmlns:p14="http://schemas.microsoft.com/office/powerpoint/2010/main" val="26366099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Thessalonians weren’t perfect, but they are told to do right more and more. </a:t>
            </a:r>
          </a:p>
        </p:txBody>
      </p:sp>
      <p:sp>
        <p:nvSpPr>
          <p:cNvPr id="4" name="Slide Number Placeholder 3"/>
          <p:cNvSpPr>
            <a:spLocks noGrp="1"/>
          </p:cNvSpPr>
          <p:nvPr>
            <p:ph type="sldNum" sz="quarter" idx="5"/>
          </p:nvPr>
        </p:nvSpPr>
        <p:spPr/>
        <p:txBody>
          <a:bodyPr/>
          <a:lstStyle/>
          <a:p>
            <a:fld id="{F97DAF87-C63D-41D8-B7B6-B50B5FFF0121}" type="slidenum">
              <a:rPr lang="en-US" smtClean="0"/>
              <a:t>20</a:t>
            </a:fld>
            <a:endParaRPr lang="en-US"/>
          </a:p>
        </p:txBody>
      </p:sp>
    </p:spTree>
    <p:extLst>
      <p:ext uri="{BB962C8B-B14F-4D97-AF65-F5344CB8AC3E}">
        <p14:creationId xmlns:p14="http://schemas.microsoft.com/office/powerpoint/2010/main" val="1570465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about Ab journey of faith and ways that our journey is similar. </a:t>
            </a:r>
          </a:p>
        </p:txBody>
      </p:sp>
      <p:sp>
        <p:nvSpPr>
          <p:cNvPr id="4" name="Slide Number Placeholder 3"/>
          <p:cNvSpPr>
            <a:spLocks noGrp="1"/>
          </p:cNvSpPr>
          <p:nvPr>
            <p:ph type="sldNum" sz="quarter" idx="5"/>
          </p:nvPr>
        </p:nvSpPr>
        <p:spPr/>
        <p:txBody>
          <a:bodyPr/>
          <a:lstStyle/>
          <a:p>
            <a:fld id="{F97DAF87-C63D-41D8-B7B6-B50B5FFF0121}" type="slidenum">
              <a:rPr lang="en-US" smtClean="0"/>
              <a:t>2</a:t>
            </a:fld>
            <a:endParaRPr lang="en-US"/>
          </a:p>
        </p:txBody>
      </p:sp>
    </p:spTree>
    <p:extLst>
      <p:ext uri="{BB962C8B-B14F-4D97-AF65-F5344CB8AC3E}">
        <p14:creationId xmlns:p14="http://schemas.microsoft.com/office/powerpoint/2010/main" val="3699771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 is central to the whole Bible. Both Rom and Jam highlight his faith, belief. </a:t>
            </a:r>
          </a:p>
        </p:txBody>
      </p:sp>
      <p:sp>
        <p:nvSpPr>
          <p:cNvPr id="4" name="Slide Number Placeholder 3"/>
          <p:cNvSpPr>
            <a:spLocks noGrp="1"/>
          </p:cNvSpPr>
          <p:nvPr>
            <p:ph type="sldNum" sz="quarter" idx="5"/>
          </p:nvPr>
        </p:nvSpPr>
        <p:spPr/>
        <p:txBody>
          <a:bodyPr/>
          <a:lstStyle/>
          <a:p>
            <a:fld id="{F97DAF87-C63D-41D8-B7B6-B50B5FFF0121}" type="slidenum">
              <a:rPr lang="en-US" smtClean="0"/>
              <a:t>3</a:t>
            </a:fld>
            <a:endParaRPr lang="en-US"/>
          </a:p>
        </p:txBody>
      </p:sp>
    </p:spTree>
    <p:extLst>
      <p:ext uri="{BB962C8B-B14F-4D97-AF65-F5344CB8AC3E}">
        <p14:creationId xmlns:p14="http://schemas.microsoft.com/office/powerpoint/2010/main" val="437278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Belief is not just intellectual acknowledgment that God exists, but faith. Trust that it will happen. </a:t>
            </a:r>
          </a:p>
        </p:txBody>
      </p:sp>
      <p:sp>
        <p:nvSpPr>
          <p:cNvPr id="4" name="Slide Number Placeholder 3"/>
          <p:cNvSpPr>
            <a:spLocks noGrp="1"/>
          </p:cNvSpPr>
          <p:nvPr>
            <p:ph type="sldNum" sz="quarter" idx="5"/>
          </p:nvPr>
        </p:nvSpPr>
        <p:spPr/>
        <p:txBody>
          <a:bodyPr/>
          <a:lstStyle/>
          <a:p>
            <a:fld id="{F97DAF87-C63D-41D8-B7B6-B50B5FFF0121}" type="slidenum">
              <a:rPr lang="en-US" smtClean="0"/>
              <a:t>4</a:t>
            </a:fld>
            <a:endParaRPr lang="en-US"/>
          </a:p>
        </p:txBody>
      </p:sp>
    </p:spTree>
    <p:extLst>
      <p:ext uri="{BB962C8B-B14F-4D97-AF65-F5344CB8AC3E}">
        <p14:creationId xmlns:p14="http://schemas.microsoft.com/office/powerpoint/2010/main" val="2114265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Belief is not just intellectual acknowledgment that God exists, but faith. Trust that it will happen. </a:t>
            </a:r>
          </a:p>
        </p:txBody>
      </p:sp>
      <p:sp>
        <p:nvSpPr>
          <p:cNvPr id="4" name="Slide Number Placeholder 3"/>
          <p:cNvSpPr>
            <a:spLocks noGrp="1"/>
          </p:cNvSpPr>
          <p:nvPr>
            <p:ph type="sldNum" sz="quarter" idx="5"/>
          </p:nvPr>
        </p:nvSpPr>
        <p:spPr/>
        <p:txBody>
          <a:bodyPr/>
          <a:lstStyle/>
          <a:p>
            <a:fld id="{F97DAF87-C63D-41D8-B7B6-B50B5FFF0121}" type="slidenum">
              <a:rPr lang="en-US" smtClean="0"/>
              <a:t>5</a:t>
            </a:fld>
            <a:endParaRPr lang="en-US"/>
          </a:p>
        </p:txBody>
      </p:sp>
    </p:spTree>
    <p:extLst>
      <p:ext uri="{BB962C8B-B14F-4D97-AF65-F5344CB8AC3E}">
        <p14:creationId xmlns:p14="http://schemas.microsoft.com/office/powerpoint/2010/main" val="1583688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is a speaking God in Genesis and in Gen 12- .</a:t>
            </a:r>
          </a:p>
        </p:txBody>
      </p:sp>
      <p:sp>
        <p:nvSpPr>
          <p:cNvPr id="4" name="Slide Number Placeholder 3"/>
          <p:cNvSpPr>
            <a:spLocks noGrp="1"/>
          </p:cNvSpPr>
          <p:nvPr>
            <p:ph type="sldNum" sz="quarter" idx="5"/>
          </p:nvPr>
        </p:nvSpPr>
        <p:spPr/>
        <p:txBody>
          <a:bodyPr/>
          <a:lstStyle/>
          <a:p>
            <a:fld id="{F97DAF87-C63D-41D8-B7B6-B50B5FFF0121}" type="slidenum">
              <a:rPr lang="en-US" smtClean="0"/>
              <a:t>6</a:t>
            </a:fld>
            <a:endParaRPr lang="en-US"/>
          </a:p>
        </p:txBody>
      </p:sp>
    </p:spTree>
    <p:extLst>
      <p:ext uri="{BB962C8B-B14F-4D97-AF65-F5344CB8AC3E}">
        <p14:creationId xmlns:p14="http://schemas.microsoft.com/office/powerpoint/2010/main" val="871541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continues throughout the early parts of Genesis. We could go page after page from Gen 12-22 </a:t>
            </a:r>
          </a:p>
        </p:txBody>
      </p:sp>
      <p:sp>
        <p:nvSpPr>
          <p:cNvPr id="4" name="Slide Number Placeholder 3"/>
          <p:cNvSpPr>
            <a:spLocks noGrp="1"/>
          </p:cNvSpPr>
          <p:nvPr>
            <p:ph type="sldNum" sz="quarter" idx="5"/>
          </p:nvPr>
        </p:nvSpPr>
        <p:spPr/>
        <p:txBody>
          <a:bodyPr/>
          <a:lstStyle/>
          <a:p>
            <a:fld id="{F97DAF87-C63D-41D8-B7B6-B50B5FFF0121}" type="slidenum">
              <a:rPr lang="en-US" smtClean="0"/>
              <a:t>10</a:t>
            </a:fld>
            <a:endParaRPr lang="en-US"/>
          </a:p>
        </p:txBody>
      </p:sp>
    </p:spTree>
    <p:extLst>
      <p:ext uri="{BB962C8B-B14F-4D97-AF65-F5344CB8AC3E}">
        <p14:creationId xmlns:p14="http://schemas.microsoft.com/office/powerpoint/2010/main" val="589559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Abram did what God said. He heard. </a:t>
            </a:r>
          </a:p>
        </p:txBody>
      </p:sp>
      <p:sp>
        <p:nvSpPr>
          <p:cNvPr id="4" name="Slide Number Placeholder 3"/>
          <p:cNvSpPr>
            <a:spLocks noGrp="1"/>
          </p:cNvSpPr>
          <p:nvPr>
            <p:ph type="sldNum" sz="quarter" idx="5"/>
          </p:nvPr>
        </p:nvSpPr>
        <p:spPr/>
        <p:txBody>
          <a:bodyPr/>
          <a:lstStyle/>
          <a:p>
            <a:fld id="{F97DAF87-C63D-41D8-B7B6-B50B5FFF0121}" type="slidenum">
              <a:rPr lang="en-US" smtClean="0"/>
              <a:t>11</a:t>
            </a:fld>
            <a:endParaRPr lang="en-US"/>
          </a:p>
        </p:txBody>
      </p:sp>
    </p:spTree>
    <p:extLst>
      <p:ext uri="{BB962C8B-B14F-4D97-AF65-F5344CB8AC3E}">
        <p14:creationId xmlns:p14="http://schemas.microsoft.com/office/powerpoint/2010/main" val="3906340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we like Ab? Do we hear and do? Like a mirror. Don’t look at it and turn away with no change.</a:t>
            </a:r>
          </a:p>
        </p:txBody>
      </p:sp>
      <p:sp>
        <p:nvSpPr>
          <p:cNvPr id="4" name="Slide Number Placeholder 3"/>
          <p:cNvSpPr>
            <a:spLocks noGrp="1"/>
          </p:cNvSpPr>
          <p:nvPr>
            <p:ph type="sldNum" sz="quarter" idx="5"/>
          </p:nvPr>
        </p:nvSpPr>
        <p:spPr/>
        <p:txBody>
          <a:bodyPr/>
          <a:lstStyle/>
          <a:p>
            <a:fld id="{F97DAF87-C63D-41D8-B7B6-B50B5FFF0121}" type="slidenum">
              <a:rPr lang="en-US" smtClean="0"/>
              <a:t>12</a:t>
            </a:fld>
            <a:endParaRPr lang="en-US"/>
          </a:p>
        </p:txBody>
      </p:sp>
    </p:spTree>
    <p:extLst>
      <p:ext uri="{BB962C8B-B14F-4D97-AF65-F5344CB8AC3E}">
        <p14:creationId xmlns:p14="http://schemas.microsoft.com/office/powerpoint/2010/main" val="3418675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FD49C6-6761-4A9F-85B4-29AD2A87063B}"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A8DFE-5E34-4CA1-AAEA-D857E4A3B488}" type="slidenum">
              <a:rPr lang="en-US" smtClean="0"/>
              <a:t>‹#›</a:t>
            </a:fld>
            <a:endParaRPr lang="en-US"/>
          </a:p>
        </p:txBody>
      </p:sp>
    </p:spTree>
    <p:extLst>
      <p:ext uri="{BB962C8B-B14F-4D97-AF65-F5344CB8AC3E}">
        <p14:creationId xmlns:p14="http://schemas.microsoft.com/office/powerpoint/2010/main" val="3786438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D49C6-6761-4A9F-85B4-29AD2A87063B}"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A8DFE-5E34-4CA1-AAEA-D857E4A3B488}" type="slidenum">
              <a:rPr lang="en-US" smtClean="0"/>
              <a:t>‹#›</a:t>
            </a:fld>
            <a:endParaRPr lang="en-US"/>
          </a:p>
        </p:txBody>
      </p:sp>
    </p:spTree>
    <p:extLst>
      <p:ext uri="{BB962C8B-B14F-4D97-AF65-F5344CB8AC3E}">
        <p14:creationId xmlns:p14="http://schemas.microsoft.com/office/powerpoint/2010/main" val="3215435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D49C6-6761-4A9F-85B4-29AD2A87063B}"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A8DFE-5E34-4CA1-AAEA-D857E4A3B488}" type="slidenum">
              <a:rPr lang="en-US" smtClean="0"/>
              <a:t>‹#›</a:t>
            </a:fld>
            <a:endParaRPr lang="en-US"/>
          </a:p>
        </p:txBody>
      </p:sp>
    </p:spTree>
    <p:extLst>
      <p:ext uri="{BB962C8B-B14F-4D97-AF65-F5344CB8AC3E}">
        <p14:creationId xmlns:p14="http://schemas.microsoft.com/office/powerpoint/2010/main" val="2652801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D49C6-6761-4A9F-85B4-29AD2A87063B}"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A8DFE-5E34-4CA1-AAEA-D857E4A3B488}" type="slidenum">
              <a:rPr lang="en-US" smtClean="0"/>
              <a:t>‹#›</a:t>
            </a:fld>
            <a:endParaRPr lang="en-US"/>
          </a:p>
        </p:txBody>
      </p:sp>
    </p:spTree>
    <p:extLst>
      <p:ext uri="{BB962C8B-B14F-4D97-AF65-F5344CB8AC3E}">
        <p14:creationId xmlns:p14="http://schemas.microsoft.com/office/powerpoint/2010/main" val="448764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FD49C6-6761-4A9F-85B4-29AD2A87063B}"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A8DFE-5E34-4CA1-AAEA-D857E4A3B488}" type="slidenum">
              <a:rPr lang="en-US" smtClean="0"/>
              <a:t>‹#›</a:t>
            </a:fld>
            <a:endParaRPr lang="en-US"/>
          </a:p>
        </p:txBody>
      </p:sp>
    </p:spTree>
    <p:extLst>
      <p:ext uri="{BB962C8B-B14F-4D97-AF65-F5344CB8AC3E}">
        <p14:creationId xmlns:p14="http://schemas.microsoft.com/office/powerpoint/2010/main" val="2749293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FD49C6-6761-4A9F-85B4-29AD2A87063B}"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6A8DFE-5E34-4CA1-AAEA-D857E4A3B488}" type="slidenum">
              <a:rPr lang="en-US" smtClean="0"/>
              <a:t>‹#›</a:t>
            </a:fld>
            <a:endParaRPr lang="en-US"/>
          </a:p>
        </p:txBody>
      </p:sp>
    </p:spTree>
    <p:extLst>
      <p:ext uri="{BB962C8B-B14F-4D97-AF65-F5344CB8AC3E}">
        <p14:creationId xmlns:p14="http://schemas.microsoft.com/office/powerpoint/2010/main" val="544001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FD49C6-6761-4A9F-85B4-29AD2A87063B}" type="datetimeFigureOut">
              <a:rPr lang="en-US" smtClean="0"/>
              <a:t>11/12/2021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6A8DFE-5E34-4CA1-AAEA-D857E4A3B488}" type="slidenum">
              <a:rPr lang="en-US" smtClean="0"/>
              <a:t>‹#›</a:t>
            </a:fld>
            <a:endParaRPr lang="en-US"/>
          </a:p>
        </p:txBody>
      </p:sp>
    </p:spTree>
    <p:extLst>
      <p:ext uri="{BB962C8B-B14F-4D97-AF65-F5344CB8AC3E}">
        <p14:creationId xmlns:p14="http://schemas.microsoft.com/office/powerpoint/2010/main" val="1348146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FD49C6-6761-4A9F-85B4-29AD2A87063B}" type="datetimeFigureOut">
              <a:rPr lang="en-US" smtClean="0"/>
              <a:t>11/12/2021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6A8DFE-5E34-4CA1-AAEA-D857E4A3B488}" type="slidenum">
              <a:rPr lang="en-US" smtClean="0"/>
              <a:t>‹#›</a:t>
            </a:fld>
            <a:endParaRPr lang="en-US"/>
          </a:p>
        </p:txBody>
      </p:sp>
    </p:spTree>
    <p:extLst>
      <p:ext uri="{BB962C8B-B14F-4D97-AF65-F5344CB8AC3E}">
        <p14:creationId xmlns:p14="http://schemas.microsoft.com/office/powerpoint/2010/main" val="2718876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D49C6-6761-4A9F-85B4-29AD2A87063B}" type="datetimeFigureOut">
              <a:rPr lang="en-US" smtClean="0"/>
              <a:t>11/12/2021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6A8DFE-5E34-4CA1-AAEA-D857E4A3B488}" type="slidenum">
              <a:rPr lang="en-US" smtClean="0"/>
              <a:t>‹#›</a:t>
            </a:fld>
            <a:endParaRPr lang="en-US"/>
          </a:p>
        </p:txBody>
      </p:sp>
    </p:spTree>
    <p:extLst>
      <p:ext uri="{BB962C8B-B14F-4D97-AF65-F5344CB8AC3E}">
        <p14:creationId xmlns:p14="http://schemas.microsoft.com/office/powerpoint/2010/main" val="3950423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FD49C6-6761-4A9F-85B4-29AD2A87063B}"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6A8DFE-5E34-4CA1-AAEA-D857E4A3B488}" type="slidenum">
              <a:rPr lang="en-US" smtClean="0"/>
              <a:t>‹#›</a:t>
            </a:fld>
            <a:endParaRPr lang="en-US"/>
          </a:p>
        </p:txBody>
      </p:sp>
    </p:spTree>
    <p:extLst>
      <p:ext uri="{BB962C8B-B14F-4D97-AF65-F5344CB8AC3E}">
        <p14:creationId xmlns:p14="http://schemas.microsoft.com/office/powerpoint/2010/main" val="866639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FD49C6-6761-4A9F-85B4-29AD2A87063B}"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6A8DFE-5E34-4CA1-AAEA-D857E4A3B488}" type="slidenum">
              <a:rPr lang="en-US" smtClean="0"/>
              <a:t>‹#›</a:t>
            </a:fld>
            <a:endParaRPr lang="en-US"/>
          </a:p>
        </p:txBody>
      </p:sp>
    </p:spTree>
    <p:extLst>
      <p:ext uri="{BB962C8B-B14F-4D97-AF65-F5344CB8AC3E}">
        <p14:creationId xmlns:p14="http://schemas.microsoft.com/office/powerpoint/2010/main" val="2710896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FD49C6-6761-4A9F-85B4-29AD2A87063B}" type="datetimeFigureOut">
              <a:rPr lang="en-US" smtClean="0"/>
              <a:t>11/12/2021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6A8DFE-5E34-4CA1-AAEA-D857E4A3B488}" type="slidenum">
              <a:rPr lang="en-US" smtClean="0"/>
              <a:t>‹#›</a:t>
            </a:fld>
            <a:endParaRPr lang="en-US"/>
          </a:p>
        </p:txBody>
      </p:sp>
    </p:spTree>
    <p:extLst>
      <p:ext uri="{BB962C8B-B14F-4D97-AF65-F5344CB8AC3E}">
        <p14:creationId xmlns:p14="http://schemas.microsoft.com/office/powerpoint/2010/main" val="7559843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416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0" name="Picture 6" descr="See the source image">
            <a:extLst>
              <a:ext uri="{FF2B5EF4-FFF2-40B4-BE49-F238E27FC236}">
                <a16:creationId xmlns:a16="http://schemas.microsoft.com/office/drawing/2014/main" id="{5CAECDED-431C-49EB-9681-B849ED947BC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266"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3B8A9C7-5FE1-4D25-A5DA-C88698233B30}"/>
              </a:ext>
            </a:extLst>
          </p:cNvPr>
          <p:cNvSpPr txBox="1"/>
          <p:nvPr/>
        </p:nvSpPr>
        <p:spPr>
          <a:xfrm>
            <a:off x="-3409" y="4943288"/>
            <a:ext cx="9095077"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Abraham Heard the Word of the Lord</a:t>
            </a:r>
          </a:p>
        </p:txBody>
      </p:sp>
      <p:sp>
        <p:nvSpPr>
          <p:cNvPr id="5" name="TextBox 4">
            <a:extLst>
              <a:ext uri="{FF2B5EF4-FFF2-40B4-BE49-F238E27FC236}">
                <a16:creationId xmlns:a16="http://schemas.microsoft.com/office/drawing/2014/main" id="{DD67A129-6A7D-4F01-ADC8-6FFE6BBBDC40}"/>
              </a:ext>
            </a:extLst>
          </p:cNvPr>
          <p:cNvSpPr txBox="1"/>
          <p:nvPr/>
        </p:nvSpPr>
        <p:spPr>
          <a:xfrm>
            <a:off x="2286" y="6533"/>
            <a:ext cx="9141714" cy="1077218"/>
          </a:xfrm>
          <a:prstGeom prst="rect">
            <a:avLst/>
          </a:prstGeom>
          <a:solidFill>
            <a:schemeClr val="tx1"/>
          </a:solidFill>
          <a:effectLst/>
        </p:spPr>
        <p:txBody>
          <a:bodyPr wrap="square" rtlCol="0">
            <a:spAutoFit/>
          </a:bodyPr>
          <a:lstStyle/>
          <a:p>
            <a:pPr algn="ctr"/>
            <a:r>
              <a:rPr lang="en-US" sz="3200" b="1" dirty="0">
                <a:solidFill>
                  <a:schemeClr val="bg1"/>
                </a:solidFill>
                <a:latin typeface="Helvetica" panose="020B0604020202020204" pitchFamily="34" charset="0"/>
                <a:cs typeface="Helvetica" panose="020B0604020202020204" pitchFamily="34" charset="0"/>
              </a:rPr>
              <a:t>God said to Abram…</a:t>
            </a:r>
          </a:p>
          <a:p>
            <a:pPr algn="ctr"/>
            <a:r>
              <a:rPr lang="en-US" sz="3200" i="1" dirty="0">
                <a:solidFill>
                  <a:schemeClr val="bg1"/>
                </a:solidFill>
                <a:latin typeface="Helvetica" panose="020B0604020202020204" pitchFamily="34" charset="0"/>
                <a:cs typeface="Helvetica" panose="020B0604020202020204" pitchFamily="34" charset="0"/>
              </a:rPr>
              <a:t>Genesis</a:t>
            </a:r>
            <a:r>
              <a:rPr lang="en-US" sz="3200" b="1" i="1" dirty="0">
                <a:solidFill>
                  <a:schemeClr val="bg1"/>
                </a:solidFill>
                <a:latin typeface="Helvetica" panose="020B0604020202020204" pitchFamily="34" charset="0"/>
                <a:cs typeface="Helvetica" panose="020B0604020202020204" pitchFamily="34" charset="0"/>
              </a:rPr>
              <a:t> </a:t>
            </a:r>
            <a:r>
              <a:rPr lang="en-US" sz="3200" i="1" dirty="0">
                <a:solidFill>
                  <a:schemeClr val="bg1"/>
                </a:solidFill>
                <a:latin typeface="Helvetica" panose="020B0604020202020204" pitchFamily="34" charset="0"/>
                <a:cs typeface="Helvetica" panose="020B0604020202020204" pitchFamily="34" charset="0"/>
              </a:rPr>
              <a:t>15:13</a:t>
            </a:r>
            <a:endParaRPr lang="en-US" sz="32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4816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0" name="Picture 6" descr="See the source image">
            <a:extLst>
              <a:ext uri="{FF2B5EF4-FFF2-40B4-BE49-F238E27FC236}">
                <a16:creationId xmlns:a16="http://schemas.microsoft.com/office/drawing/2014/main" id="{5CAECDED-431C-49EB-9681-B849ED947BC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266"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3B8A9C7-5FE1-4D25-A5DA-C88698233B30}"/>
              </a:ext>
            </a:extLst>
          </p:cNvPr>
          <p:cNvSpPr txBox="1"/>
          <p:nvPr/>
        </p:nvSpPr>
        <p:spPr>
          <a:xfrm>
            <a:off x="-3409" y="4943288"/>
            <a:ext cx="9095077"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Abraham Heard the Word of the Lord</a:t>
            </a:r>
          </a:p>
        </p:txBody>
      </p:sp>
      <p:sp>
        <p:nvSpPr>
          <p:cNvPr id="5" name="TextBox 4">
            <a:extLst>
              <a:ext uri="{FF2B5EF4-FFF2-40B4-BE49-F238E27FC236}">
                <a16:creationId xmlns:a16="http://schemas.microsoft.com/office/drawing/2014/main" id="{DD67A129-6A7D-4F01-ADC8-6FFE6BBBDC40}"/>
              </a:ext>
            </a:extLst>
          </p:cNvPr>
          <p:cNvSpPr txBox="1"/>
          <p:nvPr/>
        </p:nvSpPr>
        <p:spPr>
          <a:xfrm>
            <a:off x="2286" y="6533"/>
            <a:ext cx="9141714" cy="2554545"/>
          </a:xfrm>
          <a:prstGeom prst="rect">
            <a:avLst/>
          </a:prstGeom>
          <a:solidFill>
            <a:schemeClr val="tx1"/>
          </a:solidFill>
          <a:effectLst/>
        </p:spPr>
        <p:txBody>
          <a:bodyPr wrap="square" rtlCol="0">
            <a:spAutoFit/>
          </a:bodyPr>
          <a:lstStyle/>
          <a:p>
            <a:pPr algn="ctr"/>
            <a:r>
              <a:rPr lang="en-US" sz="3200" b="1" i="0" dirty="0">
                <a:solidFill>
                  <a:schemeClr val="bg1"/>
                </a:solidFill>
                <a:effectLst/>
                <a:latin typeface="Helvetica" panose="020B0604020202020204" pitchFamily="34" charset="0"/>
                <a:cs typeface="Helvetica" panose="020B0604020202020204" pitchFamily="34" charset="0"/>
              </a:rPr>
              <a:t>Now the </a:t>
            </a:r>
            <a:r>
              <a:rPr lang="en-US" sz="3200" b="1" i="0" cap="small" dirty="0">
                <a:solidFill>
                  <a:schemeClr val="bg1"/>
                </a:solidFill>
                <a:effectLst/>
                <a:latin typeface="Helvetica" panose="020B0604020202020204" pitchFamily="34" charset="0"/>
                <a:cs typeface="Helvetica" panose="020B0604020202020204" pitchFamily="34" charset="0"/>
              </a:rPr>
              <a:t>Lord</a:t>
            </a:r>
            <a:r>
              <a:rPr lang="en-US" sz="3200" b="1" i="0" dirty="0">
                <a:solidFill>
                  <a:schemeClr val="bg1"/>
                </a:solidFill>
                <a:effectLst/>
                <a:latin typeface="Helvetica" panose="020B0604020202020204" pitchFamily="34" charset="0"/>
                <a:cs typeface="Helvetica" panose="020B0604020202020204" pitchFamily="34" charset="0"/>
              </a:rPr>
              <a:t> said to Abram, </a:t>
            </a:r>
          </a:p>
          <a:p>
            <a:pPr algn="ctr"/>
            <a:r>
              <a:rPr lang="en-US" sz="3200" b="1" dirty="0">
                <a:solidFill>
                  <a:schemeClr val="bg1"/>
                </a:solidFill>
                <a:latin typeface="Helvetica" panose="020B0604020202020204" pitchFamily="34" charset="0"/>
                <a:cs typeface="Helvetica" panose="020B0604020202020204" pitchFamily="34" charset="0"/>
              </a:rPr>
              <a:t>“</a:t>
            </a:r>
            <a:r>
              <a:rPr lang="en-US" sz="3200" b="1" dirty="0">
                <a:solidFill>
                  <a:srgbClr val="FFFF00"/>
                </a:solidFill>
                <a:latin typeface="Helvetica" panose="020B0604020202020204" pitchFamily="34" charset="0"/>
                <a:cs typeface="Helvetica" panose="020B0604020202020204" pitchFamily="34" charset="0"/>
              </a:rPr>
              <a:t>Go forth </a:t>
            </a:r>
            <a:r>
              <a:rPr lang="en-US" sz="3200" b="1" dirty="0">
                <a:solidFill>
                  <a:schemeClr val="bg1"/>
                </a:solidFill>
                <a:latin typeface="Helvetica" panose="020B0604020202020204" pitchFamily="34" charset="0"/>
                <a:cs typeface="Helvetica" panose="020B0604020202020204" pitchFamily="34" charset="0"/>
              </a:rPr>
              <a:t>from your country…”</a:t>
            </a:r>
          </a:p>
          <a:p>
            <a:pPr algn="ctr"/>
            <a:r>
              <a:rPr lang="en-US" sz="3200" b="1" dirty="0">
                <a:solidFill>
                  <a:srgbClr val="FFFF00"/>
                </a:solidFill>
                <a:latin typeface="Helvetica" panose="020B0604020202020204" pitchFamily="34" charset="0"/>
                <a:cs typeface="Helvetica" panose="020B0604020202020204" pitchFamily="34" charset="0"/>
              </a:rPr>
              <a:t>So Abram went forth </a:t>
            </a:r>
          </a:p>
          <a:p>
            <a:pPr algn="ctr"/>
            <a:r>
              <a:rPr lang="en-US" sz="3200" b="1" u="sng" dirty="0">
                <a:solidFill>
                  <a:schemeClr val="bg1"/>
                </a:solidFill>
                <a:latin typeface="Helvetica" panose="020B0604020202020204" pitchFamily="34" charset="0"/>
                <a:cs typeface="Helvetica" panose="020B0604020202020204" pitchFamily="34" charset="0"/>
              </a:rPr>
              <a:t>as the </a:t>
            </a:r>
            <a:r>
              <a:rPr lang="en-US" sz="3200" b="1" u="sng" cap="small" dirty="0">
                <a:solidFill>
                  <a:schemeClr val="bg1"/>
                </a:solidFill>
                <a:latin typeface="Helvetica" panose="020B0604020202020204" pitchFamily="34" charset="0"/>
                <a:cs typeface="Helvetica" panose="020B0604020202020204" pitchFamily="34" charset="0"/>
              </a:rPr>
              <a:t>Lord</a:t>
            </a:r>
            <a:r>
              <a:rPr lang="en-US" sz="3200" b="1" u="sng" dirty="0">
                <a:solidFill>
                  <a:schemeClr val="bg1"/>
                </a:solidFill>
                <a:latin typeface="Helvetica" panose="020B0604020202020204" pitchFamily="34" charset="0"/>
                <a:cs typeface="Helvetica" panose="020B0604020202020204" pitchFamily="34" charset="0"/>
              </a:rPr>
              <a:t> had spoken to him</a:t>
            </a:r>
            <a:r>
              <a:rPr lang="en-US" sz="3200" b="1" i="0" u="sng" dirty="0">
                <a:solidFill>
                  <a:schemeClr val="bg1"/>
                </a:solidFill>
                <a:effectLst/>
                <a:latin typeface="Helvetica" panose="020B0604020202020204" pitchFamily="34" charset="0"/>
                <a:cs typeface="Helvetica" panose="020B0604020202020204" pitchFamily="34" charset="0"/>
              </a:rPr>
              <a:t> </a:t>
            </a:r>
          </a:p>
          <a:p>
            <a:pPr algn="ctr"/>
            <a:r>
              <a:rPr lang="en-US" sz="3200" i="1" dirty="0">
                <a:solidFill>
                  <a:schemeClr val="bg1"/>
                </a:solidFill>
                <a:latin typeface="Helvetica" panose="020B0604020202020204" pitchFamily="34" charset="0"/>
                <a:cs typeface="Helvetica" panose="020B0604020202020204" pitchFamily="34" charset="0"/>
              </a:rPr>
              <a:t>Genesis 12:1,4</a:t>
            </a:r>
            <a:endParaRPr lang="en-US" sz="32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8947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0" name="Picture 6" descr="See the source image">
            <a:extLst>
              <a:ext uri="{FF2B5EF4-FFF2-40B4-BE49-F238E27FC236}">
                <a16:creationId xmlns:a16="http://schemas.microsoft.com/office/drawing/2014/main" id="{5CAECDED-431C-49EB-9681-B849ED947BC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266"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3B8A9C7-5FE1-4D25-A5DA-C88698233B30}"/>
              </a:ext>
            </a:extLst>
          </p:cNvPr>
          <p:cNvSpPr txBox="1"/>
          <p:nvPr/>
        </p:nvSpPr>
        <p:spPr>
          <a:xfrm>
            <a:off x="-3409" y="4943288"/>
            <a:ext cx="9095077"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Abraham Heard the Word of the Lord</a:t>
            </a:r>
          </a:p>
        </p:txBody>
      </p:sp>
      <p:sp>
        <p:nvSpPr>
          <p:cNvPr id="5" name="TextBox 4">
            <a:extLst>
              <a:ext uri="{FF2B5EF4-FFF2-40B4-BE49-F238E27FC236}">
                <a16:creationId xmlns:a16="http://schemas.microsoft.com/office/drawing/2014/main" id="{DD67A129-6A7D-4F01-ADC8-6FFE6BBBDC40}"/>
              </a:ext>
            </a:extLst>
          </p:cNvPr>
          <p:cNvSpPr txBox="1"/>
          <p:nvPr/>
        </p:nvSpPr>
        <p:spPr>
          <a:xfrm>
            <a:off x="2286" y="6533"/>
            <a:ext cx="9141714" cy="3539430"/>
          </a:xfrm>
          <a:prstGeom prst="rect">
            <a:avLst/>
          </a:prstGeom>
          <a:solidFill>
            <a:schemeClr val="tx1"/>
          </a:solidFill>
          <a:effectLst/>
        </p:spPr>
        <p:txBody>
          <a:bodyPr wrap="square" rtlCol="0">
            <a:spAutoFit/>
          </a:bodyPr>
          <a:lstStyle/>
          <a:p>
            <a:pPr algn="ctr"/>
            <a:r>
              <a:rPr lang="en-US" sz="3200" b="1" dirty="0">
                <a:solidFill>
                  <a:schemeClr val="bg1"/>
                </a:solidFill>
                <a:latin typeface="Helvetica" panose="020B0604020202020204" pitchFamily="34" charset="0"/>
                <a:cs typeface="Helvetica" panose="020B0604020202020204" pitchFamily="34" charset="0"/>
              </a:rPr>
              <a:t>But be doers of the word, and not hearers only, deceiving yourselves. For if anyone is a hearer of the word and not a doer, he is like a man observing his natural face in a mirror; for he observes himself, goes away, and immediately forgets what kind of man he was.</a:t>
            </a:r>
          </a:p>
          <a:p>
            <a:pPr algn="ctr"/>
            <a:r>
              <a:rPr lang="en-US" sz="3200" i="1" dirty="0">
                <a:solidFill>
                  <a:schemeClr val="bg1"/>
                </a:solidFill>
                <a:latin typeface="Helvetica" panose="020B0604020202020204" pitchFamily="34" charset="0"/>
                <a:cs typeface="Helvetica" panose="020B0604020202020204" pitchFamily="34" charset="0"/>
              </a:rPr>
              <a:t>James 1:22-24</a:t>
            </a:r>
            <a:endParaRPr lang="en-US" sz="32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1661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0" name="Picture 6" descr="See the source image">
            <a:extLst>
              <a:ext uri="{FF2B5EF4-FFF2-40B4-BE49-F238E27FC236}">
                <a16:creationId xmlns:a16="http://schemas.microsoft.com/office/drawing/2014/main" id="{5CAECDED-431C-49EB-9681-B849ED947BC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266"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3B8A9C7-5FE1-4D25-A5DA-C88698233B30}"/>
              </a:ext>
            </a:extLst>
          </p:cNvPr>
          <p:cNvSpPr txBox="1"/>
          <p:nvPr/>
        </p:nvSpPr>
        <p:spPr>
          <a:xfrm>
            <a:off x="-3409" y="4943288"/>
            <a:ext cx="9095077"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Abraham Heard the Word of the Lord</a:t>
            </a:r>
          </a:p>
        </p:txBody>
      </p:sp>
      <p:sp>
        <p:nvSpPr>
          <p:cNvPr id="6" name="TextBox 5">
            <a:extLst>
              <a:ext uri="{FF2B5EF4-FFF2-40B4-BE49-F238E27FC236}">
                <a16:creationId xmlns:a16="http://schemas.microsoft.com/office/drawing/2014/main" id="{AEEE2923-ECE7-4AED-8FF8-13F495ACB006}"/>
              </a:ext>
            </a:extLst>
          </p:cNvPr>
          <p:cNvSpPr txBox="1"/>
          <p:nvPr/>
        </p:nvSpPr>
        <p:spPr>
          <a:xfrm>
            <a:off x="-4552" y="5589619"/>
            <a:ext cx="9095077"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By Faith Abraham Obeyed</a:t>
            </a:r>
          </a:p>
        </p:txBody>
      </p:sp>
      <p:sp>
        <p:nvSpPr>
          <p:cNvPr id="8" name="TextBox 7">
            <a:extLst>
              <a:ext uri="{FF2B5EF4-FFF2-40B4-BE49-F238E27FC236}">
                <a16:creationId xmlns:a16="http://schemas.microsoft.com/office/drawing/2014/main" id="{68C9E411-1BB8-44E7-98D8-3797D00D07FA}"/>
              </a:ext>
            </a:extLst>
          </p:cNvPr>
          <p:cNvSpPr txBox="1"/>
          <p:nvPr/>
        </p:nvSpPr>
        <p:spPr>
          <a:xfrm>
            <a:off x="2286" y="6533"/>
            <a:ext cx="9141714" cy="2554545"/>
          </a:xfrm>
          <a:prstGeom prst="rect">
            <a:avLst/>
          </a:prstGeom>
          <a:solidFill>
            <a:schemeClr val="tx1"/>
          </a:solidFill>
          <a:effectLst/>
        </p:spPr>
        <p:txBody>
          <a:bodyPr wrap="square" rtlCol="0">
            <a:spAutoFit/>
          </a:bodyPr>
          <a:lstStyle/>
          <a:p>
            <a:pPr algn="ctr"/>
            <a:r>
              <a:rPr lang="en-US" sz="3200" b="1" dirty="0">
                <a:solidFill>
                  <a:schemeClr val="bg1"/>
                </a:solidFill>
                <a:latin typeface="Helvetica" panose="020B0604020202020204" pitchFamily="34" charset="0"/>
                <a:cs typeface="Helvetica" panose="020B0604020202020204" pitchFamily="34" charset="0"/>
              </a:rPr>
              <a:t>By faith Abraham obeyed when he was called to go out to the place which he would receive as an inheritance. And he went out, not knowing where he was going. </a:t>
            </a:r>
          </a:p>
          <a:p>
            <a:pPr algn="ctr"/>
            <a:r>
              <a:rPr lang="en-US" sz="3200" i="1" dirty="0">
                <a:solidFill>
                  <a:schemeClr val="bg1"/>
                </a:solidFill>
                <a:latin typeface="Helvetica" panose="020B0604020202020204" pitchFamily="34" charset="0"/>
                <a:cs typeface="Helvetica" panose="020B0604020202020204" pitchFamily="34" charset="0"/>
              </a:rPr>
              <a:t>Hebrews 11:8</a:t>
            </a:r>
            <a:endParaRPr lang="en-US" sz="32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1268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0" name="Picture 6" descr="See the source image">
            <a:extLst>
              <a:ext uri="{FF2B5EF4-FFF2-40B4-BE49-F238E27FC236}">
                <a16:creationId xmlns:a16="http://schemas.microsoft.com/office/drawing/2014/main" id="{5CAECDED-431C-49EB-9681-B849ED947BC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266"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3B8A9C7-5FE1-4D25-A5DA-C88698233B30}"/>
              </a:ext>
            </a:extLst>
          </p:cNvPr>
          <p:cNvSpPr txBox="1"/>
          <p:nvPr/>
        </p:nvSpPr>
        <p:spPr>
          <a:xfrm>
            <a:off x="-3409" y="4943288"/>
            <a:ext cx="9095077"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Abraham Heard the Word of the Lord</a:t>
            </a:r>
          </a:p>
        </p:txBody>
      </p:sp>
      <p:sp>
        <p:nvSpPr>
          <p:cNvPr id="6" name="TextBox 5">
            <a:extLst>
              <a:ext uri="{FF2B5EF4-FFF2-40B4-BE49-F238E27FC236}">
                <a16:creationId xmlns:a16="http://schemas.microsoft.com/office/drawing/2014/main" id="{AEEE2923-ECE7-4AED-8FF8-13F495ACB006}"/>
              </a:ext>
            </a:extLst>
          </p:cNvPr>
          <p:cNvSpPr txBox="1"/>
          <p:nvPr/>
        </p:nvSpPr>
        <p:spPr>
          <a:xfrm>
            <a:off x="-4552" y="5589619"/>
            <a:ext cx="9095077"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By Faith Abraham Obeyed</a:t>
            </a:r>
          </a:p>
        </p:txBody>
      </p:sp>
      <p:sp>
        <p:nvSpPr>
          <p:cNvPr id="8" name="TextBox 7">
            <a:extLst>
              <a:ext uri="{FF2B5EF4-FFF2-40B4-BE49-F238E27FC236}">
                <a16:creationId xmlns:a16="http://schemas.microsoft.com/office/drawing/2014/main" id="{68C9E411-1BB8-44E7-98D8-3797D00D07FA}"/>
              </a:ext>
            </a:extLst>
          </p:cNvPr>
          <p:cNvSpPr txBox="1"/>
          <p:nvPr/>
        </p:nvSpPr>
        <p:spPr>
          <a:xfrm>
            <a:off x="2286" y="6533"/>
            <a:ext cx="9141714" cy="4031873"/>
          </a:xfrm>
          <a:prstGeom prst="rect">
            <a:avLst/>
          </a:prstGeom>
          <a:solidFill>
            <a:schemeClr val="tx1"/>
          </a:solidFill>
          <a:effectLst/>
        </p:spPr>
        <p:txBody>
          <a:bodyPr wrap="square" rtlCol="0">
            <a:spAutoFit/>
          </a:bodyPr>
          <a:lstStyle/>
          <a:p>
            <a:pPr algn="ctr"/>
            <a:r>
              <a:rPr lang="en-US" sz="3200" b="1" dirty="0">
                <a:solidFill>
                  <a:schemeClr val="bg1"/>
                </a:solidFill>
                <a:latin typeface="Helvetica" panose="020B0604020202020204" pitchFamily="34" charset="0"/>
                <a:cs typeface="Helvetica" panose="020B0604020202020204" pitchFamily="34" charset="0"/>
              </a:rPr>
              <a:t>Through Him we have received grace and apostleship for </a:t>
            </a:r>
            <a:r>
              <a:rPr lang="en-US" sz="3200" b="1" dirty="0">
                <a:solidFill>
                  <a:srgbClr val="FFFF00"/>
                </a:solidFill>
                <a:latin typeface="Helvetica" panose="020B0604020202020204" pitchFamily="34" charset="0"/>
                <a:cs typeface="Helvetica" panose="020B0604020202020204" pitchFamily="34" charset="0"/>
              </a:rPr>
              <a:t>obedience to the faith </a:t>
            </a:r>
            <a:r>
              <a:rPr lang="en-US" sz="3200" b="1" dirty="0">
                <a:solidFill>
                  <a:schemeClr val="bg1"/>
                </a:solidFill>
                <a:latin typeface="Helvetica" panose="020B0604020202020204" pitchFamily="34" charset="0"/>
                <a:cs typeface="Helvetica" panose="020B0604020202020204" pitchFamily="34" charset="0"/>
              </a:rPr>
              <a:t>among all nations for His name…but now made manifest, and by the prophetic Scriptures made known to all nations, according to the commandment of the everlasting God, for </a:t>
            </a:r>
            <a:r>
              <a:rPr lang="en-US" sz="3200" b="1" dirty="0">
                <a:solidFill>
                  <a:srgbClr val="FFFF00"/>
                </a:solidFill>
                <a:latin typeface="Helvetica" panose="020B0604020202020204" pitchFamily="34" charset="0"/>
                <a:cs typeface="Helvetica" panose="020B0604020202020204" pitchFamily="34" charset="0"/>
              </a:rPr>
              <a:t>obedience to the faith</a:t>
            </a:r>
          </a:p>
          <a:p>
            <a:pPr algn="ctr"/>
            <a:r>
              <a:rPr lang="en-US" sz="3200" i="1" dirty="0">
                <a:solidFill>
                  <a:schemeClr val="bg1"/>
                </a:solidFill>
                <a:latin typeface="Helvetica" panose="020B0604020202020204" pitchFamily="34" charset="0"/>
                <a:cs typeface="Helvetica" panose="020B0604020202020204" pitchFamily="34" charset="0"/>
              </a:rPr>
              <a:t>Romans 1:5; 16:26</a:t>
            </a:r>
            <a:endParaRPr lang="en-US" sz="32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4087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0" name="Picture 6" descr="See the source image">
            <a:extLst>
              <a:ext uri="{FF2B5EF4-FFF2-40B4-BE49-F238E27FC236}">
                <a16:creationId xmlns:a16="http://schemas.microsoft.com/office/drawing/2014/main" id="{5CAECDED-431C-49EB-9681-B849ED947BC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266"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3B8A9C7-5FE1-4D25-A5DA-C88698233B30}"/>
              </a:ext>
            </a:extLst>
          </p:cNvPr>
          <p:cNvSpPr txBox="1"/>
          <p:nvPr/>
        </p:nvSpPr>
        <p:spPr>
          <a:xfrm>
            <a:off x="-3409" y="4943288"/>
            <a:ext cx="9095077"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Abraham Heard the Word of the Lord</a:t>
            </a:r>
          </a:p>
        </p:txBody>
      </p:sp>
      <p:sp>
        <p:nvSpPr>
          <p:cNvPr id="6" name="TextBox 5">
            <a:extLst>
              <a:ext uri="{FF2B5EF4-FFF2-40B4-BE49-F238E27FC236}">
                <a16:creationId xmlns:a16="http://schemas.microsoft.com/office/drawing/2014/main" id="{AEEE2923-ECE7-4AED-8FF8-13F495ACB006}"/>
              </a:ext>
            </a:extLst>
          </p:cNvPr>
          <p:cNvSpPr txBox="1"/>
          <p:nvPr/>
        </p:nvSpPr>
        <p:spPr>
          <a:xfrm>
            <a:off x="-4552" y="5589619"/>
            <a:ext cx="9095077"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By Faith Abraham Obeyed</a:t>
            </a:r>
          </a:p>
        </p:txBody>
      </p:sp>
      <p:sp>
        <p:nvSpPr>
          <p:cNvPr id="8" name="TextBox 7">
            <a:extLst>
              <a:ext uri="{FF2B5EF4-FFF2-40B4-BE49-F238E27FC236}">
                <a16:creationId xmlns:a16="http://schemas.microsoft.com/office/drawing/2014/main" id="{68C9E411-1BB8-44E7-98D8-3797D00D07FA}"/>
              </a:ext>
            </a:extLst>
          </p:cNvPr>
          <p:cNvSpPr txBox="1"/>
          <p:nvPr/>
        </p:nvSpPr>
        <p:spPr>
          <a:xfrm>
            <a:off x="2286" y="6533"/>
            <a:ext cx="9141714" cy="2554545"/>
          </a:xfrm>
          <a:prstGeom prst="rect">
            <a:avLst/>
          </a:prstGeom>
          <a:solidFill>
            <a:schemeClr val="tx1"/>
          </a:solidFill>
          <a:effectLst/>
        </p:spPr>
        <p:txBody>
          <a:bodyPr wrap="square" rtlCol="0">
            <a:spAutoFit/>
          </a:bodyPr>
          <a:lstStyle/>
          <a:p>
            <a:pPr algn="ctr"/>
            <a:r>
              <a:rPr lang="en-US" sz="3200" b="1" dirty="0">
                <a:solidFill>
                  <a:schemeClr val="bg1"/>
                </a:solidFill>
                <a:latin typeface="Helvetica" panose="020B0604020202020204" pitchFamily="34" charset="0"/>
                <a:cs typeface="Helvetica" panose="020B0604020202020204" pitchFamily="34" charset="0"/>
              </a:rPr>
              <a:t>But God be thanked that though you were slaves of sin, yet </a:t>
            </a:r>
            <a:r>
              <a:rPr lang="en-US" sz="3200" b="1" dirty="0">
                <a:solidFill>
                  <a:srgbClr val="FFFF00"/>
                </a:solidFill>
                <a:latin typeface="Helvetica" panose="020B0604020202020204" pitchFamily="34" charset="0"/>
                <a:cs typeface="Helvetica" panose="020B0604020202020204" pitchFamily="34" charset="0"/>
              </a:rPr>
              <a:t>you obeyed from the heart </a:t>
            </a:r>
            <a:r>
              <a:rPr lang="en-US" sz="3200" b="1" dirty="0">
                <a:solidFill>
                  <a:schemeClr val="bg1"/>
                </a:solidFill>
                <a:latin typeface="Helvetica" panose="020B0604020202020204" pitchFamily="34" charset="0"/>
                <a:cs typeface="Helvetica" panose="020B0604020202020204" pitchFamily="34" charset="0"/>
              </a:rPr>
              <a:t>that form of doctrine to which you were delivered.</a:t>
            </a:r>
          </a:p>
          <a:p>
            <a:pPr algn="ctr"/>
            <a:r>
              <a:rPr lang="en-US" sz="3200" i="1" dirty="0">
                <a:solidFill>
                  <a:schemeClr val="bg1"/>
                </a:solidFill>
                <a:latin typeface="Helvetica" panose="020B0604020202020204" pitchFamily="34" charset="0"/>
                <a:cs typeface="Helvetica" panose="020B0604020202020204" pitchFamily="34" charset="0"/>
              </a:rPr>
              <a:t>Romans 6:17</a:t>
            </a:r>
            <a:endParaRPr lang="en-US" sz="32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0932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0" name="Picture 6" descr="See the source image">
            <a:extLst>
              <a:ext uri="{FF2B5EF4-FFF2-40B4-BE49-F238E27FC236}">
                <a16:creationId xmlns:a16="http://schemas.microsoft.com/office/drawing/2014/main" id="{5CAECDED-431C-49EB-9681-B849ED947BC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266" y="31457"/>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3B8A9C7-5FE1-4D25-A5DA-C88698233B30}"/>
              </a:ext>
            </a:extLst>
          </p:cNvPr>
          <p:cNvSpPr txBox="1"/>
          <p:nvPr/>
        </p:nvSpPr>
        <p:spPr>
          <a:xfrm>
            <a:off x="22185" y="4780485"/>
            <a:ext cx="9095077"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Abraham Heard the Word of the Lord</a:t>
            </a:r>
          </a:p>
        </p:txBody>
      </p:sp>
      <p:sp>
        <p:nvSpPr>
          <p:cNvPr id="6" name="TextBox 5">
            <a:extLst>
              <a:ext uri="{FF2B5EF4-FFF2-40B4-BE49-F238E27FC236}">
                <a16:creationId xmlns:a16="http://schemas.microsoft.com/office/drawing/2014/main" id="{AEEE2923-ECE7-4AED-8FF8-13F495ACB006}"/>
              </a:ext>
            </a:extLst>
          </p:cNvPr>
          <p:cNvSpPr txBox="1"/>
          <p:nvPr/>
        </p:nvSpPr>
        <p:spPr>
          <a:xfrm>
            <a:off x="-1134" y="5496076"/>
            <a:ext cx="9141714"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By Faith Abraham Obeyed</a:t>
            </a:r>
          </a:p>
        </p:txBody>
      </p:sp>
      <p:sp>
        <p:nvSpPr>
          <p:cNvPr id="8" name="TextBox 7">
            <a:extLst>
              <a:ext uri="{FF2B5EF4-FFF2-40B4-BE49-F238E27FC236}">
                <a16:creationId xmlns:a16="http://schemas.microsoft.com/office/drawing/2014/main" id="{68C9E411-1BB8-44E7-98D8-3797D00D07FA}"/>
              </a:ext>
            </a:extLst>
          </p:cNvPr>
          <p:cNvSpPr txBox="1"/>
          <p:nvPr/>
        </p:nvSpPr>
        <p:spPr>
          <a:xfrm>
            <a:off x="2286" y="6533"/>
            <a:ext cx="9141714" cy="4524315"/>
          </a:xfrm>
          <a:prstGeom prst="rect">
            <a:avLst/>
          </a:prstGeom>
          <a:solidFill>
            <a:schemeClr val="tx1"/>
          </a:solidFill>
          <a:effectLst/>
        </p:spPr>
        <p:txBody>
          <a:bodyPr wrap="square" rtlCol="0">
            <a:spAutoFit/>
          </a:bodyPr>
          <a:lstStyle/>
          <a:p>
            <a:pPr algn="ctr"/>
            <a:r>
              <a:rPr lang="en-US" sz="3200" b="1" baseline="30000" dirty="0">
                <a:solidFill>
                  <a:schemeClr val="bg1"/>
                </a:solidFill>
                <a:latin typeface="Helvetica" panose="020B0604020202020204" pitchFamily="34" charset="0"/>
                <a:cs typeface="Helvetica" panose="020B0604020202020204" pitchFamily="34" charset="0"/>
              </a:rPr>
              <a:t> </a:t>
            </a:r>
            <a:r>
              <a:rPr lang="en-US" sz="3200" b="1" dirty="0">
                <a:solidFill>
                  <a:schemeClr val="bg1"/>
                </a:solidFill>
                <a:latin typeface="Helvetica" panose="020B0604020202020204" pitchFamily="34" charset="0"/>
                <a:cs typeface="Helvetica" panose="020B0604020202020204" pitchFamily="34" charset="0"/>
              </a:rPr>
              <a:t>And it came to pass, when he was close to entering Egypt, that he said to Sarai his wife… “Therefore it will happen, when the Egyptians see you, that they will say, ‘This is his wife’; and they will kill me, but they will let you live. </a:t>
            </a:r>
            <a:r>
              <a:rPr lang="en-US" sz="3200" b="1" dirty="0">
                <a:solidFill>
                  <a:srgbClr val="FFFF00"/>
                </a:solidFill>
                <a:latin typeface="Helvetica" panose="020B0604020202020204" pitchFamily="34" charset="0"/>
                <a:cs typeface="Helvetica" panose="020B0604020202020204" pitchFamily="34" charset="0"/>
              </a:rPr>
              <a:t>Please say you are my sister</a:t>
            </a:r>
            <a:r>
              <a:rPr lang="en-US" sz="3200" b="1" dirty="0">
                <a:solidFill>
                  <a:schemeClr val="bg1"/>
                </a:solidFill>
                <a:latin typeface="Helvetica" panose="020B0604020202020204" pitchFamily="34" charset="0"/>
                <a:cs typeface="Helvetica" panose="020B0604020202020204" pitchFamily="34" charset="0"/>
              </a:rPr>
              <a:t>, that it may be well with me for your sake, and that I may live because of you.”</a:t>
            </a:r>
          </a:p>
          <a:p>
            <a:pPr algn="ctr"/>
            <a:r>
              <a:rPr lang="en-US" sz="3200" i="1" dirty="0">
                <a:solidFill>
                  <a:schemeClr val="bg1"/>
                </a:solidFill>
                <a:latin typeface="Helvetica" panose="020B0604020202020204" pitchFamily="34" charset="0"/>
                <a:cs typeface="Helvetica" panose="020B0604020202020204" pitchFamily="34" charset="0"/>
              </a:rPr>
              <a:t>Genesis 12:11-13</a:t>
            </a:r>
            <a:endParaRPr lang="en-US" sz="32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AEC2935E-6E2D-41D4-9530-E85D9B5270AA}"/>
              </a:ext>
            </a:extLst>
          </p:cNvPr>
          <p:cNvSpPr txBox="1"/>
          <p:nvPr/>
        </p:nvSpPr>
        <p:spPr>
          <a:xfrm>
            <a:off x="23329" y="6180212"/>
            <a:ext cx="9120671"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Abraham Wasn’t Perfect</a:t>
            </a:r>
          </a:p>
        </p:txBody>
      </p:sp>
    </p:spTree>
    <p:extLst>
      <p:ext uri="{BB962C8B-B14F-4D97-AF65-F5344CB8AC3E}">
        <p14:creationId xmlns:p14="http://schemas.microsoft.com/office/powerpoint/2010/main" val="1347341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0" name="Picture 6" descr="See the source image">
            <a:extLst>
              <a:ext uri="{FF2B5EF4-FFF2-40B4-BE49-F238E27FC236}">
                <a16:creationId xmlns:a16="http://schemas.microsoft.com/office/drawing/2014/main" id="{5CAECDED-431C-49EB-9681-B849ED947BC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266" y="31457"/>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3B8A9C7-5FE1-4D25-A5DA-C88698233B30}"/>
              </a:ext>
            </a:extLst>
          </p:cNvPr>
          <p:cNvSpPr txBox="1"/>
          <p:nvPr/>
        </p:nvSpPr>
        <p:spPr>
          <a:xfrm>
            <a:off x="22185" y="4780485"/>
            <a:ext cx="9095077"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Abraham Heard the Word of the Lord</a:t>
            </a:r>
          </a:p>
        </p:txBody>
      </p:sp>
      <p:sp>
        <p:nvSpPr>
          <p:cNvPr id="6" name="TextBox 5">
            <a:extLst>
              <a:ext uri="{FF2B5EF4-FFF2-40B4-BE49-F238E27FC236}">
                <a16:creationId xmlns:a16="http://schemas.microsoft.com/office/drawing/2014/main" id="{AEEE2923-ECE7-4AED-8FF8-13F495ACB006}"/>
              </a:ext>
            </a:extLst>
          </p:cNvPr>
          <p:cNvSpPr txBox="1"/>
          <p:nvPr/>
        </p:nvSpPr>
        <p:spPr>
          <a:xfrm>
            <a:off x="-1134" y="5496076"/>
            <a:ext cx="9141714"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By Faith Abraham Obeyed</a:t>
            </a:r>
          </a:p>
        </p:txBody>
      </p:sp>
      <p:sp>
        <p:nvSpPr>
          <p:cNvPr id="8" name="TextBox 7">
            <a:extLst>
              <a:ext uri="{FF2B5EF4-FFF2-40B4-BE49-F238E27FC236}">
                <a16:creationId xmlns:a16="http://schemas.microsoft.com/office/drawing/2014/main" id="{68C9E411-1BB8-44E7-98D8-3797D00D07FA}"/>
              </a:ext>
            </a:extLst>
          </p:cNvPr>
          <p:cNvSpPr txBox="1"/>
          <p:nvPr/>
        </p:nvSpPr>
        <p:spPr>
          <a:xfrm>
            <a:off x="2286" y="6533"/>
            <a:ext cx="9141714" cy="3046988"/>
          </a:xfrm>
          <a:prstGeom prst="rect">
            <a:avLst/>
          </a:prstGeom>
          <a:solidFill>
            <a:schemeClr val="tx1"/>
          </a:solidFill>
          <a:effectLst/>
        </p:spPr>
        <p:txBody>
          <a:bodyPr wrap="square" rtlCol="0">
            <a:spAutoFit/>
          </a:bodyPr>
          <a:lstStyle/>
          <a:p>
            <a:pPr algn="ctr"/>
            <a:r>
              <a:rPr lang="en-US" sz="3200" b="1" baseline="30000" dirty="0">
                <a:solidFill>
                  <a:schemeClr val="bg1"/>
                </a:solidFill>
                <a:latin typeface="Helvetica" panose="020B0604020202020204" pitchFamily="34" charset="0"/>
                <a:cs typeface="Helvetica" panose="020B0604020202020204" pitchFamily="34" charset="0"/>
              </a:rPr>
              <a:t> </a:t>
            </a:r>
            <a:r>
              <a:rPr lang="en-US" sz="3200" b="1" dirty="0">
                <a:solidFill>
                  <a:schemeClr val="bg1"/>
                </a:solidFill>
                <a:latin typeface="Helvetica" panose="020B0604020202020204" pitchFamily="34" charset="0"/>
                <a:cs typeface="Helvetica" panose="020B0604020202020204" pitchFamily="34" charset="0"/>
              </a:rPr>
              <a:t>And Abraham journeyed from there to the South, and dwelt between Kadesh and </a:t>
            </a:r>
            <a:r>
              <a:rPr lang="en-US" sz="3200" b="1" dirty="0" err="1">
                <a:solidFill>
                  <a:schemeClr val="bg1"/>
                </a:solidFill>
                <a:latin typeface="Helvetica" panose="020B0604020202020204" pitchFamily="34" charset="0"/>
                <a:cs typeface="Helvetica" panose="020B0604020202020204" pitchFamily="34" charset="0"/>
              </a:rPr>
              <a:t>Shur</a:t>
            </a:r>
            <a:r>
              <a:rPr lang="en-US" sz="3200" b="1" dirty="0">
                <a:solidFill>
                  <a:schemeClr val="bg1"/>
                </a:solidFill>
                <a:latin typeface="Helvetica" panose="020B0604020202020204" pitchFamily="34" charset="0"/>
                <a:cs typeface="Helvetica" panose="020B0604020202020204" pitchFamily="34" charset="0"/>
              </a:rPr>
              <a:t>, and stayed in </a:t>
            </a:r>
            <a:r>
              <a:rPr lang="en-US" sz="3200" b="1" dirty="0" err="1">
                <a:solidFill>
                  <a:schemeClr val="bg1"/>
                </a:solidFill>
                <a:latin typeface="Helvetica" panose="020B0604020202020204" pitchFamily="34" charset="0"/>
                <a:cs typeface="Helvetica" panose="020B0604020202020204" pitchFamily="34" charset="0"/>
              </a:rPr>
              <a:t>Gerar</a:t>
            </a:r>
            <a:r>
              <a:rPr lang="en-US" sz="3200" b="1" dirty="0">
                <a:solidFill>
                  <a:schemeClr val="bg1"/>
                </a:solidFill>
                <a:latin typeface="Helvetica" panose="020B0604020202020204" pitchFamily="34" charset="0"/>
                <a:cs typeface="Helvetica" panose="020B0604020202020204" pitchFamily="34" charset="0"/>
              </a:rPr>
              <a:t>. Now Abraham said of Sarah his wife, “</a:t>
            </a:r>
            <a:r>
              <a:rPr lang="en-US" sz="3200" b="1" dirty="0">
                <a:solidFill>
                  <a:srgbClr val="FFFF00"/>
                </a:solidFill>
                <a:latin typeface="Helvetica" panose="020B0604020202020204" pitchFamily="34" charset="0"/>
                <a:cs typeface="Helvetica" panose="020B0604020202020204" pitchFamily="34" charset="0"/>
              </a:rPr>
              <a:t>She is my sister</a:t>
            </a:r>
            <a:r>
              <a:rPr lang="en-US" sz="3200" b="1" dirty="0">
                <a:solidFill>
                  <a:schemeClr val="bg1"/>
                </a:solidFill>
                <a:latin typeface="Helvetica" panose="020B0604020202020204" pitchFamily="34" charset="0"/>
                <a:cs typeface="Helvetica" panose="020B0604020202020204" pitchFamily="34" charset="0"/>
              </a:rPr>
              <a:t>.” And Abimelech king of </a:t>
            </a:r>
            <a:r>
              <a:rPr lang="en-US" sz="3200" b="1" dirty="0" err="1">
                <a:solidFill>
                  <a:schemeClr val="bg1"/>
                </a:solidFill>
                <a:latin typeface="Helvetica" panose="020B0604020202020204" pitchFamily="34" charset="0"/>
                <a:cs typeface="Helvetica" panose="020B0604020202020204" pitchFamily="34" charset="0"/>
              </a:rPr>
              <a:t>Gerar</a:t>
            </a:r>
            <a:r>
              <a:rPr lang="en-US" sz="3200" b="1" dirty="0">
                <a:solidFill>
                  <a:schemeClr val="bg1"/>
                </a:solidFill>
                <a:latin typeface="Helvetica" panose="020B0604020202020204" pitchFamily="34" charset="0"/>
                <a:cs typeface="Helvetica" panose="020B0604020202020204" pitchFamily="34" charset="0"/>
              </a:rPr>
              <a:t> sent and took Sarah.</a:t>
            </a:r>
          </a:p>
          <a:p>
            <a:pPr algn="ctr"/>
            <a:r>
              <a:rPr lang="en-US" sz="3200" i="1" dirty="0">
                <a:solidFill>
                  <a:schemeClr val="bg1"/>
                </a:solidFill>
                <a:latin typeface="Helvetica" panose="020B0604020202020204" pitchFamily="34" charset="0"/>
                <a:cs typeface="Helvetica" panose="020B0604020202020204" pitchFamily="34" charset="0"/>
              </a:rPr>
              <a:t>Genesis 20:1-2</a:t>
            </a:r>
            <a:endParaRPr lang="en-US" sz="32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AEC2935E-6E2D-41D4-9530-E85D9B5270AA}"/>
              </a:ext>
            </a:extLst>
          </p:cNvPr>
          <p:cNvSpPr txBox="1"/>
          <p:nvPr/>
        </p:nvSpPr>
        <p:spPr>
          <a:xfrm>
            <a:off x="23329" y="6180212"/>
            <a:ext cx="9120671"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Abraham Wasn’t Perfect</a:t>
            </a:r>
          </a:p>
        </p:txBody>
      </p:sp>
    </p:spTree>
    <p:extLst>
      <p:ext uri="{BB962C8B-B14F-4D97-AF65-F5344CB8AC3E}">
        <p14:creationId xmlns:p14="http://schemas.microsoft.com/office/powerpoint/2010/main" val="639856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0" name="Picture 6" descr="See the source image">
            <a:extLst>
              <a:ext uri="{FF2B5EF4-FFF2-40B4-BE49-F238E27FC236}">
                <a16:creationId xmlns:a16="http://schemas.microsoft.com/office/drawing/2014/main" id="{5CAECDED-431C-49EB-9681-B849ED947BC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266" y="31457"/>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3B8A9C7-5FE1-4D25-A5DA-C88698233B30}"/>
              </a:ext>
            </a:extLst>
          </p:cNvPr>
          <p:cNvSpPr txBox="1"/>
          <p:nvPr/>
        </p:nvSpPr>
        <p:spPr>
          <a:xfrm>
            <a:off x="22185" y="4780485"/>
            <a:ext cx="9095077"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Abraham Heard the Word of the Lord</a:t>
            </a:r>
          </a:p>
        </p:txBody>
      </p:sp>
      <p:sp>
        <p:nvSpPr>
          <p:cNvPr id="6" name="TextBox 5">
            <a:extLst>
              <a:ext uri="{FF2B5EF4-FFF2-40B4-BE49-F238E27FC236}">
                <a16:creationId xmlns:a16="http://schemas.microsoft.com/office/drawing/2014/main" id="{AEEE2923-ECE7-4AED-8FF8-13F495ACB006}"/>
              </a:ext>
            </a:extLst>
          </p:cNvPr>
          <p:cNvSpPr txBox="1"/>
          <p:nvPr/>
        </p:nvSpPr>
        <p:spPr>
          <a:xfrm>
            <a:off x="-1134" y="5496076"/>
            <a:ext cx="9141714"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By Faith Abraham Obeyed</a:t>
            </a:r>
          </a:p>
        </p:txBody>
      </p:sp>
      <p:sp>
        <p:nvSpPr>
          <p:cNvPr id="8" name="TextBox 7">
            <a:extLst>
              <a:ext uri="{FF2B5EF4-FFF2-40B4-BE49-F238E27FC236}">
                <a16:creationId xmlns:a16="http://schemas.microsoft.com/office/drawing/2014/main" id="{68C9E411-1BB8-44E7-98D8-3797D00D07FA}"/>
              </a:ext>
            </a:extLst>
          </p:cNvPr>
          <p:cNvSpPr txBox="1"/>
          <p:nvPr/>
        </p:nvSpPr>
        <p:spPr>
          <a:xfrm>
            <a:off x="2286" y="6533"/>
            <a:ext cx="9141714" cy="2554545"/>
          </a:xfrm>
          <a:prstGeom prst="rect">
            <a:avLst/>
          </a:prstGeom>
          <a:solidFill>
            <a:schemeClr val="tx1"/>
          </a:solidFill>
          <a:effectLst/>
        </p:spPr>
        <p:txBody>
          <a:bodyPr wrap="square" rtlCol="0">
            <a:spAutoFit/>
          </a:bodyPr>
          <a:lstStyle/>
          <a:p>
            <a:pPr algn="ctr"/>
            <a:r>
              <a:rPr lang="en-US" sz="3200" b="1" baseline="30000" dirty="0">
                <a:solidFill>
                  <a:schemeClr val="bg1"/>
                </a:solidFill>
                <a:latin typeface="Helvetica" panose="020B0604020202020204" pitchFamily="34" charset="0"/>
                <a:cs typeface="Helvetica" panose="020B0604020202020204" pitchFamily="34" charset="0"/>
              </a:rPr>
              <a:t> </a:t>
            </a:r>
            <a:r>
              <a:rPr lang="en-US" sz="3200" b="1" dirty="0">
                <a:solidFill>
                  <a:schemeClr val="bg1"/>
                </a:solidFill>
                <a:latin typeface="Helvetica" panose="020B0604020202020204" pitchFamily="34" charset="0"/>
                <a:cs typeface="Helvetica" panose="020B0604020202020204" pitchFamily="34" charset="0"/>
              </a:rPr>
              <a:t>Then </a:t>
            </a:r>
            <a:r>
              <a:rPr lang="en-US" sz="3200" b="1" dirty="0">
                <a:solidFill>
                  <a:srgbClr val="FFFF00"/>
                </a:solidFill>
                <a:latin typeface="Helvetica" panose="020B0604020202020204" pitchFamily="34" charset="0"/>
                <a:cs typeface="Helvetica" panose="020B0604020202020204" pitchFamily="34" charset="0"/>
              </a:rPr>
              <a:t>he had relations with Hagar</a:t>
            </a:r>
            <a:r>
              <a:rPr lang="en-US" sz="3200" b="1" dirty="0">
                <a:solidFill>
                  <a:schemeClr val="bg1"/>
                </a:solidFill>
                <a:latin typeface="Helvetica" panose="020B0604020202020204" pitchFamily="34" charset="0"/>
                <a:cs typeface="Helvetica" panose="020B0604020202020204" pitchFamily="34" charset="0"/>
              </a:rPr>
              <a:t>, and she conceived; and when Hagar became aware that she had conceived, her mistress was insignificant in her sight. </a:t>
            </a:r>
          </a:p>
          <a:p>
            <a:pPr algn="ctr"/>
            <a:r>
              <a:rPr lang="en-US" sz="3200" i="1" dirty="0">
                <a:solidFill>
                  <a:schemeClr val="bg1"/>
                </a:solidFill>
                <a:latin typeface="Helvetica" panose="020B0604020202020204" pitchFamily="34" charset="0"/>
                <a:cs typeface="Helvetica" panose="020B0604020202020204" pitchFamily="34" charset="0"/>
              </a:rPr>
              <a:t>Genesis 16:4</a:t>
            </a:r>
            <a:endParaRPr lang="en-US" sz="32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AEC2935E-6E2D-41D4-9530-E85D9B5270AA}"/>
              </a:ext>
            </a:extLst>
          </p:cNvPr>
          <p:cNvSpPr txBox="1"/>
          <p:nvPr/>
        </p:nvSpPr>
        <p:spPr>
          <a:xfrm>
            <a:off x="23329" y="6180212"/>
            <a:ext cx="9120671"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Abraham Wasn’t Perfect</a:t>
            </a:r>
          </a:p>
        </p:txBody>
      </p:sp>
    </p:spTree>
    <p:extLst>
      <p:ext uri="{BB962C8B-B14F-4D97-AF65-F5344CB8AC3E}">
        <p14:creationId xmlns:p14="http://schemas.microsoft.com/office/powerpoint/2010/main" val="242614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0" name="Picture 6" descr="See the source image">
            <a:extLst>
              <a:ext uri="{FF2B5EF4-FFF2-40B4-BE49-F238E27FC236}">
                <a16:creationId xmlns:a16="http://schemas.microsoft.com/office/drawing/2014/main" id="{5CAECDED-431C-49EB-9681-B849ED947BC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266" y="31457"/>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3B8A9C7-5FE1-4D25-A5DA-C88698233B30}"/>
              </a:ext>
            </a:extLst>
          </p:cNvPr>
          <p:cNvSpPr txBox="1"/>
          <p:nvPr/>
        </p:nvSpPr>
        <p:spPr>
          <a:xfrm>
            <a:off x="22185" y="4780485"/>
            <a:ext cx="9095077"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Abraham Heard the Word of the Lord</a:t>
            </a:r>
          </a:p>
        </p:txBody>
      </p:sp>
      <p:sp>
        <p:nvSpPr>
          <p:cNvPr id="6" name="TextBox 5">
            <a:extLst>
              <a:ext uri="{FF2B5EF4-FFF2-40B4-BE49-F238E27FC236}">
                <a16:creationId xmlns:a16="http://schemas.microsoft.com/office/drawing/2014/main" id="{AEEE2923-ECE7-4AED-8FF8-13F495ACB006}"/>
              </a:ext>
            </a:extLst>
          </p:cNvPr>
          <p:cNvSpPr txBox="1"/>
          <p:nvPr/>
        </p:nvSpPr>
        <p:spPr>
          <a:xfrm>
            <a:off x="-1134" y="5496076"/>
            <a:ext cx="9141714"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By Faith Abraham Obeyed</a:t>
            </a:r>
          </a:p>
        </p:txBody>
      </p:sp>
      <p:sp>
        <p:nvSpPr>
          <p:cNvPr id="9" name="TextBox 8">
            <a:extLst>
              <a:ext uri="{FF2B5EF4-FFF2-40B4-BE49-F238E27FC236}">
                <a16:creationId xmlns:a16="http://schemas.microsoft.com/office/drawing/2014/main" id="{AEC2935E-6E2D-41D4-9530-E85D9B5270AA}"/>
              </a:ext>
            </a:extLst>
          </p:cNvPr>
          <p:cNvSpPr txBox="1"/>
          <p:nvPr/>
        </p:nvSpPr>
        <p:spPr>
          <a:xfrm>
            <a:off x="23329" y="6180212"/>
            <a:ext cx="9120671"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Abraham Wasn’t Perfect</a:t>
            </a:r>
          </a:p>
        </p:txBody>
      </p:sp>
      <p:sp>
        <p:nvSpPr>
          <p:cNvPr id="10" name="TextBox 9">
            <a:extLst>
              <a:ext uri="{FF2B5EF4-FFF2-40B4-BE49-F238E27FC236}">
                <a16:creationId xmlns:a16="http://schemas.microsoft.com/office/drawing/2014/main" id="{CD3C5998-9691-4251-8B6F-1B2E20D4468D}"/>
              </a:ext>
            </a:extLst>
          </p:cNvPr>
          <p:cNvSpPr txBox="1"/>
          <p:nvPr/>
        </p:nvSpPr>
        <p:spPr>
          <a:xfrm>
            <a:off x="2286" y="6533"/>
            <a:ext cx="9141714" cy="3046988"/>
          </a:xfrm>
          <a:prstGeom prst="rect">
            <a:avLst/>
          </a:prstGeom>
          <a:solidFill>
            <a:schemeClr val="tx1"/>
          </a:solidFill>
          <a:effectLst/>
        </p:spPr>
        <p:txBody>
          <a:bodyPr wrap="square" rtlCol="0">
            <a:spAutoFit/>
          </a:bodyPr>
          <a:lstStyle/>
          <a:p>
            <a:pPr algn="ctr"/>
            <a:r>
              <a:rPr lang="en-US" sz="3200" b="1" baseline="30000" dirty="0">
                <a:solidFill>
                  <a:schemeClr val="bg1"/>
                </a:solidFill>
                <a:latin typeface="Helvetica" panose="020B0604020202020204" pitchFamily="34" charset="0"/>
                <a:cs typeface="Helvetica" panose="020B0604020202020204" pitchFamily="34" charset="0"/>
              </a:rPr>
              <a:t> </a:t>
            </a:r>
            <a:r>
              <a:rPr lang="en-US" sz="3200" b="1" dirty="0">
                <a:solidFill>
                  <a:schemeClr val="bg1"/>
                </a:solidFill>
                <a:latin typeface="Helvetica" panose="020B0604020202020204" pitchFamily="34" charset="0"/>
                <a:cs typeface="Helvetica" panose="020B0604020202020204" pitchFamily="34" charset="0"/>
              </a:rPr>
              <a:t>Finally, then, brothers, we ask and urge you in the Lord Jesus, that as you received from us how you ought to walk and to please God, just as you are doing, </a:t>
            </a:r>
          </a:p>
          <a:p>
            <a:pPr algn="ctr"/>
            <a:r>
              <a:rPr lang="en-US" sz="3200" b="1" dirty="0">
                <a:solidFill>
                  <a:schemeClr val="bg1"/>
                </a:solidFill>
                <a:latin typeface="Helvetica" panose="020B0604020202020204" pitchFamily="34" charset="0"/>
                <a:cs typeface="Helvetica" panose="020B0604020202020204" pitchFamily="34" charset="0"/>
              </a:rPr>
              <a:t>that </a:t>
            </a:r>
            <a:r>
              <a:rPr lang="en-US" sz="3200" b="1" dirty="0">
                <a:solidFill>
                  <a:srgbClr val="FFFF00"/>
                </a:solidFill>
                <a:latin typeface="Helvetica" panose="020B0604020202020204" pitchFamily="34" charset="0"/>
                <a:cs typeface="Helvetica" panose="020B0604020202020204" pitchFamily="34" charset="0"/>
              </a:rPr>
              <a:t>you do so more and more</a:t>
            </a:r>
            <a:r>
              <a:rPr lang="en-US" sz="3200" b="1" dirty="0">
                <a:solidFill>
                  <a:schemeClr val="bg1"/>
                </a:solidFill>
                <a:latin typeface="Helvetica" panose="020B0604020202020204" pitchFamily="34" charset="0"/>
                <a:cs typeface="Helvetica" panose="020B0604020202020204" pitchFamily="34" charset="0"/>
              </a:rPr>
              <a:t>.</a:t>
            </a:r>
          </a:p>
          <a:p>
            <a:pPr algn="ctr"/>
            <a:r>
              <a:rPr lang="en-US" sz="3200" i="1" dirty="0">
                <a:solidFill>
                  <a:schemeClr val="bg1"/>
                </a:solidFill>
                <a:latin typeface="Helvetica" panose="020B0604020202020204" pitchFamily="34" charset="0"/>
                <a:cs typeface="Helvetica" panose="020B0604020202020204" pitchFamily="34" charset="0"/>
              </a:rPr>
              <a:t>1 Thessalonians 4:1</a:t>
            </a:r>
            <a:endParaRPr lang="en-US" sz="32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82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0" name="Picture 6" descr="See the source image">
            <a:extLst>
              <a:ext uri="{FF2B5EF4-FFF2-40B4-BE49-F238E27FC236}">
                <a16:creationId xmlns:a16="http://schemas.microsoft.com/office/drawing/2014/main" id="{5CAECDED-431C-49EB-9681-B849ED947BC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266"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3B8A9C7-5FE1-4D25-A5DA-C88698233B30}"/>
              </a:ext>
            </a:extLst>
          </p:cNvPr>
          <p:cNvSpPr txBox="1"/>
          <p:nvPr/>
        </p:nvSpPr>
        <p:spPr>
          <a:xfrm>
            <a:off x="-115910" y="5968525"/>
            <a:ext cx="9141714" cy="769441"/>
          </a:xfrm>
          <a:prstGeom prst="rect">
            <a:avLst/>
          </a:prstGeom>
          <a:noFill/>
          <a:effectLst>
            <a:glow rad="139700">
              <a:schemeClr val="accent1">
                <a:satMod val="175000"/>
                <a:alpha val="40000"/>
              </a:schemeClr>
            </a:glow>
          </a:effectLst>
        </p:spPr>
        <p:txBody>
          <a:bodyPr wrap="square" rtlCol="0">
            <a:spAutoFit/>
          </a:bodyPr>
          <a:lstStyle/>
          <a:p>
            <a:pPr algn="ctr"/>
            <a:r>
              <a:rPr lang="en-US" sz="4400" b="1" dirty="0">
                <a:solidFill>
                  <a:schemeClr val="bg1"/>
                </a:solidFill>
                <a:latin typeface="Arial" panose="020B0604020202020204" pitchFamily="34" charset="0"/>
                <a:cs typeface="Arial" panose="020B0604020202020204" pitchFamily="34" charset="0"/>
              </a:rPr>
              <a:t>Abraham’s Journey of Faith</a:t>
            </a:r>
          </a:p>
        </p:txBody>
      </p:sp>
    </p:spTree>
    <p:extLst>
      <p:ext uri="{BB962C8B-B14F-4D97-AF65-F5344CB8AC3E}">
        <p14:creationId xmlns:p14="http://schemas.microsoft.com/office/powerpoint/2010/main" val="116684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0" name="Picture 6" descr="See the source image">
            <a:extLst>
              <a:ext uri="{FF2B5EF4-FFF2-40B4-BE49-F238E27FC236}">
                <a16:creationId xmlns:a16="http://schemas.microsoft.com/office/drawing/2014/main" id="{5CAECDED-431C-49EB-9681-B849ED947BC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266" y="31457"/>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3B8A9C7-5FE1-4D25-A5DA-C88698233B30}"/>
              </a:ext>
            </a:extLst>
          </p:cNvPr>
          <p:cNvSpPr txBox="1"/>
          <p:nvPr/>
        </p:nvSpPr>
        <p:spPr>
          <a:xfrm>
            <a:off x="22185" y="4780485"/>
            <a:ext cx="9095077"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Abraham Heard the Word of the Lord</a:t>
            </a:r>
          </a:p>
        </p:txBody>
      </p:sp>
      <p:sp>
        <p:nvSpPr>
          <p:cNvPr id="6" name="TextBox 5">
            <a:extLst>
              <a:ext uri="{FF2B5EF4-FFF2-40B4-BE49-F238E27FC236}">
                <a16:creationId xmlns:a16="http://schemas.microsoft.com/office/drawing/2014/main" id="{AEEE2923-ECE7-4AED-8FF8-13F495ACB006}"/>
              </a:ext>
            </a:extLst>
          </p:cNvPr>
          <p:cNvSpPr txBox="1"/>
          <p:nvPr/>
        </p:nvSpPr>
        <p:spPr>
          <a:xfrm>
            <a:off x="-1134" y="5496076"/>
            <a:ext cx="9141714"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By Faith Abraham Obeyed</a:t>
            </a:r>
          </a:p>
        </p:txBody>
      </p:sp>
      <p:sp>
        <p:nvSpPr>
          <p:cNvPr id="9" name="TextBox 8">
            <a:extLst>
              <a:ext uri="{FF2B5EF4-FFF2-40B4-BE49-F238E27FC236}">
                <a16:creationId xmlns:a16="http://schemas.microsoft.com/office/drawing/2014/main" id="{AEC2935E-6E2D-41D4-9530-E85D9B5270AA}"/>
              </a:ext>
            </a:extLst>
          </p:cNvPr>
          <p:cNvSpPr txBox="1"/>
          <p:nvPr/>
        </p:nvSpPr>
        <p:spPr>
          <a:xfrm>
            <a:off x="23329" y="6180212"/>
            <a:ext cx="9120671"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Abraham Wasn’t Perfect</a:t>
            </a:r>
          </a:p>
        </p:txBody>
      </p:sp>
    </p:spTree>
    <p:extLst>
      <p:ext uri="{BB962C8B-B14F-4D97-AF65-F5344CB8AC3E}">
        <p14:creationId xmlns:p14="http://schemas.microsoft.com/office/powerpoint/2010/main" val="943739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0" name="Picture 6" descr="See the source image">
            <a:extLst>
              <a:ext uri="{FF2B5EF4-FFF2-40B4-BE49-F238E27FC236}">
                <a16:creationId xmlns:a16="http://schemas.microsoft.com/office/drawing/2014/main" id="{5CAECDED-431C-49EB-9681-B849ED947BC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266"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3B8A9C7-5FE1-4D25-A5DA-C88698233B30}"/>
              </a:ext>
            </a:extLst>
          </p:cNvPr>
          <p:cNvSpPr txBox="1"/>
          <p:nvPr/>
        </p:nvSpPr>
        <p:spPr>
          <a:xfrm>
            <a:off x="2286" y="6533"/>
            <a:ext cx="9141714" cy="2062103"/>
          </a:xfrm>
          <a:prstGeom prst="rect">
            <a:avLst/>
          </a:prstGeom>
          <a:solidFill>
            <a:schemeClr val="tx1"/>
          </a:solidFill>
          <a:effectLst/>
        </p:spPr>
        <p:txBody>
          <a:bodyPr wrap="square" rtlCol="0">
            <a:spAutoFit/>
          </a:bodyPr>
          <a:lstStyle/>
          <a:p>
            <a:pPr algn="ctr"/>
            <a:r>
              <a:rPr lang="en-US" sz="3200" b="1" i="0" dirty="0">
                <a:solidFill>
                  <a:schemeClr val="bg1"/>
                </a:solidFill>
                <a:effectLst/>
                <a:latin typeface="Helvetica" panose="020B0604020202020204" pitchFamily="34" charset="0"/>
              </a:rPr>
              <a:t>For what does the Scripture </a:t>
            </a:r>
            <a:r>
              <a:rPr lang="en-US" sz="3200" b="1" dirty="0">
                <a:solidFill>
                  <a:schemeClr val="bg1"/>
                </a:solidFill>
                <a:effectLst/>
                <a:latin typeface="Helvetica" panose="020B0604020202020204" pitchFamily="34" charset="0"/>
              </a:rPr>
              <a:t>say? </a:t>
            </a:r>
          </a:p>
          <a:p>
            <a:pPr algn="ctr"/>
            <a:r>
              <a:rPr lang="en-US" sz="3200" b="1" dirty="0">
                <a:solidFill>
                  <a:schemeClr val="bg1"/>
                </a:solidFill>
                <a:effectLst/>
                <a:latin typeface="Helvetica" panose="020B0604020202020204" pitchFamily="34" charset="0"/>
              </a:rPr>
              <a:t>“Abraham believed God, and it was accounted to him for righteousness.”</a:t>
            </a:r>
          </a:p>
          <a:p>
            <a:pPr algn="ctr"/>
            <a:r>
              <a:rPr lang="en-US" sz="3200" i="1" dirty="0">
                <a:solidFill>
                  <a:schemeClr val="bg1"/>
                </a:solidFill>
                <a:latin typeface="Helvetica" panose="020B0604020202020204" pitchFamily="34" charset="0"/>
                <a:cs typeface="Arial" panose="020B0604020202020204" pitchFamily="34" charset="0"/>
              </a:rPr>
              <a:t>Romans 4:3</a:t>
            </a:r>
            <a:endParaRPr lang="en-US" sz="3200" i="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4846A50-CF4F-4797-BE71-657560C2FAFE}"/>
              </a:ext>
            </a:extLst>
          </p:cNvPr>
          <p:cNvSpPr txBox="1"/>
          <p:nvPr/>
        </p:nvSpPr>
        <p:spPr>
          <a:xfrm>
            <a:off x="2286" y="2286000"/>
            <a:ext cx="9141714" cy="2554545"/>
          </a:xfrm>
          <a:prstGeom prst="rect">
            <a:avLst/>
          </a:prstGeom>
          <a:solidFill>
            <a:schemeClr val="tx1"/>
          </a:solidFill>
          <a:effectLst/>
        </p:spPr>
        <p:txBody>
          <a:bodyPr wrap="square" rtlCol="0">
            <a:spAutoFit/>
          </a:bodyPr>
          <a:lstStyle/>
          <a:p>
            <a:pPr algn="ctr"/>
            <a:r>
              <a:rPr lang="en-US" sz="3200" b="1" dirty="0">
                <a:solidFill>
                  <a:schemeClr val="bg1"/>
                </a:solidFill>
                <a:effectLst/>
                <a:latin typeface="Helvetica" panose="020B0604020202020204" pitchFamily="34" charset="0"/>
                <a:cs typeface="Helvetica" panose="020B0604020202020204" pitchFamily="34" charset="0"/>
              </a:rPr>
              <a:t>And the Scripture was fulfilled which says, </a:t>
            </a:r>
            <a:endParaRPr lang="en-US" sz="3200" b="1" baseline="30000" dirty="0">
              <a:solidFill>
                <a:schemeClr val="bg1"/>
              </a:solidFill>
              <a:effectLst/>
              <a:latin typeface="Helvetica" panose="020B0604020202020204" pitchFamily="34" charset="0"/>
              <a:cs typeface="Helvetica" panose="020B0604020202020204" pitchFamily="34" charset="0"/>
            </a:endParaRPr>
          </a:p>
          <a:p>
            <a:pPr algn="ctr"/>
            <a:r>
              <a:rPr lang="en-US" sz="3200" b="1" dirty="0">
                <a:solidFill>
                  <a:schemeClr val="bg1"/>
                </a:solidFill>
                <a:effectLst/>
                <a:latin typeface="Helvetica" panose="020B0604020202020204" pitchFamily="34" charset="0"/>
                <a:cs typeface="Helvetica" panose="020B0604020202020204" pitchFamily="34" charset="0"/>
              </a:rPr>
              <a:t>“Abraham believed God, and it was accounted to him for righteousness.” </a:t>
            </a:r>
          </a:p>
          <a:p>
            <a:pPr algn="ctr"/>
            <a:r>
              <a:rPr lang="en-US" sz="3200" b="1" dirty="0">
                <a:solidFill>
                  <a:schemeClr val="bg1"/>
                </a:solidFill>
                <a:effectLst/>
                <a:latin typeface="Helvetica" panose="020B0604020202020204" pitchFamily="34" charset="0"/>
                <a:cs typeface="Helvetica" panose="020B0604020202020204" pitchFamily="34" charset="0"/>
              </a:rPr>
              <a:t>And he was called the friend of God.</a:t>
            </a:r>
            <a:r>
              <a:rPr lang="en-US" sz="3200" b="1" dirty="0">
                <a:solidFill>
                  <a:srgbClr val="3D3D3D"/>
                </a:solidFill>
                <a:effectLst/>
                <a:latin typeface="Helvetica" panose="020B0604020202020204" pitchFamily="34" charset="0"/>
                <a:cs typeface="Helvetica" panose="020B0604020202020204" pitchFamily="34" charset="0"/>
              </a:rPr>
              <a:t>.</a:t>
            </a:r>
          </a:p>
          <a:p>
            <a:pPr algn="ctr"/>
            <a:r>
              <a:rPr lang="en-US" sz="3200" i="1" dirty="0">
                <a:solidFill>
                  <a:schemeClr val="bg1"/>
                </a:solidFill>
                <a:latin typeface="Helvetica" panose="020B0604020202020204" pitchFamily="34" charset="0"/>
                <a:cs typeface="Arial" panose="020B0604020202020204" pitchFamily="34" charset="0"/>
              </a:rPr>
              <a:t>James 2:23</a:t>
            </a:r>
            <a:endParaRPr lang="en-US" sz="32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5875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0" name="Picture 6" descr="See the source image">
            <a:extLst>
              <a:ext uri="{FF2B5EF4-FFF2-40B4-BE49-F238E27FC236}">
                <a16:creationId xmlns:a16="http://schemas.microsoft.com/office/drawing/2014/main" id="{5CAECDED-431C-49EB-9681-B849ED947BC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266"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3B8A9C7-5FE1-4D25-A5DA-C88698233B30}"/>
              </a:ext>
            </a:extLst>
          </p:cNvPr>
          <p:cNvSpPr txBox="1"/>
          <p:nvPr/>
        </p:nvSpPr>
        <p:spPr>
          <a:xfrm>
            <a:off x="-3409" y="560715"/>
            <a:ext cx="9141714" cy="3539430"/>
          </a:xfrm>
          <a:prstGeom prst="rect">
            <a:avLst/>
          </a:prstGeom>
          <a:solidFill>
            <a:schemeClr val="tx1"/>
          </a:solidFill>
          <a:effectLst/>
        </p:spPr>
        <p:txBody>
          <a:bodyPr wrap="square" rtlCol="0">
            <a:spAutoFit/>
          </a:bodyPr>
          <a:lstStyle/>
          <a:p>
            <a:pPr algn="ctr"/>
            <a:r>
              <a:rPr lang="en-US" sz="3200" b="1" dirty="0">
                <a:solidFill>
                  <a:schemeClr val="bg1"/>
                </a:solidFill>
                <a:latin typeface="Helvetica" panose="020B0604020202020204" pitchFamily="34" charset="0"/>
                <a:cs typeface="Helvetica" panose="020B0604020202020204" pitchFamily="34" charset="0"/>
              </a:rPr>
              <a:t>And He took him outside and said, “Now look toward the heavens, and count the stars, if you are able to count them.” And He said to him, “So shall your descendants be.”</a:t>
            </a:r>
          </a:p>
          <a:p>
            <a:pPr algn="ctr"/>
            <a:r>
              <a:rPr lang="en-US" sz="3200" b="1" dirty="0">
                <a:solidFill>
                  <a:srgbClr val="FFFF00"/>
                </a:solidFill>
                <a:latin typeface="Helvetica" panose="020B0604020202020204" pitchFamily="34" charset="0"/>
                <a:cs typeface="Helvetica" panose="020B0604020202020204" pitchFamily="34" charset="0"/>
              </a:rPr>
              <a:t>Then he believed in the </a:t>
            </a:r>
            <a:r>
              <a:rPr lang="en-US" sz="3200" b="1" cap="small" dirty="0">
                <a:solidFill>
                  <a:srgbClr val="FFFF00"/>
                </a:solidFill>
                <a:latin typeface="Helvetica" panose="020B0604020202020204" pitchFamily="34" charset="0"/>
                <a:cs typeface="Helvetica" panose="020B0604020202020204" pitchFamily="34" charset="0"/>
              </a:rPr>
              <a:t>Lord</a:t>
            </a:r>
            <a:r>
              <a:rPr lang="en-US" sz="3200" b="1" dirty="0">
                <a:solidFill>
                  <a:srgbClr val="FFFF00"/>
                </a:solidFill>
                <a:latin typeface="Helvetica" panose="020B0604020202020204" pitchFamily="34" charset="0"/>
                <a:cs typeface="Helvetica" panose="020B0604020202020204" pitchFamily="34" charset="0"/>
              </a:rPr>
              <a:t>; and He reckoned it to him as righteousness.</a:t>
            </a:r>
          </a:p>
          <a:p>
            <a:pPr algn="ctr"/>
            <a:r>
              <a:rPr lang="en-US" sz="3200" i="1" dirty="0">
                <a:solidFill>
                  <a:schemeClr val="bg1"/>
                </a:solidFill>
                <a:latin typeface="Helvetica" panose="020B0604020202020204" pitchFamily="34" charset="0"/>
                <a:cs typeface="Arial" panose="020B0604020202020204" pitchFamily="34" charset="0"/>
              </a:rPr>
              <a:t>Genesis 15:5-6</a:t>
            </a:r>
            <a:endParaRPr lang="en-US" sz="32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7177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0" name="Picture 6" descr="See the source image">
            <a:extLst>
              <a:ext uri="{FF2B5EF4-FFF2-40B4-BE49-F238E27FC236}">
                <a16:creationId xmlns:a16="http://schemas.microsoft.com/office/drawing/2014/main" id="{5CAECDED-431C-49EB-9681-B849ED947BC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266"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3B8A9C7-5FE1-4D25-A5DA-C88698233B30}"/>
              </a:ext>
            </a:extLst>
          </p:cNvPr>
          <p:cNvSpPr txBox="1"/>
          <p:nvPr/>
        </p:nvSpPr>
        <p:spPr>
          <a:xfrm>
            <a:off x="-3409" y="560715"/>
            <a:ext cx="9141714" cy="3539430"/>
          </a:xfrm>
          <a:prstGeom prst="rect">
            <a:avLst/>
          </a:prstGeom>
          <a:solidFill>
            <a:schemeClr val="tx1"/>
          </a:solidFill>
          <a:effectLst/>
        </p:spPr>
        <p:txBody>
          <a:bodyPr wrap="square" rtlCol="0">
            <a:spAutoFit/>
          </a:bodyPr>
          <a:lstStyle/>
          <a:p>
            <a:pPr algn="ctr"/>
            <a:r>
              <a:rPr lang="en-US" sz="3200" b="1" dirty="0">
                <a:solidFill>
                  <a:schemeClr val="bg1"/>
                </a:solidFill>
                <a:latin typeface="Helvetica" panose="020B0604020202020204" pitchFamily="34" charset="0"/>
                <a:cs typeface="Helvetica" panose="020B0604020202020204" pitchFamily="34" charset="0"/>
              </a:rPr>
              <a:t>And He took him outside and said, “Now look toward the heavens, and count the stars, if you are able to count them.” And He said to him, “So shall your descendants be.”</a:t>
            </a:r>
          </a:p>
          <a:p>
            <a:pPr algn="ctr"/>
            <a:r>
              <a:rPr lang="en-US" sz="3200" b="1" dirty="0">
                <a:solidFill>
                  <a:srgbClr val="FFFF00"/>
                </a:solidFill>
                <a:latin typeface="Helvetica" panose="020B0604020202020204" pitchFamily="34" charset="0"/>
                <a:cs typeface="Helvetica" panose="020B0604020202020204" pitchFamily="34" charset="0"/>
              </a:rPr>
              <a:t>Then he believed in the </a:t>
            </a:r>
            <a:r>
              <a:rPr lang="en-US" sz="3200" b="1" cap="small" dirty="0">
                <a:solidFill>
                  <a:srgbClr val="FFFF00"/>
                </a:solidFill>
                <a:latin typeface="Helvetica" panose="020B0604020202020204" pitchFamily="34" charset="0"/>
                <a:cs typeface="Helvetica" panose="020B0604020202020204" pitchFamily="34" charset="0"/>
              </a:rPr>
              <a:t>Lord</a:t>
            </a:r>
            <a:r>
              <a:rPr lang="en-US" sz="3200" b="1" dirty="0">
                <a:solidFill>
                  <a:srgbClr val="FFFF00"/>
                </a:solidFill>
                <a:latin typeface="Helvetica" panose="020B0604020202020204" pitchFamily="34" charset="0"/>
                <a:cs typeface="Helvetica" panose="020B0604020202020204" pitchFamily="34" charset="0"/>
              </a:rPr>
              <a:t>; and He reckoned it to him as righteousness.</a:t>
            </a:r>
          </a:p>
          <a:p>
            <a:pPr algn="ctr"/>
            <a:r>
              <a:rPr lang="en-US" sz="3200" i="1" dirty="0">
                <a:solidFill>
                  <a:schemeClr val="bg1"/>
                </a:solidFill>
                <a:latin typeface="Helvetica" panose="020B0604020202020204" pitchFamily="34" charset="0"/>
                <a:cs typeface="Arial" panose="020B0604020202020204" pitchFamily="34" charset="0"/>
              </a:rPr>
              <a:t>Genesis 15:5-6</a:t>
            </a:r>
            <a:endParaRPr lang="en-US" sz="32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2557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0" name="Picture 6" descr="See the source image">
            <a:extLst>
              <a:ext uri="{FF2B5EF4-FFF2-40B4-BE49-F238E27FC236}">
                <a16:creationId xmlns:a16="http://schemas.microsoft.com/office/drawing/2014/main" id="{5CAECDED-431C-49EB-9681-B849ED947BC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266"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3B8A9C7-5FE1-4D25-A5DA-C88698233B30}"/>
              </a:ext>
            </a:extLst>
          </p:cNvPr>
          <p:cNvSpPr txBox="1"/>
          <p:nvPr/>
        </p:nvSpPr>
        <p:spPr>
          <a:xfrm>
            <a:off x="-3409" y="4943288"/>
            <a:ext cx="9095077"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Abraham Heard the Word of the Lord</a:t>
            </a:r>
          </a:p>
        </p:txBody>
      </p:sp>
      <p:sp>
        <p:nvSpPr>
          <p:cNvPr id="5" name="TextBox 4">
            <a:extLst>
              <a:ext uri="{FF2B5EF4-FFF2-40B4-BE49-F238E27FC236}">
                <a16:creationId xmlns:a16="http://schemas.microsoft.com/office/drawing/2014/main" id="{DD67A129-6A7D-4F01-ADC8-6FFE6BBBDC40}"/>
              </a:ext>
            </a:extLst>
          </p:cNvPr>
          <p:cNvSpPr txBox="1"/>
          <p:nvPr/>
        </p:nvSpPr>
        <p:spPr>
          <a:xfrm>
            <a:off x="2286" y="6533"/>
            <a:ext cx="9141714" cy="1077218"/>
          </a:xfrm>
          <a:prstGeom prst="rect">
            <a:avLst/>
          </a:prstGeom>
          <a:solidFill>
            <a:schemeClr val="tx1"/>
          </a:solidFill>
          <a:effectLst/>
        </p:spPr>
        <p:txBody>
          <a:bodyPr wrap="square" rtlCol="0">
            <a:spAutoFit/>
          </a:bodyPr>
          <a:lstStyle/>
          <a:p>
            <a:pPr algn="ctr"/>
            <a:r>
              <a:rPr lang="en-US" sz="3200" b="1" i="0" dirty="0">
                <a:solidFill>
                  <a:schemeClr val="bg1"/>
                </a:solidFill>
                <a:effectLst/>
                <a:latin typeface="Helvetica" panose="020B0604020202020204" pitchFamily="34" charset="0"/>
                <a:cs typeface="Helvetica" panose="020B0604020202020204" pitchFamily="34" charset="0"/>
              </a:rPr>
              <a:t>Now the </a:t>
            </a:r>
            <a:r>
              <a:rPr lang="en-US" sz="3200" b="1" i="0" cap="small" dirty="0">
                <a:solidFill>
                  <a:schemeClr val="bg1"/>
                </a:solidFill>
                <a:effectLst/>
                <a:latin typeface="Helvetica" panose="020B0604020202020204" pitchFamily="34" charset="0"/>
                <a:cs typeface="Helvetica" panose="020B0604020202020204" pitchFamily="34" charset="0"/>
              </a:rPr>
              <a:t>Lord</a:t>
            </a:r>
            <a:r>
              <a:rPr lang="en-US" sz="3200" b="1" i="0" dirty="0">
                <a:solidFill>
                  <a:schemeClr val="bg1"/>
                </a:solidFill>
                <a:effectLst/>
                <a:latin typeface="Helvetica" panose="020B0604020202020204" pitchFamily="34" charset="0"/>
                <a:cs typeface="Helvetica" panose="020B0604020202020204" pitchFamily="34" charset="0"/>
              </a:rPr>
              <a:t> said to Abram… </a:t>
            </a:r>
          </a:p>
          <a:p>
            <a:pPr algn="ctr"/>
            <a:r>
              <a:rPr lang="en-US" sz="3200" i="1" dirty="0">
                <a:solidFill>
                  <a:schemeClr val="bg1"/>
                </a:solidFill>
                <a:latin typeface="Helvetica" panose="020B0604020202020204" pitchFamily="34" charset="0"/>
                <a:cs typeface="Helvetica" panose="020B0604020202020204" pitchFamily="34" charset="0"/>
              </a:rPr>
              <a:t>Genesis 12:1</a:t>
            </a:r>
            <a:endParaRPr lang="en-US" sz="32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172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0" name="Picture 6" descr="See the source image">
            <a:extLst>
              <a:ext uri="{FF2B5EF4-FFF2-40B4-BE49-F238E27FC236}">
                <a16:creationId xmlns:a16="http://schemas.microsoft.com/office/drawing/2014/main" id="{5CAECDED-431C-49EB-9681-B849ED947BC0}"/>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2266"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3B8A9C7-5FE1-4D25-A5DA-C88698233B30}"/>
              </a:ext>
            </a:extLst>
          </p:cNvPr>
          <p:cNvSpPr txBox="1"/>
          <p:nvPr/>
        </p:nvSpPr>
        <p:spPr>
          <a:xfrm>
            <a:off x="-3409" y="4943288"/>
            <a:ext cx="9095077"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Abraham Heard the Word of the Lord</a:t>
            </a:r>
          </a:p>
        </p:txBody>
      </p:sp>
      <p:sp>
        <p:nvSpPr>
          <p:cNvPr id="5" name="TextBox 4">
            <a:extLst>
              <a:ext uri="{FF2B5EF4-FFF2-40B4-BE49-F238E27FC236}">
                <a16:creationId xmlns:a16="http://schemas.microsoft.com/office/drawing/2014/main" id="{DD67A129-6A7D-4F01-ADC8-6FFE6BBBDC40}"/>
              </a:ext>
            </a:extLst>
          </p:cNvPr>
          <p:cNvSpPr txBox="1"/>
          <p:nvPr/>
        </p:nvSpPr>
        <p:spPr>
          <a:xfrm>
            <a:off x="2286" y="6533"/>
            <a:ext cx="9141714" cy="1077218"/>
          </a:xfrm>
          <a:prstGeom prst="rect">
            <a:avLst/>
          </a:prstGeom>
          <a:solidFill>
            <a:schemeClr val="tx1"/>
          </a:solidFill>
          <a:effectLst/>
        </p:spPr>
        <p:txBody>
          <a:bodyPr wrap="square" rtlCol="0">
            <a:spAutoFit/>
          </a:bodyPr>
          <a:lstStyle/>
          <a:p>
            <a:pPr algn="ctr"/>
            <a:r>
              <a:rPr lang="en-US" sz="3200" b="1" dirty="0">
                <a:solidFill>
                  <a:schemeClr val="bg1"/>
                </a:solidFill>
                <a:latin typeface="Helvetica" panose="020B0604020202020204" pitchFamily="34" charset="0"/>
                <a:cs typeface="Helvetica" panose="020B0604020202020204" pitchFamily="34" charset="0"/>
              </a:rPr>
              <a:t>T</a:t>
            </a:r>
            <a:r>
              <a:rPr lang="en-US" sz="3200" b="1" i="0" dirty="0">
                <a:solidFill>
                  <a:schemeClr val="bg1"/>
                </a:solidFill>
                <a:effectLst/>
                <a:latin typeface="Helvetica" panose="020B0604020202020204" pitchFamily="34" charset="0"/>
                <a:cs typeface="Helvetica" panose="020B0604020202020204" pitchFamily="34" charset="0"/>
              </a:rPr>
              <a:t>he </a:t>
            </a:r>
            <a:r>
              <a:rPr lang="en-US" sz="3200" b="1" i="0" cap="small" dirty="0">
                <a:solidFill>
                  <a:schemeClr val="bg1"/>
                </a:solidFill>
                <a:effectLst/>
                <a:latin typeface="Helvetica" panose="020B0604020202020204" pitchFamily="34" charset="0"/>
                <a:cs typeface="Helvetica" panose="020B0604020202020204" pitchFamily="34" charset="0"/>
              </a:rPr>
              <a:t>Lord</a:t>
            </a:r>
            <a:r>
              <a:rPr lang="en-US" sz="3200" b="1" i="0" dirty="0">
                <a:solidFill>
                  <a:schemeClr val="bg1"/>
                </a:solidFill>
                <a:effectLst/>
                <a:latin typeface="Helvetica" panose="020B0604020202020204" pitchFamily="34" charset="0"/>
                <a:cs typeface="Helvetica" panose="020B0604020202020204" pitchFamily="34" charset="0"/>
              </a:rPr>
              <a:t> said to Abram… </a:t>
            </a:r>
          </a:p>
          <a:p>
            <a:pPr algn="ctr"/>
            <a:r>
              <a:rPr lang="en-US" sz="3200" i="1" dirty="0">
                <a:solidFill>
                  <a:schemeClr val="bg1"/>
                </a:solidFill>
                <a:latin typeface="Helvetica" panose="020B0604020202020204" pitchFamily="34" charset="0"/>
                <a:cs typeface="Helvetica" panose="020B0604020202020204" pitchFamily="34" charset="0"/>
              </a:rPr>
              <a:t>Genesis 13:14</a:t>
            </a:r>
            <a:endParaRPr lang="en-US" sz="32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9616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0" name="Picture 6" descr="See the source image">
            <a:extLst>
              <a:ext uri="{FF2B5EF4-FFF2-40B4-BE49-F238E27FC236}">
                <a16:creationId xmlns:a16="http://schemas.microsoft.com/office/drawing/2014/main" id="{5CAECDED-431C-49EB-9681-B849ED947BC0}"/>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2266"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3B8A9C7-5FE1-4D25-A5DA-C88698233B30}"/>
              </a:ext>
            </a:extLst>
          </p:cNvPr>
          <p:cNvSpPr txBox="1"/>
          <p:nvPr/>
        </p:nvSpPr>
        <p:spPr>
          <a:xfrm>
            <a:off x="-3409" y="4943288"/>
            <a:ext cx="9095077"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Abraham Heard the Word of the Lord</a:t>
            </a:r>
          </a:p>
        </p:txBody>
      </p:sp>
      <p:sp>
        <p:nvSpPr>
          <p:cNvPr id="5" name="TextBox 4">
            <a:extLst>
              <a:ext uri="{FF2B5EF4-FFF2-40B4-BE49-F238E27FC236}">
                <a16:creationId xmlns:a16="http://schemas.microsoft.com/office/drawing/2014/main" id="{DD67A129-6A7D-4F01-ADC8-6FFE6BBBDC40}"/>
              </a:ext>
            </a:extLst>
          </p:cNvPr>
          <p:cNvSpPr txBox="1"/>
          <p:nvPr/>
        </p:nvSpPr>
        <p:spPr>
          <a:xfrm>
            <a:off x="2286" y="6533"/>
            <a:ext cx="9141714" cy="1569660"/>
          </a:xfrm>
          <a:prstGeom prst="rect">
            <a:avLst/>
          </a:prstGeom>
          <a:solidFill>
            <a:schemeClr val="tx1"/>
          </a:solidFill>
          <a:effectLst/>
        </p:spPr>
        <p:txBody>
          <a:bodyPr wrap="square" rtlCol="0">
            <a:spAutoFit/>
          </a:bodyPr>
          <a:lstStyle/>
          <a:p>
            <a:pPr algn="ctr"/>
            <a:r>
              <a:rPr lang="en-US" sz="3200" b="1" dirty="0">
                <a:solidFill>
                  <a:schemeClr val="bg1"/>
                </a:solidFill>
                <a:latin typeface="Helvetica" panose="020B0604020202020204" pitchFamily="34" charset="0"/>
                <a:cs typeface="Helvetica" panose="020B0604020202020204" pitchFamily="34" charset="0"/>
              </a:rPr>
              <a:t>After these things the word of the </a:t>
            </a:r>
            <a:r>
              <a:rPr lang="en-US" sz="3200" b="1" cap="small" dirty="0">
                <a:solidFill>
                  <a:schemeClr val="bg1"/>
                </a:solidFill>
                <a:latin typeface="Helvetica" panose="020B0604020202020204" pitchFamily="34" charset="0"/>
                <a:cs typeface="Helvetica" panose="020B0604020202020204" pitchFamily="34" charset="0"/>
              </a:rPr>
              <a:t>Lord</a:t>
            </a:r>
            <a:r>
              <a:rPr lang="en-US" sz="3200" b="1" dirty="0">
                <a:solidFill>
                  <a:schemeClr val="bg1"/>
                </a:solidFill>
                <a:latin typeface="Helvetica" panose="020B0604020202020204" pitchFamily="34" charset="0"/>
                <a:cs typeface="Helvetica" panose="020B0604020202020204" pitchFamily="34" charset="0"/>
              </a:rPr>
              <a:t> came to Abram in a vision, saying…</a:t>
            </a:r>
            <a:r>
              <a:rPr lang="en-US" dirty="0"/>
              <a:t>,</a:t>
            </a:r>
          </a:p>
          <a:p>
            <a:pPr algn="ctr"/>
            <a:r>
              <a:rPr lang="en-US" sz="3200" i="1" dirty="0">
                <a:solidFill>
                  <a:schemeClr val="bg1"/>
                </a:solidFill>
                <a:latin typeface="Helvetica" panose="020B0604020202020204" pitchFamily="34" charset="0"/>
                <a:cs typeface="Helvetica" panose="020B0604020202020204" pitchFamily="34" charset="0"/>
              </a:rPr>
              <a:t>Genesis 15:1</a:t>
            </a:r>
            <a:endParaRPr lang="en-US" sz="32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627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0" name="Picture 6" descr="See the source image">
            <a:extLst>
              <a:ext uri="{FF2B5EF4-FFF2-40B4-BE49-F238E27FC236}">
                <a16:creationId xmlns:a16="http://schemas.microsoft.com/office/drawing/2014/main" id="{5CAECDED-431C-49EB-9681-B849ED947BC0}"/>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2266"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3B8A9C7-5FE1-4D25-A5DA-C88698233B30}"/>
              </a:ext>
            </a:extLst>
          </p:cNvPr>
          <p:cNvSpPr txBox="1"/>
          <p:nvPr/>
        </p:nvSpPr>
        <p:spPr>
          <a:xfrm>
            <a:off x="-3409" y="4943288"/>
            <a:ext cx="9095077" cy="646331"/>
          </a:xfrm>
          <a:prstGeom prst="rect">
            <a:avLst/>
          </a:prstGeom>
          <a:solidFill>
            <a:schemeClr val="tx2"/>
          </a:solidFill>
          <a:effectLst>
            <a:glow rad="139700">
              <a:schemeClr val="accent1">
                <a:satMod val="175000"/>
                <a:alpha val="40000"/>
              </a:schemeClr>
            </a:glow>
          </a:effectLst>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Abraham Heard the Word of the Lord</a:t>
            </a:r>
          </a:p>
        </p:txBody>
      </p:sp>
      <p:sp>
        <p:nvSpPr>
          <p:cNvPr id="5" name="TextBox 4">
            <a:extLst>
              <a:ext uri="{FF2B5EF4-FFF2-40B4-BE49-F238E27FC236}">
                <a16:creationId xmlns:a16="http://schemas.microsoft.com/office/drawing/2014/main" id="{DD67A129-6A7D-4F01-ADC8-6FFE6BBBDC40}"/>
              </a:ext>
            </a:extLst>
          </p:cNvPr>
          <p:cNvSpPr txBox="1"/>
          <p:nvPr/>
        </p:nvSpPr>
        <p:spPr>
          <a:xfrm>
            <a:off x="2286" y="6533"/>
            <a:ext cx="9141714" cy="1569660"/>
          </a:xfrm>
          <a:prstGeom prst="rect">
            <a:avLst/>
          </a:prstGeom>
          <a:solidFill>
            <a:schemeClr val="tx1"/>
          </a:solidFill>
          <a:effectLst/>
        </p:spPr>
        <p:txBody>
          <a:bodyPr wrap="square" rtlCol="0">
            <a:spAutoFit/>
          </a:bodyPr>
          <a:lstStyle/>
          <a:p>
            <a:pPr algn="ctr"/>
            <a:r>
              <a:rPr lang="en-US" sz="3200" b="1" dirty="0">
                <a:solidFill>
                  <a:schemeClr val="bg1"/>
                </a:solidFill>
                <a:latin typeface="Helvetica" panose="020B0604020202020204" pitchFamily="34" charset="0"/>
                <a:cs typeface="Helvetica" panose="020B0604020202020204" pitchFamily="34" charset="0"/>
              </a:rPr>
              <a:t>Then behold, the word of the </a:t>
            </a:r>
            <a:r>
              <a:rPr lang="en-US" sz="3200" b="1" cap="small" dirty="0">
                <a:solidFill>
                  <a:schemeClr val="bg1"/>
                </a:solidFill>
                <a:latin typeface="Helvetica" panose="020B0604020202020204" pitchFamily="34" charset="0"/>
                <a:cs typeface="Helvetica" panose="020B0604020202020204" pitchFamily="34" charset="0"/>
              </a:rPr>
              <a:t>Lord</a:t>
            </a:r>
            <a:r>
              <a:rPr lang="en-US" sz="3200" b="1" dirty="0">
                <a:solidFill>
                  <a:schemeClr val="bg1"/>
                </a:solidFill>
                <a:latin typeface="Helvetica" panose="020B0604020202020204" pitchFamily="34" charset="0"/>
                <a:cs typeface="Helvetica" panose="020B0604020202020204" pitchFamily="34" charset="0"/>
              </a:rPr>
              <a:t> </a:t>
            </a:r>
          </a:p>
          <a:p>
            <a:pPr algn="ctr"/>
            <a:r>
              <a:rPr lang="en-US" sz="3200" b="1" dirty="0">
                <a:solidFill>
                  <a:schemeClr val="bg1"/>
                </a:solidFill>
                <a:latin typeface="Helvetica" panose="020B0604020202020204" pitchFamily="34" charset="0"/>
                <a:cs typeface="Helvetica" panose="020B0604020202020204" pitchFamily="34" charset="0"/>
              </a:rPr>
              <a:t>came to him, saying…</a:t>
            </a:r>
          </a:p>
          <a:p>
            <a:pPr algn="ctr"/>
            <a:r>
              <a:rPr lang="en-US" sz="3200" i="1" dirty="0">
                <a:solidFill>
                  <a:schemeClr val="bg1"/>
                </a:solidFill>
                <a:latin typeface="Helvetica" panose="020B0604020202020204" pitchFamily="34" charset="0"/>
                <a:cs typeface="Helvetica" panose="020B0604020202020204" pitchFamily="34" charset="0"/>
              </a:rPr>
              <a:t>Genesis</a:t>
            </a:r>
            <a:r>
              <a:rPr lang="en-US" sz="3200" b="1" i="1" dirty="0">
                <a:solidFill>
                  <a:schemeClr val="bg1"/>
                </a:solidFill>
                <a:latin typeface="Helvetica" panose="020B0604020202020204" pitchFamily="34" charset="0"/>
                <a:cs typeface="Helvetica" panose="020B0604020202020204" pitchFamily="34" charset="0"/>
              </a:rPr>
              <a:t> </a:t>
            </a:r>
            <a:r>
              <a:rPr lang="en-US" sz="3200" i="1" dirty="0">
                <a:solidFill>
                  <a:schemeClr val="bg1"/>
                </a:solidFill>
                <a:latin typeface="Helvetica" panose="020B0604020202020204" pitchFamily="34" charset="0"/>
                <a:cs typeface="Helvetica" panose="020B0604020202020204" pitchFamily="34" charset="0"/>
              </a:rPr>
              <a:t>15:4</a:t>
            </a:r>
            <a:endParaRPr lang="en-US" sz="32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3303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TotalTime>
  <Words>1147</Words>
  <Application>Microsoft Office PowerPoint</Application>
  <PresentationFormat>On-screen Show (4:3)</PresentationFormat>
  <Paragraphs>109</Paragraphs>
  <Slides>20</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Helvetica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3</cp:revision>
  <dcterms:created xsi:type="dcterms:W3CDTF">2021-11-03T14:58:58Z</dcterms:created>
  <dcterms:modified xsi:type="dcterms:W3CDTF">2021-11-12T14:41:45Z</dcterms:modified>
</cp:coreProperties>
</file>