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60" r:id="rId4"/>
    <p:sldId id="274" r:id="rId5"/>
    <p:sldId id="261" r:id="rId6"/>
    <p:sldId id="264" r:id="rId7"/>
    <p:sldId id="263" r:id="rId8"/>
    <p:sldId id="265" r:id="rId9"/>
    <p:sldId id="267" r:id="rId10"/>
    <p:sldId id="268" r:id="rId11"/>
    <p:sldId id="266" r:id="rId12"/>
    <p:sldId id="269" r:id="rId13"/>
    <p:sldId id="270" r:id="rId14"/>
    <p:sldId id="271" r:id="rId15"/>
    <p:sldId id="272" r:id="rId16"/>
    <p:sldId id="273" r:id="rId17"/>
    <p:sldId id="275" r:id="rId18"/>
    <p:sldId id="25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8017A3-E954-4688-9ABC-F2A530F89DE2}"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2698759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8017A3-E954-4688-9ABC-F2A530F89DE2}"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24168855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8017A3-E954-4688-9ABC-F2A530F89DE2}"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3136143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8017A3-E954-4688-9ABC-F2A530F89DE2}"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34483572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8017A3-E954-4688-9ABC-F2A530F89DE2}"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9341219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8017A3-E954-4688-9ABC-F2A530F89DE2}"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650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8017A3-E954-4688-9ABC-F2A530F89DE2}" type="datetimeFigureOut">
              <a:rPr lang="en-US" smtClean="0"/>
              <a:t>7/9/2021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1236146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8017A3-E954-4688-9ABC-F2A530F89DE2}" type="datetimeFigureOut">
              <a:rPr lang="en-US" smtClean="0"/>
              <a:t>7/9/2021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1316855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017A3-E954-4688-9ABC-F2A530F89DE2}" type="datetimeFigureOut">
              <a:rPr lang="en-US" smtClean="0"/>
              <a:t>7/9/2021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340124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8017A3-E954-4688-9ABC-F2A530F89DE2}"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925001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8017A3-E954-4688-9ABC-F2A530F89DE2}"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D529-9C84-490C-B18C-0225E1C02E0C}" type="slidenum">
              <a:rPr lang="en-US" smtClean="0"/>
              <a:t>‹#›</a:t>
            </a:fld>
            <a:endParaRPr lang="en-US"/>
          </a:p>
        </p:txBody>
      </p:sp>
    </p:spTree>
    <p:extLst>
      <p:ext uri="{BB962C8B-B14F-4D97-AF65-F5344CB8AC3E}">
        <p14:creationId xmlns:p14="http://schemas.microsoft.com/office/powerpoint/2010/main" val="2963558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017A3-E954-4688-9ABC-F2A530F89DE2}" type="datetimeFigureOut">
              <a:rPr lang="en-US" smtClean="0"/>
              <a:t>7/9/2021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3D529-9C84-490C-B18C-0225E1C02E0C}" type="slidenum">
              <a:rPr lang="en-US" smtClean="0"/>
              <a:t>‹#›</a:t>
            </a:fld>
            <a:endParaRPr lang="en-US"/>
          </a:p>
        </p:txBody>
      </p:sp>
    </p:spTree>
    <p:extLst>
      <p:ext uri="{BB962C8B-B14F-4D97-AF65-F5344CB8AC3E}">
        <p14:creationId xmlns:p14="http://schemas.microsoft.com/office/powerpoint/2010/main" val="3882766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82224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249377" y="1770025"/>
            <a:ext cx="8640672" cy="3046988"/>
          </a:xfrm>
          <a:prstGeom prst="rect">
            <a:avLst/>
          </a:prstGeom>
          <a:solidFill>
            <a:schemeClr val="tx1">
              <a:alpha val="66000"/>
            </a:schemeClr>
          </a:solidFill>
        </p:spPr>
        <p:txBody>
          <a:bodyPr wrap="square">
            <a:spAutoFit/>
          </a:bodyPr>
          <a:lstStyle/>
          <a:p>
            <a:pPr algn="ctr"/>
            <a:r>
              <a:rPr lang="en-US" sz="3200" b="0" i="0" dirty="0">
                <a:solidFill>
                  <a:schemeClr val="bg1"/>
                </a:solidFill>
                <a:effectLst/>
                <a:latin typeface="system-ui"/>
              </a:rPr>
              <a:t>Are not two sparrows sold for a copper coin? And not one of them falls to the ground apart from your Father’s will. But the very hairs of your head are all numbered. Do not fear therefore; you are of more value than many sparrows.</a:t>
            </a:r>
          </a:p>
          <a:p>
            <a:pPr algn="ctr"/>
            <a:r>
              <a:rPr lang="en-US" sz="3200" dirty="0">
                <a:solidFill>
                  <a:schemeClr val="bg1"/>
                </a:solidFill>
                <a:latin typeface="system-ui"/>
              </a:rPr>
              <a:t>Matthew 10:29-31</a:t>
            </a:r>
            <a:endParaRPr lang="en-US" sz="4800" dirty="0">
              <a:solidFill>
                <a:schemeClr val="bg1"/>
              </a:solidFill>
            </a:endParaRPr>
          </a:p>
        </p:txBody>
      </p:sp>
    </p:spTree>
    <p:extLst>
      <p:ext uri="{BB962C8B-B14F-4D97-AF65-F5344CB8AC3E}">
        <p14:creationId xmlns:p14="http://schemas.microsoft.com/office/powerpoint/2010/main" val="25107290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89558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249377" y="1770025"/>
            <a:ext cx="8640672" cy="2062103"/>
          </a:xfrm>
          <a:prstGeom prst="rect">
            <a:avLst/>
          </a:prstGeom>
          <a:solidFill>
            <a:schemeClr val="tx1">
              <a:alpha val="66000"/>
            </a:schemeClr>
          </a:solidFill>
        </p:spPr>
        <p:txBody>
          <a:bodyPr wrap="square">
            <a:spAutoFit/>
          </a:bodyPr>
          <a:lstStyle/>
          <a:p>
            <a:pPr algn="ctr"/>
            <a:r>
              <a:rPr lang="en-US" sz="3200" b="0" i="0" dirty="0">
                <a:solidFill>
                  <a:schemeClr val="bg1"/>
                </a:solidFill>
                <a:effectLst/>
                <a:latin typeface="system-ui"/>
              </a:rPr>
              <a:t>Then He said, “Do not come near here; remove your sandals from your feet, for </a:t>
            </a:r>
            <a:r>
              <a:rPr lang="en-US" sz="3200" b="1" i="0" u="sng" dirty="0">
                <a:solidFill>
                  <a:srgbClr val="FF6600"/>
                </a:solidFill>
                <a:effectLst/>
                <a:latin typeface="system-ui"/>
              </a:rPr>
              <a:t>the place on which you are standing is holy ground</a:t>
            </a:r>
            <a:r>
              <a:rPr lang="en-US" sz="3200" b="0" i="0" dirty="0">
                <a:solidFill>
                  <a:schemeClr val="bg1"/>
                </a:solidFill>
                <a:effectLst/>
                <a:latin typeface="system-ui"/>
              </a:rPr>
              <a:t>.”</a:t>
            </a:r>
          </a:p>
          <a:p>
            <a:pPr algn="ctr"/>
            <a:r>
              <a:rPr lang="en-US" sz="3200" dirty="0">
                <a:solidFill>
                  <a:schemeClr val="bg1"/>
                </a:solidFill>
                <a:latin typeface="system-ui"/>
              </a:rPr>
              <a:t>Exodus 3:5</a:t>
            </a:r>
            <a:endParaRPr lang="en-US" sz="4800" dirty="0">
              <a:solidFill>
                <a:schemeClr val="bg1"/>
              </a:solidFill>
            </a:endParaRPr>
          </a:p>
        </p:txBody>
      </p:sp>
    </p:spTree>
    <p:extLst>
      <p:ext uri="{BB962C8B-B14F-4D97-AF65-F5344CB8AC3E}">
        <p14:creationId xmlns:p14="http://schemas.microsoft.com/office/powerpoint/2010/main" val="2962726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249377" y="1770025"/>
            <a:ext cx="8640672" cy="2062103"/>
          </a:xfrm>
          <a:prstGeom prst="rect">
            <a:avLst/>
          </a:prstGeom>
          <a:solidFill>
            <a:schemeClr val="tx1">
              <a:alpha val="66000"/>
            </a:schemeClr>
          </a:solidFill>
        </p:spPr>
        <p:txBody>
          <a:bodyPr wrap="square">
            <a:spAutoFit/>
          </a:bodyPr>
          <a:lstStyle/>
          <a:p>
            <a:pPr algn="ctr"/>
            <a:r>
              <a:rPr lang="en-US" sz="3200" b="0" dirty="0">
                <a:solidFill>
                  <a:schemeClr val="bg1"/>
                </a:solidFill>
                <a:effectLst/>
                <a:latin typeface="system-ui"/>
              </a:rPr>
              <a:t>but as He who called you is holy, you also be holy in all your conduct, because it is written, </a:t>
            </a:r>
          </a:p>
          <a:p>
            <a:pPr algn="ctr"/>
            <a:r>
              <a:rPr lang="en-US" sz="3200" b="0" dirty="0">
                <a:solidFill>
                  <a:schemeClr val="bg1"/>
                </a:solidFill>
                <a:effectLst/>
                <a:latin typeface="system-ui"/>
              </a:rPr>
              <a:t>“</a:t>
            </a:r>
            <a:r>
              <a:rPr lang="en-US" sz="3200" b="1" u="sng" dirty="0">
                <a:solidFill>
                  <a:srgbClr val="FF6600"/>
                </a:solidFill>
                <a:effectLst/>
                <a:latin typeface="system-ui"/>
              </a:rPr>
              <a:t>Be holy, for I am holy</a:t>
            </a:r>
            <a:r>
              <a:rPr lang="en-US" sz="3200" b="0" dirty="0">
                <a:solidFill>
                  <a:schemeClr val="bg1"/>
                </a:solidFill>
                <a:effectLst/>
                <a:latin typeface="system-ui"/>
              </a:rPr>
              <a:t>.”</a:t>
            </a:r>
          </a:p>
          <a:p>
            <a:pPr algn="ctr"/>
            <a:r>
              <a:rPr lang="en-US" sz="3200" dirty="0">
                <a:solidFill>
                  <a:schemeClr val="bg1"/>
                </a:solidFill>
                <a:latin typeface="system-ui"/>
              </a:rPr>
              <a:t>1 Peter 1:15-16</a:t>
            </a:r>
            <a:endParaRPr lang="en-US" sz="4800" dirty="0">
              <a:solidFill>
                <a:schemeClr val="bg1"/>
              </a:solidFill>
            </a:endParaRPr>
          </a:p>
        </p:txBody>
      </p:sp>
    </p:spTree>
    <p:extLst>
      <p:ext uri="{BB962C8B-B14F-4D97-AF65-F5344CB8AC3E}">
        <p14:creationId xmlns:p14="http://schemas.microsoft.com/office/powerpoint/2010/main" val="3167726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799378" y="1633029"/>
            <a:ext cx="7866345" cy="3046988"/>
          </a:xfrm>
          <a:prstGeom prst="rect">
            <a:avLst/>
          </a:prstGeom>
          <a:solidFill>
            <a:schemeClr val="tx1">
              <a:alpha val="66000"/>
            </a:schemeClr>
          </a:solidFill>
        </p:spPr>
        <p:txBody>
          <a:bodyPr wrap="square">
            <a:spAutoFit/>
          </a:bodyPr>
          <a:lstStyle/>
          <a:p>
            <a:pPr algn="ctr"/>
            <a:r>
              <a:rPr lang="en-US" sz="3200" b="0" i="0" dirty="0">
                <a:solidFill>
                  <a:schemeClr val="bg1"/>
                </a:solidFill>
                <a:effectLst/>
                <a:latin typeface="system-ui"/>
              </a:rPr>
              <a:t>And He said, “</a:t>
            </a:r>
            <a:r>
              <a:rPr lang="en-US" sz="3200" b="1" i="0" u="sng" dirty="0">
                <a:solidFill>
                  <a:srgbClr val="FF6600"/>
                </a:solidFill>
                <a:effectLst/>
                <a:latin typeface="system-ui"/>
              </a:rPr>
              <a:t>I am the God of your father—the God of Abraham, the God of Isaac, </a:t>
            </a:r>
          </a:p>
          <a:p>
            <a:pPr algn="ctr"/>
            <a:r>
              <a:rPr lang="en-US" sz="3200" b="1" i="0" u="sng" dirty="0">
                <a:solidFill>
                  <a:srgbClr val="FF6600"/>
                </a:solidFill>
                <a:effectLst/>
                <a:latin typeface="system-ui"/>
              </a:rPr>
              <a:t>and the God of Jacob</a:t>
            </a:r>
            <a:r>
              <a:rPr lang="en-US" sz="3200" b="0" i="0" dirty="0">
                <a:solidFill>
                  <a:schemeClr val="bg1"/>
                </a:solidFill>
                <a:effectLst/>
                <a:latin typeface="system-ui"/>
              </a:rPr>
              <a:t>.” </a:t>
            </a:r>
          </a:p>
          <a:p>
            <a:pPr algn="ctr"/>
            <a:r>
              <a:rPr lang="en-US" sz="3200" b="0" i="0" dirty="0">
                <a:solidFill>
                  <a:schemeClr val="bg1"/>
                </a:solidFill>
                <a:effectLst/>
                <a:latin typeface="system-ui"/>
              </a:rPr>
              <a:t>Then Moses hid his face, for he was afraid to look at God.</a:t>
            </a:r>
          </a:p>
          <a:p>
            <a:pPr algn="ctr"/>
            <a:r>
              <a:rPr lang="en-US" sz="3200" dirty="0">
                <a:solidFill>
                  <a:schemeClr val="bg1"/>
                </a:solidFill>
                <a:latin typeface="system-ui"/>
              </a:rPr>
              <a:t>Exodus 3:6</a:t>
            </a:r>
            <a:endParaRPr lang="en-US" sz="4800" dirty="0">
              <a:solidFill>
                <a:schemeClr val="bg1"/>
              </a:solidFill>
            </a:endParaRPr>
          </a:p>
        </p:txBody>
      </p:sp>
    </p:spTree>
    <p:extLst>
      <p:ext uri="{BB962C8B-B14F-4D97-AF65-F5344CB8AC3E}">
        <p14:creationId xmlns:p14="http://schemas.microsoft.com/office/powerpoint/2010/main" val="1383224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799378" y="1633029"/>
            <a:ext cx="7866345" cy="3046988"/>
          </a:xfrm>
          <a:prstGeom prst="rect">
            <a:avLst/>
          </a:prstGeom>
          <a:solidFill>
            <a:schemeClr val="tx1">
              <a:alpha val="66000"/>
            </a:schemeClr>
          </a:solidFill>
        </p:spPr>
        <p:txBody>
          <a:bodyPr wrap="square">
            <a:spAutoFit/>
          </a:bodyPr>
          <a:lstStyle/>
          <a:p>
            <a:pPr algn="ctr"/>
            <a:r>
              <a:rPr lang="en-US" sz="3200" dirty="0">
                <a:solidFill>
                  <a:schemeClr val="bg1"/>
                </a:solidFill>
              </a:rPr>
              <a:t>“But concerning the resurrection of the dead, have you not read what was spoken to you by God, saying,</a:t>
            </a:r>
            <a:r>
              <a:rPr lang="en-US" sz="3200" b="1" baseline="30000" dirty="0">
                <a:solidFill>
                  <a:schemeClr val="bg1"/>
                </a:solidFill>
              </a:rPr>
              <a:t> </a:t>
            </a:r>
            <a:r>
              <a:rPr lang="en-US" sz="3200" dirty="0">
                <a:solidFill>
                  <a:schemeClr val="bg1"/>
                </a:solidFill>
              </a:rPr>
              <a:t>‘</a:t>
            </a:r>
            <a:r>
              <a:rPr lang="en-US" sz="3200" b="1" u="sng" dirty="0">
                <a:solidFill>
                  <a:srgbClr val="FF6600"/>
                </a:solidFill>
              </a:rPr>
              <a:t>I am the God of Abraham, the God of Isaac, and the God of Jacob</a:t>
            </a:r>
            <a:r>
              <a:rPr lang="en-US" sz="3200" dirty="0">
                <a:solidFill>
                  <a:schemeClr val="bg1"/>
                </a:solidFill>
              </a:rPr>
              <a:t>’? God is not the God of the dead, but of the living.”</a:t>
            </a:r>
          </a:p>
          <a:p>
            <a:pPr algn="ctr"/>
            <a:r>
              <a:rPr lang="en-US" sz="3200" dirty="0">
                <a:solidFill>
                  <a:schemeClr val="bg1"/>
                </a:solidFill>
              </a:rPr>
              <a:t>Matthew 22:31-32</a:t>
            </a:r>
          </a:p>
        </p:txBody>
      </p:sp>
    </p:spTree>
    <p:extLst>
      <p:ext uri="{BB962C8B-B14F-4D97-AF65-F5344CB8AC3E}">
        <p14:creationId xmlns:p14="http://schemas.microsoft.com/office/powerpoint/2010/main" val="16888623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4572" y="-2114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9146" y="0"/>
            <a:ext cx="9137139" cy="7017306"/>
          </a:xfrm>
          <a:prstGeom prst="rect">
            <a:avLst/>
          </a:prstGeom>
          <a:solidFill>
            <a:schemeClr val="tx1">
              <a:alpha val="66000"/>
            </a:schemeClr>
          </a:solidFill>
        </p:spPr>
        <p:txBody>
          <a:bodyPr wrap="square">
            <a:spAutoFit/>
          </a:bodyPr>
          <a:lstStyle/>
          <a:p>
            <a:pPr algn="ctr"/>
            <a:r>
              <a:rPr lang="en-US" sz="3000" dirty="0">
                <a:solidFill>
                  <a:schemeClr val="bg1"/>
                </a:solidFill>
              </a:rPr>
              <a:t>And the </a:t>
            </a:r>
            <a:r>
              <a:rPr lang="en-US" sz="3000" cap="small" dirty="0">
                <a:solidFill>
                  <a:schemeClr val="bg1"/>
                </a:solidFill>
              </a:rPr>
              <a:t>Lord</a:t>
            </a:r>
            <a:r>
              <a:rPr lang="en-US" sz="3000" dirty="0">
                <a:solidFill>
                  <a:schemeClr val="bg1"/>
                </a:solidFill>
              </a:rPr>
              <a:t> said: “</a:t>
            </a:r>
            <a:r>
              <a:rPr lang="en-US" sz="3000" b="1" u="sng" dirty="0">
                <a:solidFill>
                  <a:srgbClr val="FF6600"/>
                </a:solidFill>
              </a:rPr>
              <a:t>I have surely seen the oppression </a:t>
            </a:r>
            <a:r>
              <a:rPr lang="en-US" sz="3000" dirty="0">
                <a:solidFill>
                  <a:schemeClr val="bg1"/>
                </a:solidFill>
              </a:rPr>
              <a:t>of My people who are in Egypt, and have heard their cry because of their taskmasters, for I know their sorrows. So I have come down to deliver them out of the hand of the Egyptians, and to bring them up from that land to a good and large land, to a land flowing with milk and honey, to the place of the Canaanites and the Hittites and the Amorites and the Perizzites and the Hivites and the Jebusites. Now therefore, behold, the cry of the children of Israel has come to Me, and </a:t>
            </a:r>
            <a:r>
              <a:rPr lang="en-US" sz="3000" b="1" u="sng" dirty="0">
                <a:solidFill>
                  <a:srgbClr val="FF6600"/>
                </a:solidFill>
              </a:rPr>
              <a:t>I have also seen the oppression</a:t>
            </a:r>
            <a:r>
              <a:rPr lang="en-US" sz="3000" b="1" dirty="0">
                <a:solidFill>
                  <a:srgbClr val="FF6600"/>
                </a:solidFill>
              </a:rPr>
              <a:t> </a:t>
            </a:r>
            <a:r>
              <a:rPr lang="en-US" sz="3000" dirty="0">
                <a:solidFill>
                  <a:schemeClr val="bg1"/>
                </a:solidFill>
              </a:rPr>
              <a:t>with which the Egyptians oppress them. Come now, therefore, and I will send you to Pharaoh that you may bring My people, the children of Israel, out of Egypt.”</a:t>
            </a:r>
          </a:p>
          <a:p>
            <a:pPr algn="ctr"/>
            <a:r>
              <a:rPr lang="en-US" sz="3000" dirty="0">
                <a:solidFill>
                  <a:schemeClr val="bg1"/>
                </a:solidFill>
              </a:rPr>
              <a:t>Exodus 3:7-10</a:t>
            </a:r>
          </a:p>
        </p:txBody>
      </p:sp>
    </p:spTree>
    <p:extLst>
      <p:ext uri="{BB962C8B-B14F-4D97-AF65-F5344CB8AC3E}">
        <p14:creationId xmlns:p14="http://schemas.microsoft.com/office/powerpoint/2010/main" val="3162326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2096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163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90B55D3-F2B6-4ED9-B292-C614874722DE}"/>
              </a:ext>
            </a:extLst>
          </p:cNvPr>
          <p:cNvSpPr txBox="1"/>
          <p:nvPr/>
        </p:nvSpPr>
        <p:spPr>
          <a:xfrm>
            <a:off x="1891430" y="1716067"/>
            <a:ext cx="7252569" cy="1569660"/>
          </a:xfrm>
          <a:custGeom>
            <a:avLst/>
            <a:gdLst>
              <a:gd name="connsiteX0" fmla="*/ 0 w 7252569"/>
              <a:gd name="connsiteY0" fmla="*/ 0 h 1569660"/>
              <a:gd name="connsiteX1" fmla="*/ 731850 w 7252569"/>
              <a:gd name="connsiteY1" fmla="*/ 0 h 1569660"/>
              <a:gd name="connsiteX2" fmla="*/ 1536226 w 7252569"/>
              <a:gd name="connsiteY2" fmla="*/ 0 h 1569660"/>
              <a:gd name="connsiteX3" fmla="*/ 2050499 w 7252569"/>
              <a:gd name="connsiteY3" fmla="*/ 0 h 1569660"/>
              <a:gd name="connsiteX4" fmla="*/ 2782349 w 7252569"/>
              <a:gd name="connsiteY4" fmla="*/ 0 h 1569660"/>
              <a:gd name="connsiteX5" fmla="*/ 3369148 w 7252569"/>
              <a:gd name="connsiteY5" fmla="*/ 0 h 1569660"/>
              <a:gd name="connsiteX6" fmla="*/ 4028472 w 7252569"/>
              <a:gd name="connsiteY6" fmla="*/ 0 h 1569660"/>
              <a:gd name="connsiteX7" fmla="*/ 4615271 w 7252569"/>
              <a:gd name="connsiteY7" fmla="*/ 0 h 1569660"/>
              <a:gd name="connsiteX8" fmla="*/ 5274596 w 7252569"/>
              <a:gd name="connsiteY8" fmla="*/ 0 h 1569660"/>
              <a:gd name="connsiteX9" fmla="*/ 5933920 w 7252569"/>
              <a:gd name="connsiteY9" fmla="*/ 0 h 1569660"/>
              <a:gd name="connsiteX10" fmla="*/ 6375667 w 7252569"/>
              <a:gd name="connsiteY10" fmla="*/ 0 h 1569660"/>
              <a:gd name="connsiteX11" fmla="*/ 7252569 w 7252569"/>
              <a:gd name="connsiteY11" fmla="*/ 0 h 1569660"/>
              <a:gd name="connsiteX12" fmla="*/ 7252569 w 7252569"/>
              <a:gd name="connsiteY12" fmla="*/ 523220 h 1569660"/>
              <a:gd name="connsiteX13" fmla="*/ 7252569 w 7252569"/>
              <a:gd name="connsiteY13" fmla="*/ 999350 h 1569660"/>
              <a:gd name="connsiteX14" fmla="*/ 7252569 w 7252569"/>
              <a:gd name="connsiteY14" fmla="*/ 1569660 h 1569660"/>
              <a:gd name="connsiteX15" fmla="*/ 6738296 w 7252569"/>
              <a:gd name="connsiteY15" fmla="*/ 1569660 h 1569660"/>
              <a:gd name="connsiteX16" fmla="*/ 6151497 w 7252569"/>
              <a:gd name="connsiteY16" fmla="*/ 1569660 h 1569660"/>
              <a:gd name="connsiteX17" fmla="*/ 5347121 w 7252569"/>
              <a:gd name="connsiteY17" fmla="*/ 1569660 h 1569660"/>
              <a:gd name="connsiteX18" fmla="*/ 4760323 w 7252569"/>
              <a:gd name="connsiteY18" fmla="*/ 1569660 h 1569660"/>
              <a:gd name="connsiteX19" fmla="*/ 4173524 w 7252569"/>
              <a:gd name="connsiteY19" fmla="*/ 1569660 h 1569660"/>
              <a:gd name="connsiteX20" fmla="*/ 3586725 w 7252569"/>
              <a:gd name="connsiteY20" fmla="*/ 1569660 h 1569660"/>
              <a:gd name="connsiteX21" fmla="*/ 2782349 w 7252569"/>
              <a:gd name="connsiteY21" fmla="*/ 1569660 h 1569660"/>
              <a:gd name="connsiteX22" fmla="*/ 2268076 w 7252569"/>
              <a:gd name="connsiteY22" fmla="*/ 1569660 h 1569660"/>
              <a:gd name="connsiteX23" fmla="*/ 1753803 w 7252569"/>
              <a:gd name="connsiteY23" fmla="*/ 1569660 h 1569660"/>
              <a:gd name="connsiteX24" fmla="*/ 1167004 w 7252569"/>
              <a:gd name="connsiteY24" fmla="*/ 1569660 h 1569660"/>
              <a:gd name="connsiteX25" fmla="*/ 652731 w 7252569"/>
              <a:gd name="connsiteY25" fmla="*/ 1569660 h 1569660"/>
              <a:gd name="connsiteX26" fmla="*/ 0 w 7252569"/>
              <a:gd name="connsiteY26" fmla="*/ 1569660 h 1569660"/>
              <a:gd name="connsiteX27" fmla="*/ 0 w 7252569"/>
              <a:gd name="connsiteY27" fmla="*/ 1077833 h 1569660"/>
              <a:gd name="connsiteX28" fmla="*/ 0 w 7252569"/>
              <a:gd name="connsiteY28" fmla="*/ 523220 h 1569660"/>
              <a:gd name="connsiteX29" fmla="*/ 0 w 7252569"/>
              <a:gd name="connsiteY29" fmla="*/ 0 h 156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252569" h="1569660" fill="none" extrusionOk="0">
                <a:moveTo>
                  <a:pt x="0" y="0"/>
                </a:moveTo>
                <a:cubicBezTo>
                  <a:pt x="235656" y="370"/>
                  <a:pt x="503760" y="-7454"/>
                  <a:pt x="731850" y="0"/>
                </a:cubicBezTo>
                <a:cubicBezTo>
                  <a:pt x="959940" y="7454"/>
                  <a:pt x="1194856" y="-23350"/>
                  <a:pt x="1536226" y="0"/>
                </a:cubicBezTo>
                <a:cubicBezTo>
                  <a:pt x="1877596" y="23350"/>
                  <a:pt x="1894470" y="12579"/>
                  <a:pt x="2050499" y="0"/>
                </a:cubicBezTo>
                <a:cubicBezTo>
                  <a:pt x="2206528" y="-12579"/>
                  <a:pt x="2506888" y="-4798"/>
                  <a:pt x="2782349" y="0"/>
                </a:cubicBezTo>
                <a:cubicBezTo>
                  <a:pt x="3057810" y="4798"/>
                  <a:pt x="3234498" y="-4935"/>
                  <a:pt x="3369148" y="0"/>
                </a:cubicBezTo>
                <a:cubicBezTo>
                  <a:pt x="3503798" y="4935"/>
                  <a:pt x="3827238" y="-25336"/>
                  <a:pt x="4028472" y="0"/>
                </a:cubicBezTo>
                <a:cubicBezTo>
                  <a:pt x="4229706" y="25336"/>
                  <a:pt x="4390813" y="7630"/>
                  <a:pt x="4615271" y="0"/>
                </a:cubicBezTo>
                <a:cubicBezTo>
                  <a:pt x="4839729" y="-7630"/>
                  <a:pt x="5037705" y="17533"/>
                  <a:pt x="5274596" y="0"/>
                </a:cubicBezTo>
                <a:cubicBezTo>
                  <a:pt x="5511487" y="-17533"/>
                  <a:pt x="5697954" y="-17717"/>
                  <a:pt x="5933920" y="0"/>
                </a:cubicBezTo>
                <a:cubicBezTo>
                  <a:pt x="6169886" y="17717"/>
                  <a:pt x="6279633" y="-16976"/>
                  <a:pt x="6375667" y="0"/>
                </a:cubicBezTo>
                <a:cubicBezTo>
                  <a:pt x="6471701" y="16976"/>
                  <a:pt x="6993113" y="40273"/>
                  <a:pt x="7252569" y="0"/>
                </a:cubicBezTo>
                <a:cubicBezTo>
                  <a:pt x="7261525" y="143729"/>
                  <a:pt x="7236155" y="409430"/>
                  <a:pt x="7252569" y="523220"/>
                </a:cubicBezTo>
                <a:cubicBezTo>
                  <a:pt x="7268983" y="637010"/>
                  <a:pt x="7269418" y="885170"/>
                  <a:pt x="7252569" y="999350"/>
                </a:cubicBezTo>
                <a:cubicBezTo>
                  <a:pt x="7235721" y="1113530"/>
                  <a:pt x="7277192" y="1315959"/>
                  <a:pt x="7252569" y="1569660"/>
                </a:cubicBezTo>
                <a:cubicBezTo>
                  <a:pt x="6997135" y="1563291"/>
                  <a:pt x="6989989" y="1564254"/>
                  <a:pt x="6738296" y="1569660"/>
                </a:cubicBezTo>
                <a:cubicBezTo>
                  <a:pt x="6486603" y="1575066"/>
                  <a:pt x="6288779" y="1576008"/>
                  <a:pt x="6151497" y="1569660"/>
                </a:cubicBezTo>
                <a:cubicBezTo>
                  <a:pt x="6014215" y="1563312"/>
                  <a:pt x="5508852" y="1561767"/>
                  <a:pt x="5347121" y="1569660"/>
                </a:cubicBezTo>
                <a:cubicBezTo>
                  <a:pt x="5185390" y="1577553"/>
                  <a:pt x="4985265" y="1574709"/>
                  <a:pt x="4760323" y="1569660"/>
                </a:cubicBezTo>
                <a:cubicBezTo>
                  <a:pt x="4535381" y="1564611"/>
                  <a:pt x="4310264" y="1585116"/>
                  <a:pt x="4173524" y="1569660"/>
                </a:cubicBezTo>
                <a:cubicBezTo>
                  <a:pt x="4036784" y="1554204"/>
                  <a:pt x="3807201" y="1586035"/>
                  <a:pt x="3586725" y="1569660"/>
                </a:cubicBezTo>
                <a:cubicBezTo>
                  <a:pt x="3366249" y="1553285"/>
                  <a:pt x="3034054" y="1545714"/>
                  <a:pt x="2782349" y="1569660"/>
                </a:cubicBezTo>
                <a:cubicBezTo>
                  <a:pt x="2530644" y="1593606"/>
                  <a:pt x="2410537" y="1568357"/>
                  <a:pt x="2268076" y="1569660"/>
                </a:cubicBezTo>
                <a:cubicBezTo>
                  <a:pt x="2125615" y="1570963"/>
                  <a:pt x="2000630" y="1563725"/>
                  <a:pt x="1753803" y="1569660"/>
                </a:cubicBezTo>
                <a:cubicBezTo>
                  <a:pt x="1506976" y="1575595"/>
                  <a:pt x="1329551" y="1572068"/>
                  <a:pt x="1167004" y="1569660"/>
                </a:cubicBezTo>
                <a:cubicBezTo>
                  <a:pt x="1004457" y="1567252"/>
                  <a:pt x="871651" y="1556680"/>
                  <a:pt x="652731" y="1569660"/>
                </a:cubicBezTo>
                <a:cubicBezTo>
                  <a:pt x="433811" y="1582640"/>
                  <a:pt x="277259" y="1583262"/>
                  <a:pt x="0" y="1569660"/>
                </a:cubicBezTo>
                <a:cubicBezTo>
                  <a:pt x="10814" y="1332510"/>
                  <a:pt x="2139" y="1321597"/>
                  <a:pt x="0" y="1077833"/>
                </a:cubicBezTo>
                <a:cubicBezTo>
                  <a:pt x="-2139" y="834069"/>
                  <a:pt x="7701" y="707464"/>
                  <a:pt x="0" y="523220"/>
                </a:cubicBezTo>
                <a:cubicBezTo>
                  <a:pt x="-7701" y="338976"/>
                  <a:pt x="-15631" y="152419"/>
                  <a:pt x="0" y="0"/>
                </a:cubicBezTo>
                <a:close/>
              </a:path>
              <a:path w="7252569" h="1569660" stroke="0" extrusionOk="0">
                <a:moveTo>
                  <a:pt x="0" y="0"/>
                </a:moveTo>
                <a:cubicBezTo>
                  <a:pt x="272033" y="1493"/>
                  <a:pt x="434611" y="20753"/>
                  <a:pt x="586799" y="0"/>
                </a:cubicBezTo>
                <a:cubicBezTo>
                  <a:pt x="738987" y="-20753"/>
                  <a:pt x="1021165" y="-30207"/>
                  <a:pt x="1391175" y="0"/>
                </a:cubicBezTo>
                <a:cubicBezTo>
                  <a:pt x="1761185" y="30207"/>
                  <a:pt x="1964581" y="30699"/>
                  <a:pt x="2195550" y="0"/>
                </a:cubicBezTo>
                <a:cubicBezTo>
                  <a:pt x="2426519" y="-30699"/>
                  <a:pt x="2677575" y="14146"/>
                  <a:pt x="2854875" y="0"/>
                </a:cubicBezTo>
                <a:cubicBezTo>
                  <a:pt x="3032176" y="-14146"/>
                  <a:pt x="3296730" y="23237"/>
                  <a:pt x="3586725" y="0"/>
                </a:cubicBezTo>
                <a:cubicBezTo>
                  <a:pt x="3876720" y="-23237"/>
                  <a:pt x="3973951" y="-12277"/>
                  <a:pt x="4100998" y="0"/>
                </a:cubicBezTo>
                <a:cubicBezTo>
                  <a:pt x="4228045" y="12277"/>
                  <a:pt x="4486575" y="-11430"/>
                  <a:pt x="4615271" y="0"/>
                </a:cubicBezTo>
                <a:cubicBezTo>
                  <a:pt x="4743967" y="11430"/>
                  <a:pt x="5214431" y="39862"/>
                  <a:pt x="5419647" y="0"/>
                </a:cubicBezTo>
                <a:cubicBezTo>
                  <a:pt x="5624863" y="-39862"/>
                  <a:pt x="5866904" y="15656"/>
                  <a:pt x="6224023" y="0"/>
                </a:cubicBezTo>
                <a:cubicBezTo>
                  <a:pt x="6581142" y="-15656"/>
                  <a:pt x="6899873" y="-43756"/>
                  <a:pt x="7252569" y="0"/>
                </a:cubicBezTo>
                <a:cubicBezTo>
                  <a:pt x="7246537" y="197727"/>
                  <a:pt x="7273370" y="338062"/>
                  <a:pt x="7252569" y="507523"/>
                </a:cubicBezTo>
                <a:cubicBezTo>
                  <a:pt x="7231768" y="676984"/>
                  <a:pt x="7263736" y="850573"/>
                  <a:pt x="7252569" y="1015047"/>
                </a:cubicBezTo>
                <a:cubicBezTo>
                  <a:pt x="7241402" y="1179521"/>
                  <a:pt x="7269126" y="1398227"/>
                  <a:pt x="7252569" y="1569660"/>
                </a:cubicBezTo>
                <a:cubicBezTo>
                  <a:pt x="7041987" y="1580196"/>
                  <a:pt x="6944823" y="1556856"/>
                  <a:pt x="6810822" y="1569660"/>
                </a:cubicBezTo>
                <a:cubicBezTo>
                  <a:pt x="6676821" y="1582464"/>
                  <a:pt x="6377142" y="1557525"/>
                  <a:pt x="6151497" y="1569660"/>
                </a:cubicBezTo>
                <a:cubicBezTo>
                  <a:pt x="5925852" y="1581795"/>
                  <a:pt x="5619304" y="1539178"/>
                  <a:pt x="5347121" y="1569660"/>
                </a:cubicBezTo>
                <a:cubicBezTo>
                  <a:pt x="5074938" y="1600142"/>
                  <a:pt x="4838461" y="1595644"/>
                  <a:pt x="4687797" y="1569660"/>
                </a:cubicBezTo>
                <a:cubicBezTo>
                  <a:pt x="4537133" y="1543676"/>
                  <a:pt x="4300675" y="1533971"/>
                  <a:pt x="3955947" y="1569660"/>
                </a:cubicBezTo>
                <a:cubicBezTo>
                  <a:pt x="3611219" y="1605350"/>
                  <a:pt x="3718491" y="1559128"/>
                  <a:pt x="3514199" y="1569660"/>
                </a:cubicBezTo>
                <a:cubicBezTo>
                  <a:pt x="3309907" y="1580192"/>
                  <a:pt x="2932692" y="1605724"/>
                  <a:pt x="2709824" y="1569660"/>
                </a:cubicBezTo>
                <a:cubicBezTo>
                  <a:pt x="2486957" y="1533596"/>
                  <a:pt x="2186128" y="1576788"/>
                  <a:pt x="2050499" y="1569660"/>
                </a:cubicBezTo>
                <a:cubicBezTo>
                  <a:pt x="1914870" y="1562532"/>
                  <a:pt x="1729138" y="1561130"/>
                  <a:pt x="1463700" y="1569660"/>
                </a:cubicBezTo>
                <a:cubicBezTo>
                  <a:pt x="1198262" y="1578190"/>
                  <a:pt x="1030020" y="1563071"/>
                  <a:pt x="876902" y="1569660"/>
                </a:cubicBezTo>
                <a:cubicBezTo>
                  <a:pt x="723784" y="1576249"/>
                  <a:pt x="406573" y="1558607"/>
                  <a:pt x="0" y="1569660"/>
                </a:cubicBezTo>
                <a:cubicBezTo>
                  <a:pt x="-5112" y="1462816"/>
                  <a:pt x="16445" y="1229597"/>
                  <a:pt x="0" y="1062137"/>
                </a:cubicBezTo>
                <a:cubicBezTo>
                  <a:pt x="-16445" y="894677"/>
                  <a:pt x="14064" y="751182"/>
                  <a:pt x="0" y="538917"/>
                </a:cubicBezTo>
                <a:cubicBezTo>
                  <a:pt x="-14064" y="326652"/>
                  <a:pt x="14737" y="244531"/>
                  <a:pt x="0" y="0"/>
                </a:cubicBezTo>
                <a:close/>
              </a:path>
            </a:pathLst>
          </a:custGeom>
          <a:solidFill>
            <a:schemeClr val="tx1">
              <a:alpha val="50000"/>
            </a:schemeClr>
          </a:solidFill>
          <a:ln>
            <a:solidFill>
              <a:schemeClr val="tx1"/>
            </a:solidFill>
            <a:extLst>
              <a:ext uri="{C807C97D-BFC1-408E-A445-0C87EB9F89A2}">
                <ask:lineSketchStyleProps xmlns:ask="http://schemas.microsoft.com/office/drawing/2018/sketchyshapes" sd="588542562">
                  <a:prstGeom prst="rect">
                    <a:avLst/>
                  </a:prstGeom>
                  <ask:type>
                    <ask:lineSketchFreehand/>
                  </ask:type>
                </ask:lineSketchStyleProps>
              </a:ext>
            </a:extLst>
          </a:ln>
        </p:spPr>
        <p:txBody>
          <a:bodyPr wrap="square" rtlCol="0">
            <a:spAutoFit/>
          </a:bodyPr>
          <a:lstStyle/>
          <a:p>
            <a:pPr algn="ctr"/>
            <a:r>
              <a:rPr lang="en-US" sz="9600" dirty="0">
                <a:solidFill>
                  <a:schemeClr val="bg1"/>
                </a:solidFill>
                <a:latin typeface="Chiller" panose="04020404031007020602" pitchFamily="82" charset="0"/>
              </a:rPr>
              <a:t>The Burning Bush</a:t>
            </a:r>
          </a:p>
        </p:txBody>
      </p:sp>
    </p:spTree>
    <p:extLst>
      <p:ext uri="{BB962C8B-B14F-4D97-AF65-F5344CB8AC3E}">
        <p14:creationId xmlns:p14="http://schemas.microsoft.com/office/powerpoint/2010/main" val="3485650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85468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350730" y="2287166"/>
            <a:ext cx="8640672" cy="2554545"/>
          </a:xfrm>
          <a:prstGeom prst="rect">
            <a:avLst/>
          </a:prstGeom>
          <a:solidFill>
            <a:schemeClr val="tx1">
              <a:alpha val="66000"/>
            </a:schemeClr>
          </a:solidFill>
        </p:spPr>
        <p:txBody>
          <a:bodyPr wrap="square">
            <a:spAutoFit/>
          </a:bodyPr>
          <a:lstStyle/>
          <a:p>
            <a:pPr algn="ctr"/>
            <a:r>
              <a:rPr lang="en-US" sz="3200" dirty="0">
                <a:solidFill>
                  <a:schemeClr val="bg1"/>
                </a:solidFill>
              </a:rPr>
              <a:t>Now Mount Sinai was all in smoke because the </a:t>
            </a:r>
            <a:r>
              <a:rPr lang="en-US" sz="3200" cap="small" dirty="0">
                <a:solidFill>
                  <a:schemeClr val="bg1"/>
                </a:solidFill>
              </a:rPr>
              <a:t>Lord</a:t>
            </a:r>
            <a:r>
              <a:rPr lang="en-US" sz="3200" dirty="0">
                <a:solidFill>
                  <a:schemeClr val="bg1"/>
                </a:solidFill>
              </a:rPr>
              <a:t> descended upon it </a:t>
            </a:r>
            <a:r>
              <a:rPr lang="en-US" sz="3200" b="1" u="sng" dirty="0">
                <a:solidFill>
                  <a:srgbClr val="FF6600"/>
                </a:solidFill>
              </a:rPr>
              <a:t>in fire</a:t>
            </a:r>
            <a:r>
              <a:rPr lang="en-US" sz="3200" dirty="0">
                <a:solidFill>
                  <a:schemeClr val="bg1"/>
                </a:solidFill>
              </a:rPr>
              <a:t>; and its smoke ascended like the smoke of a furnace, and the entire mountain quaked violently. </a:t>
            </a:r>
          </a:p>
          <a:p>
            <a:pPr algn="ctr"/>
            <a:r>
              <a:rPr lang="en-US" sz="3200" dirty="0">
                <a:solidFill>
                  <a:schemeClr val="bg1"/>
                </a:solidFill>
              </a:rPr>
              <a:t>Exodus 19:18</a:t>
            </a:r>
            <a:endParaRPr lang="en-US" sz="4800" dirty="0">
              <a:solidFill>
                <a:schemeClr val="bg1"/>
              </a:solidFill>
            </a:endParaRPr>
          </a:p>
        </p:txBody>
      </p:sp>
    </p:spTree>
    <p:extLst>
      <p:ext uri="{BB962C8B-B14F-4D97-AF65-F5344CB8AC3E}">
        <p14:creationId xmlns:p14="http://schemas.microsoft.com/office/powerpoint/2010/main" val="3513695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350730" y="2287166"/>
            <a:ext cx="8640672" cy="2062103"/>
          </a:xfrm>
          <a:prstGeom prst="rect">
            <a:avLst/>
          </a:prstGeom>
          <a:solidFill>
            <a:schemeClr val="tx1">
              <a:alpha val="66000"/>
            </a:schemeClr>
          </a:solidFill>
        </p:spPr>
        <p:txBody>
          <a:bodyPr wrap="square">
            <a:spAutoFit/>
          </a:bodyPr>
          <a:lstStyle/>
          <a:p>
            <a:pPr algn="ctr"/>
            <a:r>
              <a:rPr lang="en-US" sz="3200" dirty="0">
                <a:solidFill>
                  <a:schemeClr val="bg1"/>
                </a:solidFill>
              </a:rPr>
              <a:t>And to the eyes of the sons of Israel, the appearance of the glory of the </a:t>
            </a:r>
            <a:r>
              <a:rPr lang="en-US" sz="3200" cap="small" dirty="0">
                <a:solidFill>
                  <a:schemeClr val="bg1"/>
                </a:solidFill>
              </a:rPr>
              <a:t>Lord</a:t>
            </a:r>
            <a:r>
              <a:rPr lang="en-US" sz="3200" dirty="0">
                <a:solidFill>
                  <a:schemeClr val="bg1"/>
                </a:solidFill>
              </a:rPr>
              <a:t> was like </a:t>
            </a:r>
            <a:r>
              <a:rPr lang="en-US" sz="3200" b="1" u="sng" dirty="0">
                <a:solidFill>
                  <a:srgbClr val="FF6600"/>
                </a:solidFill>
              </a:rPr>
              <a:t>a consuming fire</a:t>
            </a:r>
            <a:r>
              <a:rPr lang="en-US" sz="3200" b="1" dirty="0">
                <a:solidFill>
                  <a:srgbClr val="FF6600"/>
                </a:solidFill>
              </a:rPr>
              <a:t> </a:t>
            </a:r>
            <a:r>
              <a:rPr lang="en-US" sz="3200" dirty="0">
                <a:solidFill>
                  <a:schemeClr val="bg1"/>
                </a:solidFill>
              </a:rPr>
              <a:t>on the mountain top. </a:t>
            </a:r>
          </a:p>
          <a:p>
            <a:pPr algn="ctr"/>
            <a:r>
              <a:rPr lang="en-US" sz="3200" dirty="0">
                <a:solidFill>
                  <a:schemeClr val="bg1"/>
                </a:solidFill>
              </a:rPr>
              <a:t>Exodus 24:17</a:t>
            </a:r>
            <a:endParaRPr lang="en-US" sz="4800" dirty="0">
              <a:solidFill>
                <a:schemeClr val="bg1"/>
              </a:solidFill>
            </a:endParaRPr>
          </a:p>
        </p:txBody>
      </p:sp>
    </p:spTree>
    <p:extLst>
      <p:ext uri="{BB962C8B-B14F-4D97-AF65-F5344CB8AC3E}">
        <p14:creationId xmlns:p14="http://schemas.microsoft.com/office/powerpoint/2010/main" val="809655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1515650" y="2287166"/>
            <a:ext cx="6423566" cy="2062103"/>
          </a:xfrm>
          <a:prstGeom prst="rect">
            <a:avLst/>
          </a:prstGeom>
          <a:solidFill>
            <a:schemeClr val="tx1">
              <a:alpha val="66000"/>
            </a:schemeClr>
          </a:solidFill>
        </p:spPr>
        <p:txBody>
          <a:bodyPr wrap="square">
            <a:spAutoFit/>
          </a:bodyPr>
          <a:lstStyle/>
          <a:p>
            <a:pPr algn="ctr"/>
            <a:r>
              <a:rPr lang="en-US" sz="3200" b="0" i="0" dirty="0">
                <a:solidFill>
                  <a:schemeClr val="bg1"/>
                </a:solidFill>
                <a:effectLst/>
                <a:latin typeface="system-ui"/>
              </a:rPr>
              <a:t>And </a:t>
            </a:r>
            <a:r>
              <a:rPr lang="en-US" sz="3200" b="1" i="0" u="sng" dirty="0">
                <a:solidFill>
                  <a:srgbClr val="FF6600"/>
                </a:solidFill>
                <a:effectLst/>
                <a:latin typeface="system-ui"/>
              </a:rPr>
              <a:t>fire</a:t>
            </a:r>
            <a:r>
              <a:rPr lang="en-US" sz="3200" b="0" i="0" dirty="0">
                <a:solidFill>
                  <a:schemeClr val="bg1"/>
                </a:solidFill>
                <a:effectLst/>
                <a:latin typeface="system-ui"/>
              </a:rPr>
              <a:t> came out from the presence of the </a:t>
            </a:r>
            <a:r>
              <a:rPr lang="en-US" sz="3200" b="0" i="0" cap="small" dirty="0">
                <a:solidFill>
                  <a:schemeClr val="bg1"/>
                </a:solidFill>
                <a:effectLst/>
                <a:latin typeface="system-ui"/>
              </a:rPr>
              <a:t>Lord</a:t>
            </a:r>
            <a:r>
              <a:rPr lang="en-US" sz="3200" b="0" i="0" dirty="0">
                <a:solidFill>
                  <a:schemeClr val="bg1"/>
                </a:solidFill>
                <a:effectLst/>
                <a:latin typeface="system-ui"/>
              </a:rPr>
              <a:t> and consumed them, and they died before the </a:t>
            </a:r>
            <a:r>
              <a:rPr lang="en-US" sz="3200" b="0" i="0" cap="small" dirty="0">
                <a:solidFill>
                  <a:schemeClr val="bg1"/>
                </a:solidFill>
                <a:effectLst/>
                <a:latin typeface="system-ui"/>
              </a:rPr>
              <a:t>Lord</a:t>
            </a:r>
            <a:r>
              <a:rPr lang="en-US" sz="3200" b="0" i="0" dirty="0">
                <a:solidFill>
                  <a:schemeClr val="bg1"/>
                </a:solidFill>
                <a:effectLst/>
                <a:latin typeface="system-ui"/>
              </a:rPr>
              <a:t>.</a:t>
            </a:r>
          </a:p>
          <a:p>
            <a:pPr algn="ctr"/>
            <a:r>
              <a:rPr lang="en-US" sz="3200" dirty="0">
                <a:solidFill>
                  <a:schemeClr val="bg1"/>
                </a:solidFill>
                <a:latin typeface="system-ui"/>
              </a:rPr>
              <a:t>Leviticus 10:2</a:t>
            </a:r>
            <a:r>
              <a:rPr lang="en-US" sz="3200" b="0" i="0" dirty="0">
                <a:solidFill>
                  <a:schemeClr val="bg1"/>
                </a:solidFill>
                <a:effectLst/>
                <a:latin typeface="system-ui"/>
              </a:rPr>
              <a:t> </a:t>
            </a:r>
            <a:endParaRPr lang="en-US" sz="4800" dirty="0">
              <a:solidFill>
                <a:schemeClr val="bg1"/>
              </a:solidFill>
            </a:endParaRPr>
          </a:p>
        </p:txBody>
      </p:sp>
    </p:spTree>
    <p:extLst>
      <p:ext uri="{BB962C8B-B14F-4D97-AF65-F5344CB8AC3E}">
        <p14:creationId xmlns:p14="http://schemas.microsoft.com/office/powerpoint/2010/main" val="8715592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249377" y="1519505"/>
            <a:ext cx="8640672" cy="3539430"/>
          </a:xfrm>
          <a:prstGeom prst="rect">
            <a:avLst/>
          </a:prstGeom>
          <a:solidFill>
            <a:schemeClr val="tx1">
              <a:alpha val="66000"/>
            </a:schemeClr>
          </a:solidFill>
        </p:spPr>
        <p:txBody>
          <a:bodyPr wrap="square">
            <a:spAutoFit/>
          </a:bodyPr>
          <a:lstStyle/>
          <a:p>
            <a:pPr algn="ctr"/>
            <a:r>
              <a:rPr lang="en-US" sz="3200" b="0" dirty="0">
                <a:solidFill>
                  <a:schemeClr val="bg1"/>
                </a:solidFill>
                <a:effectLst/>
                <a:latin typeface="system-ui"/>
              </a:rPr>
              <a:t>You came forward and stood at the foot of the mountain, and the mountain was burning with </a:t>
            </a:r>
            <a:r>
              <a:rPr lang="en-US" sz="3200" b="1" u="sng" dirty="0">
                <a:solidFill>
                  <a:srgbClr val="FF6600"/>
                </a:solidFill>
                <a:effectLst/>
                <a:latin typeface="system-ui"/>
              </a:rPr>
              <a:t>fire</a:t>
            </a:r>
            <a:r>
              <a:rPr lang="en-US" sz="3200" b="0" dirty="0">
                <a:solidFill>
                  <a:schemeClr val="bg1"/>
                </a:solidFill>
                <a:effectLst/>
                <a:latin typeface="system-ui"/>
              </a:rPr>
              <a:t> to the heart of the heavens: darkness, cloud, and thick gloom. Then the </a:t>
            </a:r>
            <a:r>
              <a:rPr lang="en-US" sz="3200" b="0" cap="small" dirty="0">
                <a:solidFill>
                  <a:schemeClr val="bg1"/>
                </a:solidFill>
                <a:effectLst/>
                <a:latin typeface="system-ui"/>
              </a:rPr>
              <a:t>Lord</a:t>
            </a:r>
            <a:r>
              <a:rPr lang="en-US" sz="3200" b="0" dirty="0">
                <a:solidFill>
                  <a:schemeClr val="bg1"/>
                </a:solidFill>
                <a:effectLst/>
                <a:latin typeface="system-ui"/>
              </a:rPr>
              <a:t> spoke to you from the midst of the </a:t>
            </a:r>
            <a:r>
              <a:rPr lang="en-US" sz="3200" b="1" u="sng" dirty="0">
                <a:solidFill>
                  <a:srgbClr val="FF6600"/>
                </a:solidFill>
                <a:effectLst/>
                <a:latin typeface="system-ui"/>
              </a:rPr>
              <a:t>fire</a:t>
            </a:r>
            <a:r>
              <a:rPr lang="en-US" sz="3200" b="0" dirty="0">
                <a:solidFill>
                  <a:schemeClr val="bg1"/>
                </a:solidFill>
                <a:effectLst/>
                <a:latin typeface="system-ui"/>
              </a:rPr>
              <a:t>; you heard the sound of words, but you saw no form—there was only a voice.</a:t>
            </a:r>
          </a:p>
          <a:p>
            <a:pPr algn="ctr"/>
            <a:r>
              <a:rPr lang="en-US" sz="3200" dirty="0">
                <a:solidFill>
                  <a:schemeClr val="bg1"/>
                </a:solidFill>
                <a:latin typeface="system-ui"/>
              </a:rPr>
              <a:t>Deuteronomy 4:11-12</a:t>
            </a:r>
            <a:r>
              <a:rPr lang="en-US" sz="3200" b="0" dirty="0">
                <a:solidFill>
                  <a:schemeClr val="bg1"/>
                </a:solidFill>
                <a:effectLst/>
                <a:latin typeface="system-ui"/>
              </a:rPr>
              <a:t> </a:t>
            </a:r>
            <a:endParaRPr lang="en-US" sz="4800" dirty="0">
              <a:solidFill>
                <a:schemeClr val="bg1"/>
              </a:solidFill>
            </a:endParaRPr>
          </a:p>
        </p:txBody>
      </p:sp>
    </p:spTree>
    <p:extLst>
      <p:ext uri="{BB962C8B-B14F-4D97-AF65-F5344CB8AC3E}">
        <p14:creationId xmlns:p14="http://schemas.microsoft.com/office/powerpoint/2010/main" val="652921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97541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4A758113-9B94-4349-ABBA-783B66BAA2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6" y="-21135"/>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DABBA-C206-4480-A1E3-9ADAFC9CBCF4}"/>
              </a:ext>
            </a:extLst>
          </p:cNvPr>
          <p:cNvSpPr txBox="1"/>
          <p:nvPr/>
        </p:nvSpPr>
        <p:spPr>
          <a:xfrm>
            <a:off x="249377" y="1770025"/>
            <a:ext cx="8640672" cy="2554545"/>
          </a:xfrm>
          <a:prstGeom prst="rect">
            <a:avLst/>
          </a:prstGeom>
          <a:solidFill>
            <a:schemeClr val="tx1">
              <a:alpha val="66000"/>
            </a:schemeClr>
          </a:solidFill>
        </p:spPr>
        <p:txBody>
          <a:bodyPr wrap="square">
            <a:spAutoFit/>
          </a:bodyPr>
          <a:lstStyle/>
          <a:p>
            <a:pPr algn="ctr"/>
            <a:r>
              <a:rPr lang="en-US" sz="3200" b="0" i="0" dirty="0">
                <a:solidFill>
                  <a:schemeClr val="bg1"/>
                </a:solidFill>
                <a:effectLst/>
                <a:latin typeface="system-ui"/>
              </a:rPr>
              <a:t>When the </a:t>
            </a:r>
            <a:r>
              <a:rPr lang="en-US" sz="3200" b="0" i="0" cap="small" dirty="0">
                <a:solidFill>
                  <a:schemeClr val="bg1"/>
                </a:solidFill>
                <a:effectLst/>
                <a:latin typeface="system-ui"/>
              </a:rPr>
              <a:t>Lord</a:t>
            </a:r>
            <a:r>
              <a:rPr lang="en-US" sz="3200" b="0" i="0" dirty="0">
                <a:solidFill>
                  <a:schemeClr val="bg1"/>
                </a:solidFill>
                <a:effectLst/>
                <a:latin typeface="system-ui"/>
              </a:rPr>
              <a:t> saw that he turned aside to look, God called to him from the midst of the bush and said, “</a:t>
            </a:r>
            <a:r>
              <a:rPr lang="en-US" sz="3200" b="1" i="0" u="sng" dirty="0">
                <a:solidFill>
                  <a:srgbClr val="FF6600"/>
                </a:solidFill>
                <a:effectLst/>
                <a:latin typeface="system-ui"/>
              </a:rPr>
              <a:t>Moses, Moses</a:t>
            </a:r>
            <a:r>
              <a:rPr lang="en-US" sz="3200" b="0" i="0" dirty="0">
                <a:solidFill>
                  <a:schemeClr val="bg1"/>
                </a:solidFill>
                <a:effectLst/>
                <a:latin typeface="system-ui"/>
              </a:rPr>
              <a:t>!” </a:t>
            </a:r>
          </a:p>
          <a:p>
            <a:pPr algn="ctr"/>
            <a:r>
              <a:rPr lang="en-US" sz="3200" b="0" i="0" dirty="0">
                <a:solidFill>
                  <a:schemeClr val="bg1"/>
                </a:solidFill>
                <a:effectLst/>
                <a:latin typeface="system-ui"/>
              </a:rPr>
              <a:t>And he said, “Here I am.” </a:t>
            </a:r>
          </a:p>
          <a:p>
            <a:pPr algn="ctr"/>
            <a:r>
              <a:rPr lang="en-US" sz="3200" dirty="0">
                <a:solidFill>
                  <a:schemeClr val="bg1"/>
                </a:solidFill>
                <a:latin typeface="system-ui"/>
              </a:rPr>
              <a:t>Exodus 3:4</a:t>
            </a:r>
            <a:endParaRPr lang="en-US" sz="4800" dirty="0">
              <a:solidFill>
                <a:schemeClr val="bg1"/>
              </a:solidFill>
            </a:endParaRPr>
          </a:p>
        </p:txBody>
      </p:sp>
    </p:spTree>
    <p:extLst>
      <p:ext uri="{BB962C8B-B14F-4D97-AF65-F5344CB8AC3E}">
        <p14:creationId xmlns:p14="http://schemas.microsoft.com/office/powerpoint/2010/main" val="34514694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582</Words>
  <Application>Microsoft Office PowerPoint</Application>
  <PresentationFormat>On-screen Show (4:3)</PresentationFormat>
  <Paragraphs>27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Chiller</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9</cp:revision>
  <dcterms:created xsi:type="dcterms:W3CDTF">2021-07-08T16:24:06Z</dcterms:created>
  <dcterms:modified xsi:type="dcterms:W3CDTF">2021-07-10T00:31:27Z</dcterms:modified>
</cp:coreProperties>
</file>