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58"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3601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853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415937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39547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91D37-DF35-4678-BE66-EA72BA780750}"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0512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91D37-DF35-4678-BE66-EA72BA780750}"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97631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91D37-DF35-4678-BE66-EA72BA780750}"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26304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91D37-DF35-4678-BE66-EA72BA780750}"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7699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1D37-DF35-4678-BE66-EA72BA780750}"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61743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48589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216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1D37-DF35-4678-BE66-EA72BA780750}" type="datetimeFigureOut">
              <a:rPr lang="en-US" smtClean="0"/>
              <a:t>8/14/2020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96194-CA74-4317-9B47-3C3DC32ECF25}" type="slidenum">
              <a:rPr lang="en-US" smtClean="0"/>
              <a:t>‹#›</a:t>
            </a:fld>
            <a:endParaRPr lang="en-US"/>
          </a:p>
        </p:txBody>
      </p:sp>
    </p:spTree>
    <p:extLst>
      <p:ext uri="{BB962C8B-B14F-4D97-AF65-F5344CB8AC3E}">
        <p14:creationId xmlns:p14="http://schemas.microsoft.com/office/powerpoint/2010/main" val="126365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2+Kings+5&amp;version=NASB#fen-NASB-9663j"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40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838547"/>
            <a:ext cx="9003323" cy="5180905"/>
          </a:xfrm>
          <a:prstGeom prst="rect">
            <a:avLst/>
          </a:prstGeom>
          <a:noFill/>
        </p:spPr>
        <p:txBody>
          <a:bodyPr wrap="square">
            <a:spAutoFit/>
          </a:bodyPr>
          <a:lstStyle/>
          <a:p>
            <a:pPr algn="l"/>
            <a:r>
              <a:rPr lang="en-US" sz="3200" b="1" baseline="30000" dirty="0">
                <a:solidFill>
                  <a:schemeClr val="bg1"/>
                </a:solidFill>
                <a:effectLst/>
                <a:latin typeface="system-ui"/>
              </a:rPr>
              <a:t>13 </a:t>
            </a:r>
            <a:r>
              <a:rPr lang="en-US" sz="3200" b="0" dirty="0">
                <a:solidFill>
                  <a:schemeClr val="bg1"/>
                </a:solidFill>
                <a:effectLst/>
                <a:latin typeface="system-ui"/>
              </a:rPr>
              <a:t>Then his servants came near and spoke to him and said, “My father, had the prophet told you to do some </a:t>
            </a:r>
            <a:r>
              <a:rPr lang="en-US" sz="3200" b="1" dirty="0">
                <a:solidFill>
                  <a:srgbClr val="FFFF00"/>
                </a:solidFill>
                <a:effectLst/>
                <a:latin typeface="system-ui"/>
              </a:rPr>
              <a:t>great </a:t>
            </a:r>
            <a:r>
              <a:rPr lang="en-US" sz="3200" b="0" dirty="0">
                <a:solidFill>
                  <a:schemeClr val="bg1"/>
                </a:solidFill>
                <a:effectLst/>
                <a:latin typeface="system-ui"/>
              </a:rPr>
              <a:t>thing, would you not have done it? How much more then, when he says to you, ‘Wash, and be clean’?” </a:t>
            </a:r>
          </a:p>
          <a:p>
            <a:pPr algn="l"/>
            <a:endParaRPr lang="en-US" sz="3200" baseline="30000" dirty="0">
              <a:solidFill>
                <a:schemeClr val="bg1"/>
              </a:solidFill>
              <a:latin typeface="system-ui"/>
            </a:endParaRPr>
          </a:p>
          <a:p>
            <a:pPr algn="l"/>
            <a:endParaRPr lang="en-US" sz="3200" b="1" baseline="30000" dirty="0">
              <a:solidFill>
                <a:schemeClr val="bg1"/>
              </a:solidFill>
              <a:effectLst/>
              <a:latin typeface="system-ui"/>
            </a:endParaRPr>
          </a:p>
          <a:p>
            <a:pPr algn="l"/>
            <a:r>
              <a:rPr lang="en-US" sz="3200" b="1" baseline="30000" dirty="0">
                <a:solidFill>
                  <a:schemeClr val="bg1"/>
                </a:solidFill>
                <a:effectLst/>
                <a:latin typeface="system-ui"/>
              </a:rPr>
              <a:t>14 </a:t>
            </a:r>
            <a:r>
              <a:rPr lang="en-US" sz="3200" b="0" dirty="0">
                <a:solidFill>
                  <a:schemeClr val="bg1"/>
                </a:solidFill>
                <a:effectLst/>
                <a:latin typeface="system-ui"/>
              </a:rPr>
              <a:t>So he went down and dipped himself seven times in the Jordan, according to the word of the man of God; and his flesh was restored like the flesh of a </a:t>
            </a:r>
            <a:r>
              <a:rPr lang="en-US" sz="3200" b="1" dirty="0">
                <a:solidFill>
                  <a:srgbClr val="FFFF00"/>
                </a:solidFill>
                <a:effectLst/>
                <a:latin typeface="system-ui"/>
              </a:rPr>
              <a:t>little </a:t>
            </a:r>
            <a:r>
              <a:rPr lang="en-US" sz="3200" b="0" dirty="0">
                <a:solidFill>
                  <a:schemeClr val="bg1"/>
                </a:solidFill>
                <a:effectLst/>
                <a:latin typeface="system-ui"/>
              </a:rPr>
              <a:t>child and he was clean.</a:t>
            </a:r>
          </a:p>
        </p:txBody>
      </p:sp>
    </p:spTree>
    <p:extLst>
      <p:ext uri="{BB962C8B-B14F-4D97-AF65-F5344CB8AC3E}">
        <p14:creationId xmlns:p14="http://schemas.microsoft.com/office/powerpoint/2010/main" val="207450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838547"/>
            <a:ext cx="9003323" cy="2554545"/>
          </a:xfrm>
          <a:prstGeom prst="rect">
            <a:avLst/>
          </a:prstGeom>
          <a:noFill/>
        </p:spPr>
        <p:txBody>
          <a:bodyPr wrap="square">
            <a:spAutoFit/>
          </a:bodyPr>
          <a:lstStyle/>
          <a:p>
            <a:pPr algn="l"/>
            <a:r>
              <a:rPr lang="en-US" sz="3200" b="1" i="0" baseline="30000" dirty="0">
                <a:solidFill>
                  <a:schemeClr val="bg1"/>
                </a:solidFill>
                <a:effectLst/>
                <a:latin typeface="system-ui"/>
              </a:rPr>
              <a:t>15 </a:t>
            </a:r>
            <a:r>
              <a:rPr lang="en-US" sz="3200" b="0" i="0" dirty="0">
                <a:solidFill>
                  <a:schemeClr val="bg1"/>
                </a:solidFill>
                <a:effectLst/>
                <a:latin typeface="system-ui"/>
              </a:rPr>
              <a:t>When he returned to the man of God with all his company, and came and stood before him, he said, “Behold now, I know that there is no God in all the earth, but in Israel; so please take a </a:t>
            </a:r>
            <a:r>
              <a:rPr lang="en-US" sz="3200" b="0" i="0" baseline="30000" dirty="0">
                <a:solidFill>
                  <a:schemeClr val="bg1"/>
                </a:solidFill>
                <a:effectLst/>
                <a:latin typeface="system-ui"/>
              </a:rPr>
              <a:t>[</a:t>
            </a:r>
            <a:r>
              <a:rPr lang="en-US" sz="3200" b="0" i="0" baseline="30000" dirty="0">
                <a:solidFill>
                  <a:schemeClr val="bg1"/>
                </a:solidFill>
                <a:effectLst/>
                <a:latin typeface="system-ui"/>
                <a:hlinkClick r:id="rId2" tooltip="See footnote j">
                  <a:extLst>
                    <a:ext uri="{A12FA001-AC4F-418D-AE19-62706E023703}">
                      <ahyp:hlinkClr xmlns:ahyp="http://schemas.microsoft.com/office/drawing/2018/hyperlinkcolor" val="tx"/>
                    </a:ext>
                  </a:extLst>
                </a:hlinkClick>
              </a:rPr>
              <a:t>j</a:t>
            </a:r>
            <a:r>
              <a:rPr lang="en-US" sz="3200" b="0" i="0" baseline="30000" dirty="0">
                <a:solidFill>
                  <a:schemeClr val="bg1"/>
                </a:solidFill>
                <a:effectLst/>
                <a:latin typeface="system-ui"/>
              </a:rPr>
              <a:t>]</a:t>
            </a:r>
            <a:r>
              <a:rPr lang="en-US" sz="3200" b="0" i="0" dirty="0">
                <a:solidFill>
                  <a:schemeClr val="bg1"/>
                </a:solidFill>
                <a:effectLst/>
                <a:latin typeface="system-ui"/>
              </a:rPr>
              <a:t>present from your servant now.” </a:t>
            </a:r>
            <a:endParaRPr lang="en-US" sz="3200" b="0" dirty="0">
              <a:solidFill>
                <a:schemeClr val="bg1"/>
              </a:solidFill>
              <a:effectLst/>
              <a:latin typeface="system-ui"/>
            </a:endParaRPr>
          </a:p>
        </p:txBody>
      </p:sp>
    </p:spTree>
    <p:extLst>
      <p:ext uri="{BB962C8B-B14F-4D97-AF65-F5344CB8AC3E}">
        <p14:creationId xmlns:p14="http://schemas.microsoft.com/office/powerpoint/2010/main" val="275407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181957"/>
            <a:ext cx="9003323" cy="6494085"/>
          </a:xfrm>
          <a:prstGeom prst="rect">
            <a:avLst/>
          </a:prstGeom>
          <a:noFill/>
        </p:spPr>
        <p:txBody>
          <a:bodyPr wrap="square">
            <a:spAutoFit/>
          </a:bodyPr>
          <a:lstStyle/>
          <a:p>
            <a:pPr algn="l"/>
            <a:r>
              <a:rPr lang="en-US" sz="3200" b="1" baseline="30000" dirty="0">
                <a:solidFill>
                  <a:schemeClr val="bg1"/>
                </a:solidFill>
                <a:effectLst/>
                <a:latin typeface="system-ui"/>
              </a:rPr>
              <a:t>16 </a:t>
            </a:r>
            <a:r>
              <a:rPr lang="en-US" sz="3200" b="0" dirty="0">
                <a:solidFill>
                  <a:schemeClr val="bg1"/>
                </a:solidFill>
                <a:effectLst/>
                <a:latin typeface="system-ui"/>
              </a:rPr>
              <a:t>But he said, “As the </a:t>
            </a:r>
            <a:r>
              <a:rPr lang="en-US" sz="3200" b="0" cap="small" dirty="0">
                <a:solidFill>
                  <a:schemeClr val="bg1"/>
                </a:solidFill>
                <a:effectLst/>
                <a:latin typeface="system-ui"/>
              </a:rPr>
              <a:t>Lord</a:t>
            </a:r>
            <a:r>
              <a:rPr lang="en-US" sz="3200" b="0" dirty="0">
                <a:solidFill>
                  <a:schemeClr val="bg1"/>
                </a:solidFill>
                <a:effectLst/>
                <a:latin typeface="system-ui"/>
              </a:rPr>
              <a:t> lives, before whom I stand, I will take nothing.” And he urged him to take it, but he refused. </a:t>
            </a:r>
            <a:r>
              <a:rPr lang="en-US" sz="3200" b="1" baseline="30000" dirty="0">
                <a:solidFill>
                  <a:schemeClr val="bg1"/>
                </a:solidFill>
                <a:effectLst/>
                <a:latin typeface="system-ui"/>
              </a:rPr>
              <a:t>17 </a:t>
            </a:r>
            <a:r>
              <a:rPr lang="en-US" sz="3200" b="0" dirty="0">
                <a:solidFill>
                  <a:schemeClr val="bg1"/>
                </a:solidFill>
                <a:effectLst/>
                <a:latin typeface="system-ui"/>
              </a:rPr>
              <a:t>Naaman said, “If not, please let your servant at least be given two mules’ load of earth; for your servant will no longer offer burnt offering nor will he sacrifice to other gods, but to the </a:t>
            </a:r>
            <a:r>
              <a:rPr lang="en-US" sz="3200" b="0" cap="small" dirty="0">
                <a:solidFill>
                  <a:schemeClr val="bg1"/>
                </a:solidFill>
                <a:effectLst/>
                <a:latin typeface="system-ui"/>
              </a:rPr>
              <a:t>Lord</a:t>
            </a:r>
            <a:r>
              <a:rPr lang="en-US" sz="3200" b="0" dirty="0">
                <a:solidFill>
                  <a:schemeClr val="bg1"/>
                </a:solidFill>
                <a:effectLst/>
                <a:latin typeface="system-ui"/>
              </a:rPr>
              <a:t>. </a:t>
            </a:r>
            <a:r>
              <a:rPr lang="en-US" sz="3200" b="1" baseline="30000" dirty="0">
                <a:solidFill>
                  <a:schemeClr val="bg1"/>
                </a:solidFill>
                <a:effectLst/>
                <a:latin typeface="system-ui"/>
              </a:rPr>
              <a:t>18 </a:t>
            </a:r>
            <a:r>
              <a:rPr lang="en-US" sz="3200" b="0" dirty="0">
                <a:solidFill>
                  <a:schemeClr val="bg1"/>
                </a:solidFill>
                <a:effectLst/>
                <a:latin typeface="system-ui"/>
              </a:rPr>
              <a:t>In this matter may the </a:t>
            </a:r>
            <a:r>
              <a:rPr lang="en-US" sz="3200" b="0" cap="small" dirty="0">
                <a:solidFill>
                  <a:schemeClr val="bg1"/>
                </a:solidFill>
                <a:effectLst/>
                <a:latin typeface="system-ui"/>
              </a:rPr>
              <a:t>Lord</a:t>
            </a:r>
            <a:r>
              <a:rPr lang="en-US" sz="3200" b="0" dirty="0">
                <a:solidFill>
                  <a:schemeClr val="bg1"/>
                </a:solidFill>
                <a:effectLst/>
                <a:latin typeface="system-ui"/>
              </a:rPr>
              <a:t> pardon your servant: when my master goes into the house of </a:t>
            </a:r>
            <a:r>
              <a:rPr lang="en-US" sz="3200" b="0" dirty="0" err="1">
                <a:solidFill>
                  <a:schemeClr val="bg1"/>
                </a:solidFill>
                <a:effectLst/>
                <a:latin typeface="system-ui"/>
              </a:rPr>
              <a:t>Rimmon</a:t>
            </a:r>
            <a:r>
              <a:rPr lang="en-US" sz="3200" b="0" dirty="0">
                <a:solidFill>
                  <a:schemeClr val="bg1"/>
                </a:solidFill>
                <a:effectLst/>
                <a:latin typeface="system-ui"/>
              </a:rPr>
              <a:t> to worship there, and he leans on my hand and I bow myself in the house of </a:t>
            </a:r>
            <a:r>
              <a:rPr lang="en-US" sz="3200" b="0" dirty="0" err="1">
                <a:solidFill>
                  <a:schemeClr val="bg1"/>
                </a:solidFill>
                <a:effectLst/>
                <a:latin typeface="system-ui"/>
              </a:rPr>
              <a:t>Rimmon</a:t>
            </a:r>
            <a:r>
              <a:rPr lang="en-US" sz="3200" b="0" dirty="0">
                <a:solidFill>
                  <a:schemeClr val="bg1"/>
                </a:solidFill>
                <a:effectLst/>
                <a:latin typeface="system-ui"/>
              </a:rPr>
              <a:t>, when I bow myself in the house of </a:t>
            </a:r>
            <a:r>
              <a:rPr lang="en-US" sz="3200" b="0" dirty="0" err="1">
                <a:solidFill>
                  <a:schemeClr val="bg1"/>
                </a:solidFill>
                <a:effectLst/>
                <a:latin typeface="system-ui"/>
              </a:rPr>
              <a:t>Rimmon</a:t>
            </a:r>
            <a:r>
              <a:rPr lang="en-US" sz="3200" b="0" dirty="0">
                <a:solidFill>
                  <a:schemeClr val="bg1"/>
                </a:solidFill>
                <a:effectLst/>
                <a:latin typeface="system-ui"/>
              </a:rPr>
              <a:t>, the </a:t>
            </a:r>
            <a:r>
              <a:rPr lang="en-US" sz="3200" b="0" cap="small" dirty="0">
                <a:solidFill>
                  <a:schemeClr val="bg1"/>
                </a:solidFill>
                <a:effectLst/>
                <a:latin typeface="system-ui"/>
              </a:rPr>
              <a:t>Lord</a:t>
            </a:r>
            <a:r>
              <a:rPr lang="en-US" sz="3200" b="0" dirty="0">
                <a:solidFill>
                  <a:schemeClr val="bg1"/>
                </a:solidFill>
                <a:effectLst/>
                <a:latin typeface="system-ui"/>
              </a:rPr>
              <a:t> pardon your servant in this matter.” </a:t>
            </a:r>
            <a:r>
              <a:rPr lang="en-US" sz="3200" b="1" baseline="30000" dirty="0">
                <a:solidFill>
                  <a:schemeClr val="bg1"/>
                </a:solidFill>
                <a:effectLst/>
                <a:latin typeface="system-ui"/>
              </a:rPr>
              <a:t>19 </a:t>
            </a:r>
            <a:r>
              <a:rPr lang="en-US" sz="3200" b="0" dirty="0">
                <a:solidFill>
                  <a:schemeClr val="bg1"/>
                </a:solidFill>
                <a:effectLst/>
                <a:latin typeface="system-ui"/>
              </a:rPr>
              <a:t>He said to him, “Go in peace.” So he departed from him some distance.</a:t>
            </a:r>
          </a:p>
        </p:txBody>
      </p:sp>
    </p:spTree>
    <p:extLst>
      <p:ext uri="{BB962C8B-B14F-4D97-AF65-F5344CB8AC3E}">
        <p14:creationId xmlns:p14="http://schemas.microsoft.com/office/powerpoint/2010/main" val="217853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8" y="1110425"/>
            <a:ext cx="9003323" cy="4031873"/>
          </a:xfrm>
          <a:prstGeom prst="rect">
            <a:avLst/>
          </a:prstGeom>
          <a:noFill/>
        </p:spPr>
        <p:txBody>
          <a:bodyPr wrap="square">
            <a:spAutoFit/>
          </a:bodyPr>
          <a:lstStyle/>
          <a:p>
            <a:pPr algn="l"/>
            <a:r>
              <a:rPr lang="en-US" sz="3200" b="1" i="0" baseline="30000" dirty="0">
                <a:solidFill>
                  <a:schemeClr val="bg1"/>
                </a:solidFill>
                <a:effectLst/>
                <a:latin typeface="system-ui"/>
              </a:rPr>
              <a:t>20 </a:t>
            </a:r>
            <a:r>
              <a:rPr lang="en-US" sz="3200" b="0" i="0" dirty="0">
                <a:solidFill>
                  <a:schemeClr val="bg1"/>
                </a:solidFill>
                <a:effectLst/>
                <a:latin typeface="system-ui"/>
              </a:rPr>
              <a:t>But Gehazi, the servant of Elisha the man of God, thought, “Behold, my master has spared this Naaman the Aramean, by not receiving from his hands what he brought. As the </a:t>
            </a:r>
            <a:r>
              <a:rPr lang="en-US" sz="3200" b="0" i="0" cap="small" dirty="0">
                <a:solidFill>
                  <a:schemeClr val="bg1"/>
                </a:solidFill>
                <a:effectLst/>
                <a:latin typeface="system-ui"/>
              </a:rPr>
              <a:t>Lord</a:t>
            </a:r>
            <a:r>
              <a:rPr lang="en-US" sz="3200" b="0" i="0" dirty="0">
                <a:solidFill>
                  <a:schemeClr val="bg1"/>
                </a:solidFill>
                <a:effectLst/>
                <a:latin typeface="system-ui"/>
              </a:rPr>
              <a:t> lives, I will run after him and </a:t>
            </a:r>
            <a:r>
              <a:rPr lang="en-US" sz="3200" b="1" i="0" dirty="0">
                <a:solidFill>
                  <a:srgbClr val="FFFF00"/>
                </a:solidFill>
                <a:effectLst/>
                <a:latin typeface="system-ui"/>
              </a:rPr>
              <a:t>take something from him</a:t>
            </a:r>
            <a:r>
              <a:rPr lang="en-US" sz="3200" b="0" i="0" dirty="0">
                <a:solidFill>
                  <a:schemeClr val="bg1"/>
                </a:solidFill>
                <a:effectLst/>
                <a:latin typeface="system-ui"/>
              </a:rPr>
              <a:t>.” </a:t>
            </a:r>
            <a:r>
              <a:rPr lang="en-US" sz="3200" b="1" i="0" baseline="30000" dirty="0">
                <a:solidFill>
                  <a:schemeClr val="bg1"/>
                </a:solidFill>
                <a:effectLst/>
                <a:latin typeface="system-ui"/>
              </a:rPr>
              <a:t>21 </a:t>
            </a:r>
            <a:r>
              <a:rPr lang="en-US" sz="3200" b="0" i="0" dirty="0">
                <a:solidFill>
                  <a:schemeClr val="bg1"/>
                </a:solidFill>
                <a:effectLst/>
                <a:latin typeface="system-ui"/>
              </a:rPr>
              <a:t>So Gehazi pursued Naaman. When Naaman saw one running after him, he came down from the chariot to meet him and said, “Is all well?”</a:t>
            </a:r>
            <a:endParaRPr lang="en-US" sz="3200" b="0" dirty="0">
              <a:solidFill>
                <a:schemeClr val="bg1"/>
              </a:solidFill>
              <a:effectLst/>
              <a:latin typeface="system-ui"/>
            </a:endParaRPr>
          </a:p>
        </p:txBody>
      </p:sp>
    </p:spTree>
    <p:extLst>
      <p:ext uri="{BB962C8B-B14F-4D97-AF65-F5344CB8AC3E}">
        <p14:creationId xmlns:p14="http://schemas.microsoft.com/office/powerpoint/2010/main" val="6161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8" y="428178"/>
            <a:ext cx="9003323" cy="6001643"/>
          </a:xfrm>
          <a:prstGeom prst="rect">
            <a:avLst/>
          </a:prstGeom>
          <a:noFill/>
        </p:spPr>
        <p:txBody>
          <a:bodyPr wrap="square">
            <a:spAutoFit/>
          </a:bodyPr>
          <a:lstStyle/>
          <a:p>
            <a:pPr algn="l"/>
            <a:r>
              <a:rPr lang="en-US" sz="3200" b="1" baseline="30000" dirty="0">
                <a:solidFill>
                  <a:schemeClr val="bg1"/>
                </a:solidFill>
                <a:effectLst/>
                <a:latin typeface="system-ui"/>
              </a:rPr>
              <a:t>22 </a:t>
            </a:r>
            <a:r>
              <a:rPr lang="en-US" sz="3200" b="0" dirty="0">
                <a:solidFill>
                  <a:schemeClr val="bg1"/>
                </a:solidFill>
                <a:effectLst/>
                <a:latin typeface="system-ui"/>
              </a:rPr>
              <a:t>He said, “All is well. My master has sent me, saying, ‘Behold, just now two young men of the sons of the prophets have come to me from the hill country of Ephraim. Please give them a talent of silver and two changes of clothes.’” </a:t>
            </a:r>
            <a:r>
              <a:rPr lang="en-US" sz="3200" b="1" baseline="30000" dirty="0">
                <a:solidFill>
                  <a:schemeClr val="bg1"/>
                </a:solidFill>
                <a:effectLst/>
                <a:latin typeface="system-ui"/>
              </a:rPr>
              <a:t>23 </a:t>
            </a:r>
            <a:r>
              <a:rPr lang="en-US" sz="3200" b="0" dirty="0">
                <a:solidFill>
                  <a:schemeClr val="bg1"/>
                </a:solidFill>
                <a:effectLst/>
                <a:latin typeface="system-ui"/>
              </a:rPr>
              <a:t>Naaman said, “Be pleased to take two talents.” And he urged him, and bound </a:t>
            </a:r>
            <a:r>
              <a:rPr lang="en-US" sz="3200" b="1" dirty="0">
                <a:solidFill>
                  <a:srgbClr val="FFFF00"/>
                </a:solidFill>
                <a:effectLst/>
                <a:latin typeface="system-ui"/>
              </a:rPr>
              <a:t>two talents of silver in two bags with two changes of clothes</a:t>
            </a:r>
            <a:r>
              <a:rPr lang="en-US" sz="3200" b="0" dirty="0">
                <a:solidFill>
                  <a:schemeClr val="bg1"/>
                </a:solidFill>
                <a:effectLst/>
                <a:latin typeface="system-ui"/>
              </a:rPr>
              <a:t> and gave them to two of his servants; and they carried them before him. </a:t>
            </a:r>
            <a:r>
              <a:rPr lang="en-US" sz="3200" b="1" baseline="30000" dirty="0">
                <a:solidFill>
                  <a:schemeClr val="bg1"/>
                </a:solidFill>
                <a:effectLst/>
                <a:latin typeface="system-ui"/>
              </a:rPr>
              <a:t>24 </a:t>
            </a:r>
            <a:r>
              <a:rPr lang="en-US" sz="3200" b="0" dirty="0">
                <a:solidFill>
                  <a:schemeClr val="bg1"/>
                </a:solidFill>
                <a:effectLst/>
                <a:latin typeface="system-ui"/>
              </a:rPr>
              <a:t>When he came to the hill, he took them from their hand and deposited them in the house, and he sent the men away, and they departed. </a:t>
            </a:r>
          </a:p>
        </p:txBody>
      </p:sp>
    </p:spTree>
    <p:extLst>
      <p:ext uri="{BB962C8B-B14F-4D97-AF65-F5344CB8AC3E}">
        <p14:creationId xmlns:p14="http://schemas.microsoft.com/office/powerpoint/2010/main" val="180614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8" y="181957"/>
            <a:ext cx="9073662" cy="6001643"/>
          </a:xfrm>
          <a:prstGeom prst="rect">
            <a:avLst/>
          </a:prstGeom>
          <a:noFill/>
        </p:spPr>
        <p:txBody>
          <a:bodyPr wrap="square">
            <a:spAutoFit/>
          </a:bodyPr>
          <a:lstStyle/>
          <a:p>
            <a:pPr algn="l"/>
            <a:r>
              <a:rPr lang="en-US" sz="3200" b="1" baseline="30000" dirty="0">
                <a:solidFill>
                  <a:schemeClr val="bg1"/>
                </a:solidFill>
                <a:effectLst/>
                <a:latin typeface="system-ui"/>
              </a:rPr>
              <a:t>25 </a:t>
            </a:r>
            <a:r>
              <a:rPr lang="en-US" sz="3200" b="0" dirty="0">
                <a:solidFill>
                  <a:schemeClr val="bg1"/>
                </a:solidFill>
                <a:effectLst/>
                <a:latin typeface="system-ui"/>
              </a:rPr>
              <a:t>But he went in and stood before his master. And Elisha said to him, “Where have you been, Gehazi?” And he said, “Your servant went nowhere.”</a:t>
            </a:r>
          </a:p>
          <a:p>
            <a:pPr algn="l"/>
            <a:endParaRPr lang="en-US" sz="3200" b="0" dirty="0">
              <a:solidFill>
                <a:schemeClr val="bg1"/>
              </a:solidFill>
              <a:effectLst/>
              <a:latin typeface="system-ui"/>
            </a:endParaRPr>
          </a:p>
          <a:p>
            <a:pPr algn="l"/>
            <a:r>
              <a:rPr lang="en-US" sz="3200" b="1" baseline="30000" dirty="0">
                <a:solidFill>
                  <a:schemeClr val="bg1"/>
                </a:solidFill>
                <a:effectLst/>
                <a:latin typeface="system-ui"/>
              </a:rPr>
              <a:t>26 </a:t>
            </a:r>
            <a:r>
              <a:rPr lang="en-US" sz="3200" b="0" dirty="0">
                <a:solidFill>
                  <a:schemeClr val="bg1"/>
                </a:solidFill>
                <a:effectLst/>
                <a:latin typeface="system-ui"/>
              </a:rPr>
              <a:t>Then he said to him, “Did not my heart go with you, when the man turned from his chariot to meet you? Is it a time to receive money and to receive clothes and olive groves and vineyards and sheep and oxen and male and female servants? </a:t>
            </a:r>
            <a:r>
              <a:rPr lang="en-US" sz="3200" b="1" baseline="30000" dirty="0">
                <a:solidFill>
                  <a:schemeClr val="bg1"/>
                </a:solidFill>
                <a:effectLst/>
                <a:latin typeface="system-ui"/>
              </a:rPr>
              <a:t>27 </a:t>
            </a:r>
            <a:r>
              <a:rPr lang="en-US" sz="3200" b="0" dirty="0">
                <a:solidFill>
                  <a:schemeClr val="bg1"/>
                </a:solidFill>
                <a:effectLst/>
                <a:latin typeface="system-ui"/>
              </a:rPr>
              <a:t>Therefore, the leprosy of Naaman shall cling to you and to your descendants forever.” So </a:t>
            </a:r>
            <a:r>
              <a:rPr lang="en-US" sz="3200" b="1" dirty="0">
                <a:solidFill>
                  <a:srgbClr val="FFFF00"/>
                </a:solidFill>
                <a:effectLst/>
                <a:latin typeface="system-ui"/>
              </a:rPr>
              <a:t>he went out from his presence a leper</a:t>
            </a:r>
            <a:r>
              <a:rPr lang="en-US" sz="3200" b="0" dirty="0">
                <a:solidFill>
                  <a:schemeClr val="bg1"/>
                </a:solidFill>
                <a:effectLst/>
                <a:latin typeface="system-ui"/>
              </a:rPr>
              <a:t> as white as snow.</a:t>
            </a:r>
          </a:p>
        </p:txBody>
      </p:sp>
    </p:spTree>
    <p:extLst>
      <p:ext uri="{BB962C8B-B14F-4D97-AF65-F5344CB8AC3E}">
        <p14:creationId xmlns:p14="http://schemas.microsoft.com/office/powerpoint/2010/main" val="2042174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3A05F-64F9-4168-9F8D-9657199832C0}"/>
              </a:ext>
            </a:extLst>
          </p:cNvPr>
          <p:cNvSpPr txBox="1"/>
          <p:nvPr/>
        </p:nvSpPr>
        <p:spPr>
          <a:xfrm>
            <a:off x="175846" y="1166842"/>
            <a:ext cx="8792307" cy="4524315"/>
          </a:xfrm>
          <a:prstGeom prst="rect">
            <a:avLst/>
          </a:prstGeom>
          <a:noFill/>
        </p:spPr>
        <p:txBody>
          <a:bodyPr wrap="square">
            <a:spAutoFit/>
          </a:bodyPr>
          <a:lstStyle/>
          <a:p>
            <a:r>
              <a:rPr lang="en-US" sz="3200" b="0" i="0" dirty="0">
                <a:solidFill>
                  <a:schemeClr val="bg1"/>
                </a:solidFill>
                <a:effectLst/>
                <a:latin typeface="system-ui"/>
              </a:rPr>
              <a:t>For you are all sons of God through faith in Christ Jesus. For all of you who were baptized into Christ have clothed yourselves with Christ. There is neither Jew nor Greek, there is neither slave nor free man, there is neither male nor female; for you are all one in Christ Jesus. And if you belong to Christ, then you are Abraham’s descendants, heirs according to promise. </a:t>
            </a:r>
          </a:p>
          <a:p>
            <a:r>
              <a:rPr lang="en-US" sz="3200" dirty="0">
                <a:solidFill>
                  <a:schemeClr val="bg1"/>
                </a:solidFill>
                <a:latin typeface="system-ui"/>
              </a:rPr>
              <a:t>												</a:t>
            </a:r>
            <a:r>
              <a:rPr lang="en-US" sz="3200" b="0" i="1" dirty="0">
                <a:solidFill>
                  <a:schemeClr val="bg1"/>
                </a:solidFill>
                <a:effectLst/>
                <a:latin typeface="system-ui"/>
              </a:rPr>
              <a:t>Galatians 3:26-29</a:t>
            </a:r>
            <a:endParaRPr lang="en-US" sz="3200" i="1" dirty="0">
              <a:solidFill>
                <a:schemeClr val="bg1"/>
              </a:solidFill>
            </a:endParaRPr>
          </a:p>
        </p:txBody>
      </p:sp>
    </p:spTree>
    <p:extLst>
      <p:ext uri="{BB962C8B-B14F-4D97-AF65-F5344CB8AC3E}">
        <p14:creationId xmlns:p14="http://schemas.microsoft.com/office/powerpoint/2010/main" val="281678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12B284-602C-47F5-B53D-866EEBDCD870}"/>
              </a:ext>
            </a:extLst>
          </p:cNvPr>
          <p:cNvSpPr txBox="1"/>
          <p:nvPr/>
        </p:nvSpPr>
        <p:spPr>
          <a:xfrm>
            <a:off x="0" y="2658793"/>
            <a:ext cx="9144000" cy="1323439"/>
          </a:xfrm>
          <a:prstGeom prst="rect">
            <a:avLst/>
          </a:prstGeom>
          <a:noFill/>
        </p:spPr>
        <p:txBody>
          <a:bodyPr wrap="square" rtlCol="0">
            <a:spAutoFit/>
          </a:bodyPr>
          <a:lstStyle/>
          <a:p>
            <a:pPr algn="ctr"/>
            <a:r>
              <a:rPr lang="en-US" sz="4400" b="1" dirty="0">
                <a:solidFill>
                  <a:schemeClr val="bg1"/>
                </a:solidFill>
              </a:rPr>
              <a:t>Naaman is Healed</a:t>
            </a:r>
          </a:p>
          <a:p>
            <a:pPr algn="ctr"/>
            <a:r>
              <a:rPr lang="en-US" sz="3600" dirty="0">
                <a:solidFill>
                  <a:schemeClr val="bg1"/>
                </a:solidFill>
              </a:rPr>
              <a:t>2 Kings 5:1-27</a:t>
            </a:r>
            <a:endParaRPr lang="en-US" sz="3200" dirty="0">
              <a:solidFill>
                <a:schemeClr val="bg1"/>
              </a:solidFill>
            </a:endParaRPr>
          </a:p>
        </p:txBody>
      </p:sp>
    </p:spTree>
    <p:extLst>
      <p:ext uri="{BB962C8B-B14F-4D97-AF65-F5344CB8AC3E}">
        <p14:creationId xmlns:p14="http://schemas.microsoft.com/office/powerpoint/2010/main" val="178022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0" y="1413063"/>
            <a:ext cx="9003323" cy="4031873"/>
          </a:xfrm>
          <a:prstGeom prst="rect">
            <a:avLst/>
          </a:prstGeom>
          <a:noFill/>
        </p:spPr>
        <p:txBody>
          <a:bodyPr wrap="square">
            <a:spAutoFit/>
          </a:bodyPr>
          <a:lstStyle/>
          <a:p>
            <a:pPr algn="ctr"/>
            <a:r>
              <a:rPr lang="en-US" sz="3200" b="0" dirty="0">
                <a:solidFill>
                  <a:schemeClr val="bg1"/>
                </a:solidFill>
                <a:effectLst/>
                <a:latin typeface="system-ui"/>
              </a:rPr>
              <a:t>Now Naaman, </a:t>
            </a:r>
            <a:r>
              <a:rPr lang="en-US" sz="3200" b="1" dirty="0">
                <a:solidFill>
                  <a:srgbClr val="FFFF00"/>
                </a:solidFill>
                <a:effectLst/>
                <a:latin typeface="system-ui"/>
              </a:rPr>
              <a:t>captain</a:t>
            </a:r>
            <a:r>
              <a:rPr lang="en-US" sz="3200" b="0" dirty="0">
                <a:solidFill>
                  <a:schemeClr val="bg1"/>
                </a:solidFill>
                <a:effectLst/>
                <a:latin typeface="system-ui"/>
              </a:rPr>
              <a:t> of the army of the king of Aram, was a </a:t>
            </a:r>
            <a:r>
              <a:rPr lang="en-US" sz="3200" b="1" dirty="0">
                <a:solidFill>
                  <a:srgbClr val="FFFF00"/>
                </a:solidFill>
                <a:effectLst/>
                <a:latin typeface="system-ui"/>
              </a:rPr>
              <a:t>great</a:t>
            </a:r>
            <a:r>
              <a:rPr lang="en-US" sz="3200" b="0" dirty="0">
                <a:solidFill>
                  <a:schemeClr val="bg1"/>
                </a:solidFill>
                <a:effectLst/>
                <a:latin typeface="system-ui"/>
              </a:rPr>
              <a:t> man with his master, and </a:t>
            </a:r>
            <a:r>
              <a:rPr lang="en-US" sz="3200" b="1" dirty="0">
                <a:solidFill>
                  <a:srgbClr val="FFFF00"/>
                </a:solidFill>
                <a:effectLst/>
                <a:latin typeface="system-ui"/>
              </a:rPr>
              <a:t>highly respected</a:t>
            </a:r>
            <a:r>
              <a:rPr lang="en-US" sz="3200" b="0" dirty="0">
                <a:solidFill>
                  <a:schemeClr val="bg1"/>
                </a:solidFill>
                <a:effectLst/>
                <a:latin typeface="system-ui"/>
              </a:rPr>
              <a:t>, because by him the </a:t>
            </a:r>
            <a:r>
              <a:rPr lang="en-US" sz="3200" b="0" cap="small" dirty="0">
                <a:solidFill>
                  <a:schemeClr val="bg1"/>
                </a:solidFill>
                <a:effectLst/>
                <a:latin typeface="system-ui"/>
              </a:rPr>
              <a:t>Lord</a:t>
            </a:r>
            <a:r>
              <a:rPr lang="en-US" sz="3200" b="0" dirty="0">
                <a:solidFill>
                  <a:schemeClr val="bg1"/>
                </a:solidFill>
                <a:effectLst/>
                <a:latin typeface="system-ui"/>
              </a:rPr>
              <a:t> had given victory to Aram. The man was also a </a:t>
            </a:r>
            <a:r>
              <a:rPr lang="en-US" sz="3200" b="1" dirty="0">
                <a:solidFill>
                  <a:srgbClr val="FFFF00"/>
                </a:solidFill>
                <a:effectLst/>
                <a:latin typeface="system-ui"/>
              </a:rPr>
              <a:t>valiant warrior</a:t>
            </a:r>
            <a:r>
              <a:rPr lang="en-US" sz="3200" b="0" dirty="0">
                <a:solidFill>
                  <a:schemeClr val="bg1"/>
                </a:solidFill>
                <a:effectLst/>
                <a:latin typeface="system-ui"/>
              </a:rPr>
              <a:t>, </a:t>
            </a:r>
          </a:p>
          <a:p>
            <a:pPr algn="ctr"/>
            <a:endParaRPr lang="en-US" sz="3200" b="0" dirty="0">
              <a:solidFill>
                <a:schemeClr val="bg1"/>
              </a:solidFill>
              <a:effectLst/>
              <a:latin typeface="system-ui"/>
            </a:endParaRPr>
          </a:p>
          <a:p>
            <a:pPr algn="ctr"/>
            <a:r>
              <a:rPr lang="en-US" sz="3200" b="0" dirty="0">
                <a:solidFill>
                  <a:schemeClr val="bg1"/>
                </a:solidFill>
                <a:effectLst/>
                <a:latin typeface="system-ui"/>
              </a:rPr>
              <a:t>but </a:t>
            </a:r>
          </a:p>
          <a:p>
            <a:pPr algn="ctr"/>
            <a:endParaRPr lang="en-US" sz="3200" b="0" dirty="0">
              <a:solidFill>
                <a:schemeClr val="bg1"/>
              </a:solidFill>
              <a:effectLst/>
              <a:latin typeface="system-ui"/>
            </a:endParaRPr>
          </a:p>
          <a:p>
            <a:pPr algn="ctr"/>
            <a:r>
              <a:rPr lang="en-US" sz="3200" b="0" dirty="0">
                <a:solidFill>
                  <a:schemeClr val="bg1"/>
                </a:solidFill>
                <a:effectLst/>
                <a:latin typeface="system-ui"/>
              </a:rPr>
              <a:t>he was a leper.</a:t>
            </a:r>
            <a:endParaRPr lang="en-US" sz="3200" dirty="0">
              <a:solidFill>
                <a:schemeClr val="bg1"/>
              </a:solidFill>
            </a:endParaRPr>
          </a:p>
        </p:txBody>
      </p:sp>
    </p:spTree>
    <p:extLst>
      <p:ext uri="{BB962C8B-B14F-4D97-AF65-F5344CB8AC3E}">
        <p14:creationId xmlns:p14="http://schemas.microsoft.com/office/powerpoint/2010/main" val="152154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region around 830 BCE, with Aram-Damascus in green.">
            <a:extLst>
              <a:ext uri="{FF2B5EF4-FFF2-40B4-BE49-F238E27FC236}">
                <a16:creationId xmlns:a16="http://schemas.microsoft.com/office/drawing/2014/main" id="{5A3A53AF-3811-49A6-A9F2-1D0197C33B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0"/>
            <a:ext cx="57515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82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0" y="1413063"/>
            <a:ext cx="9003323" cy="3375283"/>
          </a:xfrm>
          <a:prstGeom prst="rect">
            <a:avLst/>
          </a:prstGeom>
          <a:noFill/>
        </p:spPr>
        <p:txBody>
          <a:bodyPr wrap="square">
            <a:spAutoFit/>
          </a:bodyPr>
          <a:lstStyle/>
          <a:p>
            <a:r>
              <a:rPr lang="en-US" sz="3200" b="1" i="0" baseline="30000" dirty="0">
                <a:solidFill>
                  <a:schemeClr val="bg1"/>
                </a:solidFill>
                <a:effectLst/>
                <a:latin typeface="system-ui"/>
              </a:rPr>
              <a:t>2 </a:t>
            </a:r>
            <a:r>
              <a:rPr lang="en-US" sz="3200" b="0" i="0" dirty="0">
                <a:solidFill>
                  <a:schemeClr val="bg1"/>
                </a:solidFill>
                <a:effectLst/>
                <a:latin typeface="system-ui"/>
              </a:rPr>
              <a:t>Now the Arameans had gone out in bands and had taken captive a </a:t>
            </a:r>
            <a:r>
              <a:rPr lang="en-US" sz="3200" b="1" i="0" dirty="0">
                <a:solidFill>
                  <a:srgbClr val="FFFF00"/>
                </a:solidFill>
                <a:effectLst/>
                <a:latin typeface="system-ui"/>
              </a:rPr>
              <a:t>little girl </a:t>
            </a:r>
            <a:r>
              <a:rPr lang="en-US" sz="3200" b="0" i="0" u="sng" dirty="0">
                <a:solidFill>
                  <a:schemeClr val="bg1"/>
                </a:solidFill>
                <a:effectLst/>
                <a:latin typeface="system-ui"/>
              </a:rPr>
              <a:t>from the land of Israel</a:t>
            </a:r>
            <a:r>
              <a:rPr lang="en-US" sz="3200" b="0" i="0" dirty="0">
                <a:solidFill>
                  <a:schemeClr val="bg1"/>
                </a:solidFill>
                <a:effectLst/>
                <a:latin typeface="system-ui"/>
              </a:rPr>
              <a:t>; and she waited on Naaman’s wife. </a:t>
            </a:r>
          </a:p>
          <a:p>
            <a:endParaRPr lang="en-US" sz="3200" baseline="30000" dirty="0">
              <a:solidFill>
                <a:schemeClr val="bg1"/>
              </a:solidFill>
              <a:latin typeface="system-ui"/>
            </a:endParaRPr>
          </a:p>
          <a:p>
            <a:r>
              <a:rPr lang="en-US" sz="3200" b="1" i="0" baseline="30000" dirty="0">
                <a:solidFill>
                  <a:schemeClr val="bg1"/>
                </a:solidFill>
                <a:effectLst/>
                <a:latin typeface="system-ui"/>
              </a:rPr>
              <a:t>3 </a:t>
            </a:r>
            <a:r>
              <a:rPr lang="en-US" sz="3200" b="0" i="0" dirty="0">
                <a:solidFill>
                  <a:schemeClr val="bg1"/>
                </a:solidFill>
                <a:effectLst/>
                <a:latin typeface="system-ui"/>
              </a:rPr>
              <a:t>She said to her mistress, “I wish that my master were with the prophet who is in Samaria! Then he would cure him of his leprosy.”</a:t>
            </a:r>
            <a:endParaRPr lang="en-US" sz="3200" dirty="0">
              <a:solidFill>
                <a:schemeClr val="bg1"/>
              </a:solidFill>
            </a:endParaRPr>
          </a:p>
        </p:txBody>
      </p:sp>
    </p:spTree>
    <p:extLst>
      <p:ext uri="{BB962C8B-B14F-4D97-AF65-F5344CB8AC3E}">
        <p14:creationId xmlns:p14="http://schemas.microsoft.com/office/powerpoint/2010/main" val="272184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8" y="1744394"/>
            <a:ext cx="9003323" cy="3046988"/>
          </a:xfrm>
          <a:prstGeom prst="rect">
            <a:avLst/>
          </a:prstGeom>
          <a:noFill/>
        </p:spPr>
        <p:txBody>
          <a:bodyPr wrap="square">
            <a:spAutoFit/>
          </a:bodyPr>
          <a:lstStyle/>
          <a:p>
            <a:pPr algn="l"/>
            <a:r>
              <a:rPr lang="en-US" sz="3200" b="1" baseline="30000" dirty="0">
                <a:solidFill>
                  <a:schemeClr val="bg1"/>
                </a:solidFill>
                <a:effectLst/>
                <a:latin typeface="system-ui"/>
              </a:rPr>
              <a:t>4 </a:t>
            </a:r>
            <a:r>
              <a:rPr lang="en-US" sz="3200" b="0" dirty="0">
                <a:solidFill>
                  <a:schemeClr val="bg1"/>
                </a:solidFill>
                <a:effectLst/>
                <a:latin typeface="system-ui"/>
              </a:rPr>
              <a:t>Naaman went in and told his master, saying, “Thus and thus spoke the girl who is from the land of Israel.” </a:t>
            </a:r>
            <a:r>
              <a:rPr lang="en-US" sz="3200" b="1" baseline="30000" dirty="0">
                <a:solidFill>
                  <a:schemeClr val="bg1"/>
                </a:solidFill>
                <a:effectLst/>
                <a:latin typeface="system-ui"/>
              </a:rPr>
              <a:t>5 </a:t>
            </a:r>
            <a:r>
              <a:rPr lang="en-US" sz="3200" b="0" dirty="0">
                <a:solidFill>
                  <a:schemeClr val="bg1"/>
                </a:solidFill>
                <a:effectLst/>
                <a:latin typeface="system-ui"/>
              </a:rPr>
              <a:t>Then the </a:t>
            </a:r>
            <a:r>
              <a:rPr lang="en-US" sz="3200" b="1" dirty="0">
                <a:solidFill>
                  <a:srgbClr val="FFFF00"/>
                </a:solidFill>
                <a:effectLst/>
                <a:latin typeface="system-ui"/>
              </a:rPr>
              <a:t>king of Aram </a:t>
            </a:r>
            <a:r>
              <a:rPr lang="en-US" sz="3200" b="0" dirty="0">
                <a:solidFill>
                  <a:schemeClr val="bg1"/>
                </a:solidFill>
                <a:effectLst/>
                <a:latin typeface="system-ui"/>
              </a:rPr>
              <a:t>said, “Go now, and I will send a letter to the king of Israel.” He departed and took with him ten talents of silver and six thousand shekels of gold and ten changes of clothes.</a:t>
            </a:r>
          </a:p>
        </p:txBody>
      </p:sp>
    </p:spTree>
    <p:extLst>
      <p:ext uri="{BB962C8B-B14F-4D97-AF65-F5344CB8AC3E}">
        <p14:creationId xmlns:p14="http://schemas.microsoft.com/office/powerpoint/2010/main" val="123736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1413063"/>
            <a:ext cx="9003323" cy="4031873"/>
          </a:xfrm>
          <a:prstGeom prst="rect">
            <a:avLst/>
          </a:prstGeom>
          <a:noFill/>
        </p:spPr>
        <p:txBody>
          <a:bodyPr wrap="square">
            <a:spAutoFit/>
          </a:bodyPr>
          <a:lstStyle/>
          <a:p>
            <a:pPr algn="l"/>
            <a:r>
              <a:rPr lang="en-US" sz="3200" b="1" baseline="30000" dirty="0">
                <a:solidFill>
                  <a:schemeClr val="bg1"/>
                </a:solidFill>
                <a:effectLst/>
                <a:latin typeface="system-ui"/>
              </a:rPr>
              <a:t>6 </a:t>
            </a:r>
            <a:r>
              <a:rPr lang="en-US" sz="3200" b="0" dirty="0">
                <a:solidFill>
                  <a:schemeClr val="bg1"/>
                </a:solidFill>
                <a:effectLst/>
                <a:latin typeface="system-ui"/>
              </a:rPr>
              <a:t>He brought the letter to the </a:t>
            </a:r>
            <a:r>
              <a:rPr lang="en-US" sz="3200" b="1" dirty="0">
                <a:solidFill>
                  <a:srgbClr val="FFFF00"/>
                </a:solidFill>
                <a:effectLst/>
                <a:latin typeface="system-ui"/>
              </a:rPr>
              <a:t>king of Israel</a:t>
            </a:r>
            <a:r>
              <a:rPr lang="en-US" sz="3200" b="0" dirty="0">
                <a:solidFill>
                  <a:schemeClr val="bg1"/>
                </a:solidFill>
                <a:effectLst/>
                <a:latin typeface="system-ui"/>
              </a:rPr>
              <a:t>, saying, “And now as this letter comes to you, behold, I have sent Naaman my servant to you, that you may cure him of his leprosy.” </a:t>
            </a:r>
            <a:r>
              <a:rPr lang="en-US" sz="3200" b="1" baseline="30000" dirty="0">
                <a:solidFill>
                  <a:schemeClr val="bg1"/>
                </a:solidFill>
                <a:effectLst/>
                <a:latin typeface="system-ui"/>
              </a:rPr>
              <a:t>7 </a:t>
            </a:r>
            <a:r>
              <a:rPr lang="en-US" sz="3200" b="0" dirty="0">
                <a:solidFill>
                  <a:schemeClr val="bg1"/>
                </a:solidFill>
                <a:effectLst/>
                <a:latin typeface="system-ui"/>
              </a:rPr>
              <a:t>When the </a:t>
            </a:r>
            <a:r>
              <a:rPr lang="en-US" sz="3200" b="1" dirty="0">
                <a:solidFill>
                  <a:srgbClr val="FFFF00"/>
                </a:solidFill>
                <a:effectLst/>
                <a:latin typeface="system-ui"/>
              </a:rPr>
              <a:t>king of Israel </a:t>
            </a:r>
            <a:r>
              <a:rPr lang="en-US" sz="3200" b="0" dirty="0">
                <a:solidFill>
                  <a:schemeClr val="bg1"/>
                </a:solidFill>
                <a:effectLst/>
                <a:latin typeface="system-ui"/>
              </a:rPr>
              <a:t>read the letter, he tore his clothes and said, “Am I God, to kill and to make alive, that this man is sending word to me to cure a man of his leprosy? But consider now,</a:t>
            </a:r>
            <a:r>
              <a:rPr lang="en-US" sz="3200" b="0" dirty="0">
                <a:solidFill>
                  <a:srgbClr val="000000"/>
                </a:solidFill>
                <a:effectLst/>
                <a:latin typeface="system-ui"/>
              </a:rPr>
              <a:t> </a:t>
            </a:r>
            <a:r>
              <a:rPr lang="en-US" sz="3200" b="0" dirty="0">
                <a:solidFill>
                  <a:schemeClr val="bg1"/>
                </a:solidFill>
                <a:effectLst/>
                <a:latin typeface="system-ui"/>
              </a:rPr>
              <a:t>and see how he is seeking a quarrel against me.”</a:t>
            </a:r>
          </a:p>
        </p:txBody>
      </p:sp>
    </p:spTree>
    <p:extLst>
      <p:ext uri="{BB962C8B-B14F-4D97-AF65-F5344CB8AC3E}">
        <p14:creationId xmlns:p14="http://schemas.microsoft.com/office/powerpoint/2010/main" val="334114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1413063"/>
            <a:ext cx="9003323" cy="3539430"/>
          </a:xfrm>
          <a:prstGeom prst="rect">
            <a:avLst/>
          </a:prstGeom>
          <a:noFill/>
        </p:spPr>
        <p:txBody>
          <a:bodyPr wrap="square">
            <a:spAutoFit/>
          </a:bodyPr>
          <a:lstStyle/>
          <a:p>
            <a:pPr algn="l"/>
            <a:r>
              <a:rPr lang="en-US" sz="3200" b="1" baseline="30000" dirty="0">
                <a:solidFill>
                  <a:schemeClr val="bg1"/>
                </a:solidFill>
                <a:effectLst/>
                <a:latin typeface="system-ui"/>
              </a:rPr>
              <a:t>8 </a:t>
            </a:r>
            <a:r>
              <a:rPr lang="en-US" sz="3200" b="0" dirty="0">
                <a:solidFill>
                  <a:schemeClr val="bg1"/>
                </a:solidFill>
                <a:effectLst/>
                <a:latin typeface="system-ui"/>
              </a:rPr>
              <a:t>It happened when Elisha the man of God heard that the king of Israel had torn his clothes, that he sent word to the king, saying, “Why have you torn your clothes? Now let him come to me, and he shall know that there is a prophet in Israel.” </a:t>
            </a:r>
            <a:r>
              <a:rPr lang="en-US" sz="3200" b="1" baseline="30000" dirty="0">
                <a:solidFill>
                  <a:schemeClr val="bg1"/>
                </a:solidFill>
                <a:effectLst/>
                <a:latin typeface="system-ui"/>
              </a:rPr>
              <a:t>9 </a:t>
            </a:r>
            <a:r>
              <a:rPr lang="en-US" sz="3200" b="0" dirty="0">
                <a:solidFill>
                  <a:schemeClr val="bg1"/>
                </a:solidFill>
                <a:effectLst/>
                <a:latin typeface="system-ui"/>
              </a:rPr>
              <a:t>So Naaman came with his horses and his chariots and stood at the doorway of the house of Elisha. </a:t>
            </a:r>
          </a:p>
        </p:txBody>
      </p:sp>
    </p:spTree>
    <p:extLst>
      <p:ext uri="{BB962C8B-B14F-4D97-AF65-F5344CB8AC3E}">
        <p14:creationId xmlns:p14="http://schemas.microsoft.com/office/powerpoint/2010/main" val="1713816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140677" y="203242"/>
            <a:ext cx="9003323" cy="6165790"/>
          </a:xfrm>
          <a:prstGeom prst="rect">
            <a:avLst/>
          </a:prstGeom>
          <a:noFill/>
        </p:spPr>
        <p:txBody>
          <a:bodyPr wrap="square">
            <a:spAutoFit/>
          </a:bodyPr>
          <a:lstStyle/>
          <a:p>
            <a:pPr algn="l"/>
            <a:r>
              <a:rPr lang="en-US" sz="3200" b="1" baseline="30000" dirty="0">
                <a:solidFill>
                  <a:schemeClr val="bg1"/>
                </a:solidFill>
                <a:effectLst/>
                <a:latin typeface="system-ui"/>
              </a:rPr>
              <a:t>10 </a:t>
            </a:r>
            <a:r>
              <a:rPr lang="en-US" sz="3200" b="0" dirty="0">
                <a:solidFill>
                  <a:schemeClr val="bg1"/>
                </a:solidFill>
                <a:effectLst/>
                <a:latin typeface="system-ui"/>
              </a:rPr>
              <a:t>Elisha sent a messenger to him, saying, “Go and wash in the Jordan seven times, and your flesh will be restored to you and you will be clean.”</a:t>
            </a:r>
          </a:p>
          <a:p>
            <a:pPr algn="l"/>
            <a:endParaRPr lang="en-US" sz="3200" baseline="30000" dirty="0">
              <a:solidFill>
                <a:schemeClr val="bg1"/>
              </a:solidFill>
              <a:latin typeface="system-ui"/>
            </a:endParaRPr>
          </a:p>
          <a:p>
            <a:pPr algn="l"/>
            <a:endParaRPr lang="en-US" sz="3200" b="1" baseline="30000" dirty="0">
              <a:solidFill>
                <a:schemeClr val="bg1"/>
              </a:solidFill>
              <a:effectLst/>
              <a:latin typeface="system-ui"/>
            </a:endParaRPr>
          </a:p>
          <a:p>
            <a:pPr algn="l"/>
            <a:r>
              <a:rPr lang="en-US" sz="3200" b="1" baseline="30000" dirty="0">
                <a:solidFill>
                  <a:schemeClr val="bg1"/>
                </a:solidFill>
                <a:effectLst/>
                <a:latin typeface="system-ui"/>
              </a:rPr>
              <a:t>11 </a:t>
            </a:r>
            <a:r>
              <a:rPr lang="en-US" sz="3200" b="0" dirty="0">
                <a:solidFill>
                  <a:schemeClr val="bg1"/>
                </a:solidFill>
                <a:effectLst/>
                <a:latin typeface="system-ui"/>
              </a:rPr>
              <a:t>But Naaman was furious and went away and said, “Behold, I thought, ‘He will surely come out to me and stand and call on the name of the </a:t>
            </a:r>
            <a:r>
              <a:rPr lang="en-US" sz="3200" b="0" cap="small" dirty="0">
                <a:solidFill>
                  <a:schemeClr val="bg1"/>
                </a:solidFill>
                <a:effectLst/>
                <a:latin typeface="system-ui"/>
              </a:rPr>
              <a:t>Lord</a:t>
            </a:r>
            <a:r>
              <a:rPr lang="en-US" sz="3200" b="0" dirty="0">
                <a:solidFill>
                  <a:schemeClr val="bg1"/>
                </a:solidFill>
                <a:effectLst/>
                <a:latin typeface="system-ui"/>
              </a:rPr>
              <a:t> his God, and wave his hand over the place and cure the leper.’ </a:t>
            </a:r>
            <a:r>
              <a:rPr lang="en-US" sz="3200" b="1" baseline="30000" dirty="0">
                <a:solidFill>
                  <a:schemeClr val="bg1"/>
                </a:solidFill>
                <a:effectLst/>
                <a:latin typeface="system-ui"/>
              </a:rPr>
              <a:t>12 </a:t>
            </a:r>
            <a:r>
              <a:rPr lang="en-US" sz="3200" b="0" dirty="0">
                <a:solidFill>
                  <a:schemeClr val="bg1"/>
                </a:solidFill>
                <a:effectLst/>
                <a:latin typeface="system-ui"/>
              </a:rPr>
              <a:t>Are not </a:t>
            </a:r>
            <a:r>
              <a:rPr lang="en-US" sz="3200" b="0" dirty="0" err="1">
                <a:solidFill>
                  <a:schemeClr val="bg1"/>
                </a:solidFill>
                <a:effectLst/>
                <a:latin typeface="system-ui"/>
              </a:rPr>
              <a:t>Abanah</a:t>
            </a:r>
            <a:r>
              <a:rPr lang="en-US" sz="3200" b="0" dirty="0">
                <a:solidFill>
                  <a:schemeClr val="bg1"/>
                </a:solidFill>
                <a:effectLst/>
                <a:latin typeface="system-ui"/>
              </a:rPr>
              <a:t> and </a:t>
            </a:r>
            <a:r>
              <a:rPr lang="en-US" sz="3200" b="0" dirty="0" err="1">
                <a:solidFill>
                  <a:schemeClr val="bg1"/>
                </a:solidFill>
                <a:effectLst/>
                <a:latin typeface="system-ui"/>
              </a:rPr>
              <a:t>Pharpar</a:t>
            </a:r>
            <a:r>
              <a:rPr lang="en-US" sz="3200" b="0" dirty="0">
                <a:solidFill>
                  <a:schemeClr val="bg1"/>
                </a:solidFill>
                <a:effectLst/>
                <a:latin typeface="system-ui"/>
              </a:rPr>
              <a:t>, the rivers of Damascus, </a:t>
            </a:r>
            <a:r>
              <a:rPr lang="en-US" sz="3200" b="1" dirty="0">
                <a:solidFill>
                  <a:srgbClr val="FFFF00"/>
                </a:solidFill>
                <a:effectLst/>
                <a:latin typeface="system-ui"/>
              </a:rPr>
              <a:t>better</a:t>
            </a:r>
            <a:r>
              <a:rPr lang="en-US" sz="3200" b="0" dirty="0">
                <a:solidFill>
                  <a:schemeClr val="bg1"/>
                </a:solidFill>
                <a:effectLst/>
                <a:latin typeface="system-ui"/>
              </a:rPr>
              <a:t> </a:t>
            </a:r>
            <a:r>
              <a:rPr lang="en-US" sz="3200" b="1" dirty="0">
                <a:solidFill>
                  <a:srgbClr val="FFFF00"/>
                </a:solidFill>
                <a:effectLst/>
                <a:latin typeface="system-ui"/>
              </a:rPr>
              <a:t>than all the waters of Israel?</a:t>
            </a:r>
            <a:r>
              <a:rPr lang="en-US" sz="3200" b="0" dirty="0">
                <a:solidFill>
                  <a:schemeClr val="bg1"/>
                </a:solidFill>
                <a:effectLst/>
                <a:latin typeface="system-ui"/>
              </a:rPr>
              <a:t> Could I not wash in them and be clean?” So he turned and went away in a rage. </a:t>
            </a:r>
          </a:p>
        </p:txBody>
      </p:sp>
    </p:spTree>
    <p:extLst>
      <p:ext uri="{BB962C8B-B14F-4D97-AF65-F5344CB8AC3E}">
        <p14:creationId xmlns:p14="http://schemas.microsoft.com/office/powerpoint/2010/main" val="468395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1228</Words>
  <Application>Microsoft Office PowerPoint</Application>
  <PresentationFormat>On-screen Show (4:3)</PresentationFormat>
  <Paragraphs>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6</cp:revision>
  <dcterms:created xsi:type="dcterms:W3CDTF">2020-08-13T15:02:35Z</dcterms:created>
  <dcterms:modified xsi:type="dcterms:W3CDTF">2020-08-14T17:11:35Z</dcterms:modified>
</cp:coreProperties>
</file>