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8184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127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56238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19472D-E10E-42AB-A893-5BFE9FDAB38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16860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19472D-E10E-42AB-A893-5BFE9FDAB38E}" type="datetimeFigureOut">
              <a:rPr lang="en-US" smtClean="0"/>
              <a:t>7/10/2020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9775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19472D-E10E-42AB-A893-5BFE9FDAB38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407326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19472D-E10E-42AB-A893-5BFE9FDAB38E}" type="datetimeFigureOut">
              <a:rPr lang="en-US" smtClean="0"/>
              <a:t>7/10/2020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2771368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19472D-E10E-42AB-A893-5BFE9FDAB38E}" type="datetimeFigureOut">
              <a:rPr lang="en-US" smtClean="0"/>
              <a:t>7/10/2020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83637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9472D-E10E-42AB-A893-5BFE9FDAB38E}" type="datetimeFigureOut">
              <a:rPr lang="en-US" smtClean="0"/>
              <a:t>7/10/2020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8252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308529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19472D-E10E-42AB-A893-5BFE9FDAB38E}" type="datetimeFigureOut">
              <a:rPr lang="en-US" smtClean="0"/>
              <a:t>7/10/2020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24A40-7532-404A-B6B6-E8663F2CA4ED}" type="slidenum">
              <a:rPr lang="en-US" smtClean="0"/>
              <a:t>‹#›</a:t>
            </a:fld>
            <a:endParaRPr lang="en-US"/>
          </a:p>
        </p:txBody>
      </p:sp>
    </p:spTree>
    <p:extLst>
      <p:ext uri="{BB962C8B-B14F-4D97-AF65-F5344CB8AC3E}">
        <p14:creationId xmlns:p14="http://schemas.microsoft.com/office/powerpoint/2010/main" val="177063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9472D-E10E-42AB-A893-5BFE9FDAB38E}" type="datetimeFigureOut">
              <a:rPr lang="en-US" smtClean="0"/>
              <a:t>7/10/2020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24A40-7532-404A-B6B6-E8663F2CA4ED}" type="slidenum">
              <a:rPr lang="en-US" smtClean="0"/>
              <a:t>‹#›</a:t>
            </a:fld>
            <a:endParaRPr lang="en-US"/>
          </a:p>
        </p:txBody>
      </p:sp>
    </p:spTree>
    <p:extLst>
      <p:ext uri="{BB962C8B-B14F-4D97-AF65-F5344CB8AC3E}">
        <p14:creationId xmlns:p14="http://schemas.microsoft.com/office/powerpoint/2010/main" val="3510514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52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17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00375"/>
            <a:ext cx="9144000" cy="4031873"/>
          </a:xfrm>
          <a:prstGeom prst="rect">
            <a:avLst/>
          </a:prstGeom>
          <a:noFill/>
        </p:spPr>
        <p:txBody>
          <a:bodyPr wrap="square" rtlCol="0">
            <a:spAutoFit/>
          </a:bodyPr>
          <a:lstStyle/>
          <a:p>
            <a:r>
              <a:rPr lang="en-US" sz="3200" dirty="0">
                <a:solidFill>
                  <a:schemeClr val="bg1"/>
                </a:solidFill>
              </a:rPr>
              <a:t>The </a:t>
            </a:r>
            <a:r>
              <a:rPr lang="en-US" sz="3200" cap="small" dirty="0">
                <a:solidFill>
                  <a:schemeClr val="bg1"/>
                </a:solidFill>
              </a:rPr>
              <a:t>Lord</a:t>
            </a:r>
            <a:r>
              <a:rPr lang="en-US" sz="3200" dirty="0">
                <a:solidFill>
                  <a:schemeClr val="bg1"/>
                </a:solidFill>
              </a:rPr>
              <a:t> will make you abound in prosperity, in the offspring of your body and in the offspring of your beast and in the produce of your ground, in the land which the </a:t>
            </a:r>
            <a:r>
              <a:rPr lang="en-US" sz="3200" cap="small" dirty="0">
                <a:solidFill>
                  <a:schemeClr val="bg1"/>
                </a:solidFill>
              </a:rPr>
              <a:t>Lord</a:t>
            </a:r>
            <a:r>
              <a:rPr lang="en-US" sz="3200" dirty="0">
                <a:solidFill>
                  <a:schemeClr val="bg1"/>
                </a:solidFill>
              </a:rPr>
              <a:t> swore to your fathers to give you.				</a:t>
            </a:r>
            <a:r>
              <a:rPr lang="en-US" sz="3200" i="1" dirty="0">
                <a:solidFill>
                  <a:schemeClr val="bg1"/>
                </a:solidFill>
              </a:rPr>
              <a:t>										Deuteronomy 28:11</a:t>
            </a:r>
          </a:p>
          <a:p>
            <a:pPr algn="ctr"/>
            <a:endParaRPr lang="en-US" sz="3200" i="1" dirty="0">
              <a:solidFill>
                <a:schemeClr val="bg1"/>
              </a:solidFill>
            </a:endParaRPr>
          </a:p>
          <a:p>
            <a:pPr algn="ctr"/>
            <a:endParaRPr lang="en-US" sz="3200" i="1" dirty="0">
              <a:solidFill>
                <a:schemeClr val="bg1"/>
              </a:solidFill>
            </a:endParaRPr>
          </a:p>
          <a:p>
            <a:pPr algn="ctr"/>
            <a:r>
              <a:rPr lang="en-US" sz="3200" i="1" dirty="0">
                <a:solidFill>
                  <a:schemeClr val="bg1"/>
                </a:solidFill>
              </a:rPr>
              <a:t>See also Ex 23:26; Lev 26:9; </a:t>
            </a:r>
            <a:r>
              <a:rPr lang="en-US" sz="3200" i="1" dirty="0" err="1">
                <a:solidFill>
                  <a:schemeClr val="bg1"/>
                </a:solidFill>
              </a:rPr>
              <a:t>Deut</a:t>
            </a:r>
            <a:r>
              <a:rPr lang="en-US" sz="3200" i="1" dirty="0">
                <a:solidFill>
                  <a:schemeClr val="bg1"/>
                </a:solidFill>
              </a:rPr>
              <a:t> 7:14; Ps 113:9</a:t>
            </a:r>
          </a:p>
        </p:txBody>
      </p:sp>
    </p:spTree>
    <p:extLst>
      <p:ext uri="{BB962C8B-B14F-4D97-AF65-F5344CB8AC3E}">
        <p14:creationId xmlns:p14="http://schemas.microsoft.com/office/powerpoint/2010/main" val="152701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38698"/>
            <a:ext cx="9144000" cy="1138773"/>
          </a:xfrm>
          <a:prstGeom prst="rect">
            <a:avLst/>
          </a:prstGeom>
          <a:noFill/>
        </p:spPr>
        <p:txBody>
          <a:bodyPr wrap="square" rtlCol="0">
            <a:spAutoFit/>
          </a:bodyPr>
          <a:lstStyle/>
          <a:p>
            <a:pPr algn="ctr"/>
            <a:r>
              <a:rPr lang="en-US" sz="3600" dirty="0">
                <a:solidFill>
                  <a:schemeClr val="bg1"/>
                </a:solidFill>
              </a:rPr>
              <a:t>Mary will give birth to the eternal King.</a:t>
            </a:r>
          </a:p>
          <a:p>
            <a:pPr algn="ctr"/>
            <a:r>
              <a:rPr lang="en-US" sz="3200" i="1" dirty="0">
                <a:solidFill>
                  <a:schemeClr val="bg1"/>
                </a:solidFill>
              </a:rPr>
              <a:t>Luke 1:26-45</a:t>
            </a:r>
          </a:p>
        </p:txBody>
      </p:sp>
    </p:spTree>
    <p:extLst>
      <p:ext uri="{BB962C8B-B14F-4D97-AF65-F5344CB8AC3E}">
        <p14:creationId xmlns:p14="http://schemas.microsoft.com/office/powerpoint/2010/main" val="48523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140676" y="674400"/>
            <a:ext cx="9003324" cy="5509200"/>
          </a:xfrm>
          <a:prstGeom prst="rect">
            <a:avLst/>
          </a:prstGeom>
          <a:noFill/>
        </p:spPr>
        <p:txBody>
          <a:bodyPr wrap="square" rtlCol="0">
            <a:spAutoFit/>
          </a:bodyPr>
          <a:lstStyle/>
          <a:p>
            <a:r>
              <a:rPr lang="en-US" sz="3200" dirty="0">
                <a:solidFill>
                  <a:schemeClr val="bg1"/>
                </a:solidFill>
              </a:rPr>
              <a:t>Jesus answered and said to him, “Truly, truly, I say to</a:t>
            </a:r>
          </a:p>
          <a:p>
            <a:r>
              <a:rPr lang="en-US" sz="3200">
                <a:solidFill>
                  <a:schemeClr val="bg1"/>
                </a:solidFill>
              </a:rPr>
              <a:t>you</a:t>
            </a:r>
            <a:r>
              <a:rPr lang="en-US" sz="3200" dirty="0">
                <a:solidFill>
                  <a:schemeClr val="bg1"/>
                </a:solidFill>
              </a:rPr>
              <a:t>, unless one is </a:t>
            </a:r>
            <a:r>
              <a:rPr lang="en-US" sz="3200" b="1" dirty="0">
                <a:solidFill>
                  <a:srgbClr val="FFFF00"/>
                </a:solidFill>
              </a:rPr>
              <a:t>born again </a:t>
            </a:r>
            <a:r>
              <a:rPr lang="en-US" sz="3200" dirty="0">
                <a:solidFill>
                  <a:schemeClr val="bg1"/>
                </a:solidFill>
              </a:rPr>
              <a:t>he cannot see the </a:t>
            </a:r>
          </a:p>
          <a:p>
            <a:r>
              <a:rPr lang="en-US" sz="3200" dirty="0">
                <a:solidFill>
                  <a:schemeClr val="bg1"/>
                </a:solidFill>
              </a:rPr>
              <a:t>kingdom of God.”</a:t>
            </a:r>
          </a:p>
          <a:p>
            <a:endParaRPr lang="en-US" sz="3200" dirty="0">
              <a:solidFill>
                <a:schemeClr val="bg1"/>
              </a:solidFill>
            </a:endParaRPr>
          </a:p>
          <a:p>
            <a:r>
              <a:rPr lang="en-US" sz="3200" dirty="0">
                <a:solidFill>
                  <a:schemeClr val="bg1"/>
                </a:solidFill>
              </a:rPr>
              <a:t>Nicodemus said to Him, “How can a man be born when he is old? He cannot enter a second time into his mother’s womb and be born, can he?” Jesus answered, “Truly, truly, I say to you, unless one is </a:t>
            </a:r>
            <a:r>
              <a:rPr lang="en-US" sz="3200" b="1" dirty="0">
                <a:solidFill>
                  <a:srgbClr val="FFFF00"/>
                </a:solidFill>
              </a:rPr>
              <a:t>born of water and the Spirit </a:t>
            </a:r>
            <a:r>
              <a:rPr lang="en-US" sz="3200" dirty="0">
                <a:solidFill>
                  <a:schemeClr val="bg1"/>
                </a:solidFill>
              </a:rPr>
              <a:t>he cannot enter into the kingdom of God.</a:t>
            </a:r>
          </a:p>
          <a:p>
            <a:r>
              <a:rPr lang="en-US" sz="3200" dirty="0">
                <a:solidFill>
                  <a:schemeClr val="bg1"/>
                </a:solidFill>
              </a:rPr>
              <a:t>															</a:t>
            </a:r>
            <a:r>
              <a:rPr lang="en-US" sz="3200" i="1" dirty="0">
                <a:solidFill>
                  <a:schemeClr val="bg1"/>
                </a:solidFill>
              </a:rPr>
              <a:t>John 3:3-5</a:t>
            </a:r>
          </a:p>
        </p:txBody>
      </p:sp>
    </p:spTree>
    <p:extLst>
      <p:ext uri="{BB962C8B-B14F-4D97-AF65-F5344CB8AC3E}">
        <p14:creationId xmlns:p14="http://schemas.microsoft.com/office/powerpoint/2010/main" val="266838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18117"/>
            <a:ext cx="9144000" cy="1200329"/>
          </a:xfrm>
          <a:prstGeom prst="rect">
            <a:avLst/>
          </a:prstGeom>
          <a:noFill/>
        </p:spPr>
        <p:txBody>
          <a:bodyPr wrap="square" rtlCol="0">
            <a:spAutoFit/>
          </a:bodyPr>
          <a:lstStyle/>
          <a:p>
            <a:pPr algn="ctr"/>
            <a:r>
              <a:rPr lang="en-US" sz="4000" b="1" dirty="0">
                <a:solidFill>
                  <a:schemeClr val="bg1"/>
                </a:solidFill>
              </a:rPr>
              <a:t>Elisha and the Shunammite without a Son</a:t>
            </a:r>
          </a:p>
          <a:p>
            <a:pPr algn="ctr"/>
            <a:r>
              <a:rPr lang="en-US" sz="3200" i="1" dirty="0">
                <a:solidFill>
                  <a:schemeClr val="bg1"/>
                </a:solidFill>
              </a:rPr>
              <a:t>2 Kings 4:8-17</a:t>
            </a:r>
          </a:p>
        </p:txBody>
      </p:sp>
    </p:spTree>
    <p:extLst>
      <p:ext uri="{BB962C8B-B14F-4D97-AF65-F5344CB8AC3E}">
        <p14:creationId xmlns:p14="http://schemas.microsoft.com/office/powerpoint/2010/main" val="46086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8" name="Picture 4">
            <a:extLst>
              <a:ext uri="{FF2B5EF4-FFF2-40B4-BE49-F238E27FC236}">
                <a16:creationId xmlns:a16="http://schemas.microsoft.com/office/drawing/2014/main" id="{070F091C-54E5-4246-BDE6-C9BAA3D2A1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622" r="-2" b="28577"/>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ACDE2D02-5CC8-43C0-BFFA-6CA7ACE05D5B}"/>
              </a:ext>
            </a:extLst>
          </p:cNvPr>
          <p:cNvSpPr/>
          <p:nvPr/>
        </p:nvSpPr>
        <p:spPr>
          <a:xfrm>
            <a:off x="3742005" y="1294228"/>
            <a:ext cx="450167" cy="37982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366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2518117"/>
            <a:ext cx="9144000" cy="1200329"/>
          </a:xfrm>
          <a:prstGeom prst="rect">
            <a:avLst/>
          </a:prstGeom>
          <a:noFill/>
        </p:spPr>
        <p:txBody>
          <a:bodyPr wrap="square" rtlCol="0">
            <a:spAutoFit/>
          </a:bodyPr>
          <a:lstStyle/>
          <a:p>
            <a:pPr algn="ctr"/>
            <a:r>
              <a:rPr lang="en-US" sz="4000" b="1" dirty="0">
                <a:solidFill>
                  <a:schemeClr val="bg1"/>
                </a:solidFill>
              </a:rPr>
              <a:t>Elisha and the Shunammite without a Son</a:t>
            </a:r>
          </a:p>
          <a:p>
            <a:pPr algn="ctr"/>
            <a:r>
              <a:rPr lang="en-US" sz="3200" i="1" dirty="0">
                <a:solidFill>
                  <a:schemeClr val="bg1"/>
                </a:solidFill>
              </a:rPr>
              <a:t>2 Kings 4:8-17</a:t>
            </a:r>
          </a:p>
        </p:txBody>
      </p:sp>
    </p:spTree>
    <p:extLst>
      <p:ext uri="{BB962C8B-B14F-4D97-AF65-F5344CB8AC3E}">
        <p14:creationId xmlns:p14="http://schemas.microsoft.com/office/powerpoint/2010/main" val="77325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00522"/>
            <a:ext cx="9692640" cy="4031873"/>
          </a:xfrm>
          <a:prstGeom prst="rect">
            <a:avLst/>
          </a:prstGeom>
          <a:noFill/>
        </p:spPr>
        <p:txBody>
          <a:bodyPr wrap="square" rtlCol="0">
            <a:spAutoFit/>
          </a:bodyPr>
          <a:lstStyle/>
          <a:p>
            <a:r>
              <a:rPr lang="en-US" sz="3200" dirty="0">
                <a:solidFill>
                  <a:schemeClr val="bg1"/>
                </a:solidFill>
              </a:rPr>
              <a:t>He said, “I will surely return to you at this time next </a:t>
            </a:r>
          </a:p>
          <a:p>
            <a:r>
              <a:rPr lang="en-US" sz="3200" dirty="0">
                <a:solidFill>
                  <a:schemeClr val="bg1"/>
                </a:solidFill>
              </a:rPr>
              <a:t>year; and behold, Sarah your wife will have a son.” And Sarah was listening at the tent door, which was behind him. Now Abraham and Sarah were old, advanced in </a:t>
            </a:r>
          </a:p>
          <a:p>
            <a:r>
              <a:rPr lang="en-US" sz="3200" dirty="0">
                <a:solidFill>
                  <a:schemeClr val="bg1"/>
                </a:solidFill>
              </a:rPr>
              <a:t>age; Sarah was past childbearing. Sarah laughed </a:t>
            </a:r>
          </a:p>
          <a:p>
            <a:r>
              <a:rPr lang="en-US" sz="3200" dirty="0">
                <a:solidFill>
                  <a:schemeClr val="bg1"/>
                </a:solidFill>
              </a:rPr>
              <a:t>to herself, saying, “After I have become old, shall I </a:t>
            </a:r>
          </a:p>
          <a:p>
            <a:r>
              <a:rPr lang="en-US" sz="3200" dirty="0">
                <a:solidFill>
                  <a:schemeClr val="bg1"/>
                </a:solidFill>
              </a:rPr>
              <a:t>have pleasure, my lord being old also?”</a:t>
            </a:r>
          </a:p>
          <a:p>
            <a:r>
              <a:rPr lang="en-US" sz="3200" i="1" dirty="0">
                <a:solidFill>
                  <a:schemeClr val="bg1"/>
                </a:solidFill>
              </a:rPr>
              <a:t>													Genesis 18:10-12</a:t>
            </a:r>
          </a:p>
        </p:txBody>
      </p:sp>
    </p:spTree>
    <p:extLst>
      <p:ext uri="{BB962C8B-B14F-4D97-AF65-F5344CB8AC3E}">
        <p14:creationId xmlns:p14="http://schemas.microsoft.com/office/powerpoint/2010/main" val="4041818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00522"/>
            <a:ext cx="9144000" cy="4031873"/>
          </a:xfrm>
          <a:prstGeom prst="rect">
            <a:avLst/>
          </a:prstGeom>
          <a:noFill/>
        </p:spPr>
        <p:txBody>
          <a:bodyPr wrap="square" rtlCol="0">
            <a:spAutoFit/>
          </a:bodyPr>
          <a:lstStyle/>
          <a:p>
            <a:r>
              <a:rPr lang="en-US" sz="3200" dirty="0">
                <a:solidFill>
                  <a:schemeClr val="bg1"/>
                </a:solidFill>
              </a:rPr>
              <a:t>There was a certain man of </a:t>
            </a:r>
            <a:r>
              <a:rPr lang="en-US" sz="3200" dirty="0" err="1">
                <a:solidFill>
                  <a:schemeClr val="bg1"/>
                </a:solidFill>
              </a:rPr>
              <a:t>Zorah</a:t>
            </a:r>
            <a:r>
              <a:rPr lang="en-US" sz="3200" dirty="0">
                <a:solidFill>
                  <a:schemeClr val="bg1"/>
                </a:solidFill>
              </a:rPr>
              <a:t>, of the family of the Danites, whose name was Manoah; and his wife was barren and had borne no children. Then the angel of the </a:t>
            </a:r>
            <a:r>
              <a:rPr lang="en-US" sz="3200" cap="small" dirty="0">
                <a:solidFill>
                  <a:schemeClr val="bg1"/>
                </a:solidFill>
              </a:rPr>
              <a:t>Lord</a:t>
            </a:r>
            <a:r>
              <a:rPr lang="en-US" sz="3200" dirty="0">
                <a:solidFill>
                  <a:schemeClr val="bg1"/>
                </a:solidFill>
              </a:rPr>
              <a:t> appeared to the woman and said to her, “Behold now, you are barren and have borne no children, but you shall conceive and give birth to a son.		</a:t>
            </a:r>
            <a:r>
              <a:rPr lang="en-US" sz="3200" i="1" dirty="0">
                <a:solidFill>
                  <a:schemeClr val="bg1"/>
                </a:solidFill>
              </a:rPr>
              <a:t>											</a:t>
            </a:r>
          </a:p>
          <a:p>
            <a:r>
              <a:rPr lang="en-US" sz="3200" i="1" dirty="0">
                <a:solidFill>
                  <a:schemeClr val="bg1"/>
                </a:solidFill>
              </a:rPr>
              <a:t>														Judges 13:2-3</a:t>
            </a:r>
          </a:p>
        </p:txBody>
      </p:sp>
    </p:spTree>
    <p:extLst>
      <p:ext uri="{BB962C8B-B14F-4D97-AF65-F5344CB8AC3E}">
        <p14:creationId xmlns:p14="http://schemas.microsoft.com/office/powerpoint/2010/main" val="116663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1356793"/>
            <a:ext cx="9144000" cy="4524315"/>
          </a:xfrm>
          <a:prstGeom prst="rect">
            <a:avLst/>
          </a:prstGeom>
          <a:noFill/>
        </p:spPr>
        <p:txBody>
          <a:bodyPr wrap="square" rtlCol="0">
            <a:spAutoFit/>
          </a:bodyPr>
          <a:lstStyle/>
          <a:p>
            <a:r>
              <a:rPr lang="en-US" sz="3200" dirty="0">
                <a:solidFill>
                  <a:schemeClr val="bg1"/>
                </a:solidFill>
              </a:rPr>
              <a:t>He had two wives: the name of one was Hannah and the name of the other </a:t>
            </a:r>
            <a:r>
              <a:rPr lang="en-US" sz="3200" dirty="0" err="1">
                <a:solidFill>
                  <a:schemeClr val="bg1"/>
                </a:solidFill>
              </a:rPr>
              <a:t>Peninnah</a:t>
            </a:r>
            <a:r>
              <a:rPr lang="en-US" sz="3200" dirty="0">
                <a:solidFill>
                  <a:schemeClr val="bg1"/>
                </a:solidFill>
              </a:rPr>
              <a:t>; and </a:t>
            </a:r>
            <a:r>
              <a:rPr lang="en-US" sz="3200" dirty="0" err="1">
                <a:solidFill>
                  <a:schemeClr val="bg1"/>
                </a:solidFill>
              </a:rPr>
              <a:t>Peninnah</a:t>
            </a:r>
            <a:r>
              <a:rPr lang="en-US" sz="3200" dirty="0">
                <a:solidFill>
                  <a:schemeClr val="bg1"/>
                </a:solidFill>
              </a:rPr>
              <a:t> had children, but Hannah had no children. </a:t>
            </a:r>
          </a:p>
          <a:p>
            <a:endParaRPr lang="en-US" sz="3200" dirty="0">
              <a:solidFill>
                <a:schemeClr val="bg1"/>
              </a:solidFill>
            </a:endParaRPr>
          </a:p>
          <a:p>
            <a:r>
              <a:rPr lang="en-US" sz="3200" dirty="0">
                <a:solidFill>
                  <a:schemeClr val="bg1"/>
                </a:solidFill>
              </a:rPr>
              <a:t>…It came about in due time, after Hannah had conceived, that she gave birth to a son; and she named him Samuel, saying, “Because I have asked him of the </a:t>
            </a:r>
            <a:r>
              <a:rPr lang="en-US" sz="3200" cap="small" dirty="0">
                <a:solidFill>
                  <a:schemeClr val="bg1"/>
                </a:solidFill>
              </a:rPr>
              <a:t>Lord</a:t>
            </a:r>
            <a:r>
              <a:rPr lang="en-US" sz="3200" dirty="0">
                <a:solidFill>
                  <a:schemeClr val="bg1"/>
                </a:solidFill>
              </a:rPr>
              <a:t>.”										</a:t>
            </a:r>
          </a:p>
          <a:p>
            <a:r>
              <a:rPr lang="en-US" sz="3200" dirty="0">
                <a:solidFill>
                  <a:schemeClr val="bg1"/>
                </a:solidFill>
              </a:rPr>
              <a:t>						</a:t>
            </a:r>
            <a:r>
              <a:rPr lang="en-US" sz="3200" i="1" dirty="0">
                <a:solidFill>
                  <a:schemeClr val="bg1"/>
                </a:solidFill>
              </a:rPr>
              <a:t>							1 Samuel 1:2, 20</a:t>
            </a:r>
          </a:p>
        </p:txBody>
      </p:sp>
    </p:spTree>
    <p:extLst>
      <p:ext uri="{BB962C8B-B14F-4D97-AF65-F5344CB8AC3E}">
        <p14:creationId xmlns:p14="http://schemas.microsoft.com/office/powerpoint/2010/main" val="238892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872197"/>
            <a:ext cx="9144000" cy="4524315"/>
          </a:xfrm>
          <a:prstGeom prst="rect">
            <a:avLst/>
          </a:prstGeom>
          <a:noFill/>
        </p:spPr>
        <p:txBody>
          <a:bodyPr wrap="square" rtlCol="0">
            <a:spAutoFit/>
          </a:bodyPr>
          <a:lstStyle/>
          <a:p>
            <a:r>
              <a:rPr lang="en-US" sz="3200" dirty="0">
                <a:solidFill>
                  <a:schemeClr val="bg1"/>
                </a:solidFill>
              </a:rPr>
              <a:t>In the days of Herod, king of Judea, there was a priest named Zacharias, of the division of Abijah; and he had a wife from the daughters of Aaron, and her name was Elizabeth. They were both righteous in the sight of God, walking blamelessly in all the commandments and requirements of the Lord. But they had no child, because Elizabeth was barren, and they were both advanced in years.									</a:t>
            </a:r>
          </a:p>
          <a:p>
            <a:r>
              <a:rPr lang="en-US" sz="3200" dirty="0">
                <a:solidFill>
                  <a:schemeClr val="bg1"/>
                </a:solidFill>
              </a:rPr>
              <a:t>						</a:t>
            </a:r>
            <a:r>
              <a:rPr lang="en-US" sz="3200" i="1" dirty="0">
                <a:solidFill>
                  <a:schemeClr val="bg1"/>
                </a:solidFill>
              </a:rPr>
              <a:t>									Luke 1:5-7</a:t>
            </a:r>
          </a:p>
        </p:txBody>
      </p:sp>
    </p:spTree>
    <p:extLst>
      <p:ext uri="{BB962C8B-B14F-4D97-AF65-F5344CB8AC3E}">
        <p14:creationId xmlns:p14="http://schemas.microsoft.com/office/powerpoint/2010/main" val="311418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0F14D4-AA8F-46AA-AE5E-87C601F69B9F}"/>
              </a:ext>
            </a:extLst>
          </p:cNvPr>
          <p:cNvSpPr txBox="1"/>
          <p:nvPr/>
        </p:nvSpPr>
        <p:spPr>
          <a:xfrm>
            <a:off x="0" y="428178"/>
            <a:ext cx="9144000" cy="6001643"/>
          </a:xfrm>
          <a:prstGeom prst="rect">
            <a:avLst/>
          </a:prstGeom>
          <a:noFill/>
        </p:spPr>
        <p:txBody>
          <a:bodyPr wrap="square" rtlCol="0">
            <a:spAutoFit/>
          </a:bodyPr>
          <a:lstStyle/>
          <a:p>
            <a:r>
              <a:rPr lang="en-US" sz="3200" dirty="0">
                <a:solidFill>
                  <a:schemeClr val="bg1"/>
                </a:solidFill>
              </a:rPr>
              <a:t>But the angel said to him, “Do not be afraid, Zacharias, for your petition has been heard, and your wife Elizabeth will bear you a son, and you will </a:t>
            </a:r>
            <a:r>
              <a:rPr lang="en-US" sz="3200" baseline="30000" dirty="0">
                <a:solidFill>
                  <a:schemeClr val="bg1"/>
                </a:solidFill>
              </a:rPr>
              <a:t> </a:t>
            </a:r>
            <a:r>
              <a:rPr lang="en-US" sz="3200" dirty="0">
                <a:solidFill>
                  <a:schemeClr val="bg1"/>
                </a:solidFill>
              </a:rPr>
              <a:t>give him the name John. You will have joy and gladness, and many will rejoice at his birth.		</a:t>
            </a:r>
          </a:p>
          <a:p>
            <a:endParaRPr lang="en-US" sz="3200" dirty="0">
              <a:solidFill>
                <a:schemeClr val="bg1"/>
              </a:solidFill>
            </a:endParaRPr>
          </a:p>
          <a:p>
            <a:r>
              <a:rPr lang="en-US" sz="3200" dirty="0">
                <a:solidFill>
                  <a:schemeClr val="bg1"/>
                </a:solidFill>
              </a:rPr>
              <a:t>…Zacharias said to the angel, “How will I know this for certain? For I am an old man and my wife is advanced in years.”						</a:t>
            </a:r>
          </a:p>
          <a:p>
            <a:endParaRPr lang="en-US" sz="3200" dirty="0">
              <a:solidFill>
                <a:schemeClr val="bg1"/>
              </a:solidFill>
            </a:endParaRPr>
          </a:p>
          <a:p>
            <a:r>
              <a:rPr lang="en-US" sz="3200" dirty="0">
                <a:solidFill>
                  <a:schemeClr val="bg1"/>
                </a:solidFill>
              </a:rPr>
              <a:t>…After these days Elizabeth his wife became pregnant						</a:t>
            </a:r>
            <a:r>
              <a:rPr lang="en-US" sz="3200" i="1" dirty="0">
                <a:solidFill>
                  <a:schemeClr val="bg1"/>
                </a:solidFill>
              </a:rPr>
              <a:t>						Luke 1:13-14, 18, 24</a:t>
            </a:r>
          </a:p>
        </p:txBody>
      </p:sp>
    </p:spTree>
    <p:extLst>
      <p:ext uri="{BB962C8B-B14F-4D97-AF65-F5344CB8AC3E}">
        <p14:creationId xmlns:p14="http://schemas.microsoft.com/office/powerpoint/2010/main" val="11360836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737</Words>
  <Application>Microsoft Office PowerPoint</Application>
  <PresentationFormat>On-screen Show (4:3)</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7</cp:revision>
  <dcterms:created xsi:type="dcterms:W3CDTF">2020-07-09T13:27:41Z</dcterms:created>
  <dcterms:modified xsi:type="dcterms:W3CDTF">2020-07-10T16:18:08Z</dcterms:modified>
</cp:coreProperties>
</file>