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313" r:id="rId3"/>
    <p:sldId id="314" r:id="rId4"/>
    <p:sldId id="256" r:id="rId5"/>
    <p:sldId id="327" r:id="rId6"/>
    <p:sldId id="315" r:id="rId7"/>
    <p:sldId id="293" r:id="rId8"/>
    <p:sldId id="294" r:id="rId9"/>
    <p:sldId id="298" r:id="rId10"/>
    <p:sldId id="328" r:id="rId11"/>
    <p:sldId id="299" r:id="rId12"/>
    <p:sldId id="316" r:id="rId13"/>
    <p:sldId id="317" r:id="rId14"/>
    <p:sldId id="295" r:id="rId15"/>
    <p:sldId id="300" r:id="rId16"/>
    <p:sldId id="319" r:id="rId17"/>
    <p:sldId id="302" r:id="rId18"/>
    <p:sldId id="329" r:id="rId19"/>
    <p:sldId id="303" r:id="rId20"/>
    <p:sldId id="320" r:id="rId21"/>
    <p:sldId id="321" r:id="rId22"/>
    <p:sldId id="322" r:id="rId23"/>
    <p:sldId id="323" r:id="rId24"/>
    <p:sldId id="324" r:id="rId25"/>
    <p:sldId id="325" r:id="rId26"/>
    <p:sldId id="296" r:id="rId27"/>
    <p:sldId id="297" r:id="rId28"/>
    <p:sldId id="326" r:id="rId29"/>
    <p:sldId id="304" r:id="rId30"/>
    <p:sldId id="30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252832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120515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54382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903047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80F8B8-81CF-4AC1-A7AE-1FF0732AFBB3}"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525152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80F8B8-81CF-4AC1-A7AE-1FF0732AFBB3}"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569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80F8B8-81CF-4AC1-A7AE-1FF0732AFBB3}"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49944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80F8B8-81CF-4AC1-A7AE-1FF0732AFBB3}"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2840230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0F8B8-81CF-4AC1-A7AE-1FF0732AFBB3}"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08499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80F8B8-81CF-4AC1-A7AE-1FF0732AFBB3}"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96572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80F8B8-81CF-4AC1-A7AE-1FF0732AFBB3}"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07474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0F8B8-81CF-4AC1-A7AE-1FF0732AFBB3}" type="datetimeFigureOut">
              <a:rPr lang="en-US" smtClean="0"/>
              <a:t>11/15/2019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6B80B-C366-4C57-B8E7-F33EFD36AE0B}" type="slidenum">
              <a:rPr lang="en-US" smtClean="0"/>
              <a:t>‹#›</a:t>
            </a:fld>
            <a:endParaRPr lang="en-US"/>
          </a:p>
        </p:txBody>
      </p:sp>
    </p:spTree>
    <p:extLst>
      <p:ext uri="{BB962C8B-B14F-4D97-AF65-F5344CB8AC3E}">
        <p14:creationId xmlns:p14="http://schemas.microsoft.com/office/powerpoint/2010/main" val="510211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8340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5811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342900" y="2374136"/>
            <a:ext cx="8458200" cy="1569660"/>
          </a:xfrm>
          <a:prstGeom prst="rect">
            <a:avLst/>
          </a:prstGeom>
        </p:spPr>
        <p:txBody>
          <a:bodyPr wrap="square">
            <a:spAutoFit/>
          </a:bodyPr>
          <a:lstStyle/>
          <a:p>
            <a:r>
              <a:rPr lang="en-US" sz="3200" dirty="0">
                <a:solidFill>
                  <a:schemeClr val="bg1"/>
                </a:solidFill>
              </a:rPr>
              <a:t>But when </a:t>
            </a:r>
            <a:r>
              <a:rPr lang="en-US" sz="3200" b="1" dirty="0">
                <a:solidFill>
                  <a:srgbClr val="FFFF00"/>
                </a:solidFill>
              </a:rPr>
              <a:t>the sons of Israel cried to the </a:t>
            </a:r>
            <a:r>
              <a:rPr lang="en-US" sz="3200" b="1" cap="small" dirty="0">
                <a:solidFill>
                  <a:srgbClr val="FFFF00"/>
                </a:solidFill>
              </a:rPr>
              <a:t>Lord</a:t>
            </a:r>
            <a:r>
              <a:rPr lang="en-US" sz="3200" dirty="0">
                <a:solidFill>
                  <a:schemeClr val="bg1"/>
                </a:solidFill>
              </a:rPr>
              <a:t>, the </a:t>
            </a:r>
            <a:r>
              <a:rPr lang="en-US" sz="3200" cap="small" dirty="0">
                <a:solidFill>
                  <a:schemeClr val="bg1"/>
                </a:solidFill>
              </a:rPr>
              <a:t>Lord</a:t>
            </a:r>
            <a:r>
              <a:rPr lang="en-US" sz="3200" dirty="0">
                <a:solidFill>
                  <a:schemeClr val="bg1"/>
                </a:solidFill>
              </a:rPr>
              <a:t> raised up a deliverer for them…					</a:t>
            </a:r>
          </a:p>
          <a:p>
            <a:r>
              <a:rPr lang="en-US" sz="3200" dirty="0">
                <a:solidFill>
                  <a:schemeClr val="bg1"/>
                </a:solidFill>
                <a:latin typeface="&amp;quot"/>
              </a:rPr>
              <a:t>										                   </a:t>
            </a:r>
            <a:r>
              <a:rPr lang="en-US" sz="3200" i="1" dirty="0">
                <a:solidFill>
                  <a:schemeClr val="bg1"/>
                </a:solidFill>
                <a:latin typeface="&amp;quot"/>
              </a:rPr>
              <a:t>Judges 3:15</a:t>
            </a:r>
            <a:endParaRPr lang="en-US" sz="3200" i="1" dirty="0">
              <a:solidFill>
                <a:schemeClr val="bg1"/>
              </a:solidFill>
            </a:endParaRPr>
          </a:p>
        </p:txBody>
      </p:sp>
    </p:spTree>
    <p:extLst>
      <p:ext uri="{BB962C8B-B14F-4D97-AF65-F5344CB8AC3E}">
        <p14:creationId xmlns:p14="http://schemas.microsoft.com/office/powerpoint/2010/main" val="3294714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342900" y="2374136"/>
            <a:ext cx="8458200" cy="1077218"/>
          </a:xfrm>
          <a:prstGeom prst="rect">
            <a:avLst/>
          </a:prstGeom>
        </p:spPr>
        <p:txBody>
          <a:bodyPr wrap="square">
            <a:spAutoFit/>
          </a:bodyPr>
          <a:lstStyle/>
          <a:p>
            <a:r>
              <a:rPr lang="en-US" sz="3200" dirty="0">
                <a:solidFill>
                  <a:schemeClr val="bg1"/>
                </a:solidFill>
              </a:rPr>
              <a:t>The sons of Israel cried to the </a:t>
            </a:r>
            <a:r>
              <a:rPr lang="en-US" sz="3200" cap="small" dirty="0">
                <a:solidFill>
                  <a:schemeClr val="bg1"/>
                </a:solidFill>
              </a:rPr>
              <a:t>Lord…</a:t>
            </a:r>
            <a:r>
              <a:rPr lang="en-US" sz="3200" dirty="0">
                <a:solidFill>
                  <a:schemeClr val="bg1"/>
                </a:solidFill>
              </a:rPr>
              <a:t>				</a:t>
            </a:r>
          </a:p>
          <a:p>
            <a:r>
              <a:rPr lang="en-US" sz="3200" dirty="0">
                <a:solidFill>
                  <a:schemeClr val="bg1"/>
                </a:solidFill>
                <a:latin typeface="&amp;quot"/>
              </a:rPr>
              <a:t>										                   </a:t>
            </a:r>
            <a:r>
              <a:rPr lang="en-US" sz="3200" i="1" dirty="0">
                <a:solidFill>
                  <a:schemeClr val="bg1"/>
                </a:solidFill>
                <a:latin typeface="&amp;quot"/>
              </a:rPr>
              <a:t>Judges 4:3</a:t>
            </a:r>
            <a:endParaRPr lang="en-US" sz="3200" i="1" dirty="0">
              <a:solidFill>
                <a:schemeClr val="bg1"/>
              </a:solidFill>
            </a:endParaRPr>
          </a:p>
        </p:txBody>
      </p:sp>
    </p:spTree>
    <p:extLst>
      <p:ext uri="{BB962C8B-B14F-4D97-AF65-F5344CB8AC3E}">
        <p14:creationId xmlns:p14="http://schemas.microsoft.com/office/powerpoint/2010/main" val="344165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342900" y="2374136"/>
            <a:ext cx="8458200" cy="1569660"/>
          </a:xfrm>
          <a:prstGeom prst="rect">
            <a:avLst/>
          </a:prstGeom>
        </p:spPr>
        <p:txBody>
          <a:bodyPr wrap="square">
            <a:spAutoFit/>
          </a:bodyPr>
          <a:lstStyle/>
          <a:p>
            <a:r>
              <a:rPr lang="en-US" sz="3200" dirty="0">
                <a:solidFill>
                  <a:schemeClr val="bg1"/>
                </a:solidFill>
              </a:rPr>
              <a:t>So Israel was brought very low because of Midian, and </a:t>
            </a:r>
            <a:r>
              <a:rPr lang="en-US" sz="3200" b="1" dirty="0">
                <a:solidFill>
                  <a:srgbClr val="FFFF00"/>
                </a:solidFill>
              </a:rPr>
              <a:t>the sons of Israel cried to the </a:t>
            </a:r>
            <a:r>
              <a:rPr lang="en-US" sz="3200" b="1" cap="small" dirty="0">
                <a:solidFill>
                  <a:srgbClr val="FFFF00"/>
                </a:solidFill>
              </a:rPr>
              <a:t>Lord</a:t>
            </a:r>
            <a:r>
              <a:rPr lang="en-US" sz="3200" cap="small" dirty="0">
                <a:solidFill>
                  <a:schemeClr val="bg1"/>
                </a:solidFill>
              </a:rPr>
              <a:t>.</a:t>
            </a:r>
            <a:r>
              <a:rPr lang="en-US" sz="3200" dirty="0">
                <a:solidFill>
                  <a:schemeClr val="bg1"/>
                </a:solidFill>
              </a:rPr>
              <a:t>				</a:t>
            </a:r>
          </a:p>
          <a:p>
            <a:r>
              <a:rPr lang="en-US" sz="3200" dirty="0">
                <a:solidFill>
                  <a:schemeClr val="bg1"/>
                </a:solidFill>
                <a:latin typeface="&amp;quot"/>
              </a:rPr>
              <a:t>										                   </a:t>
            </a:r>
            <a:r>
              <a:rPr lang="en-US" sz="3200" i="1" dirty="0">
                <a:solidFill>
                  <a:schemeClr val="bg1"/>
                </a:solidFill>
                <a:latin typeface="&amp;quot"/>
              </a:rPr>
              <a:t>Judges 6:6</a:t>
            </a:r>
            <a:endParaRPr lang="en-US" sz="3200" i="1" dirty="0">
              <a:solidFill>
                <a:schemeClr val="bg1"/>
              </a:solidFill>
            </a:endParaRPr>
          </a:p>
        </p:txBody>
      </p:sp>
    </p:spTree>
    <p:extLst>
      <p:ext uri="{BB962C8B-B14F-4D97-AF65-F5344CB8AC3E}">
        <p14:creationId xmlns:p14="http://schemas.microsoft.com/office/powerpoint/2010/main" val="233672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0" y="2025045"/>
            <a:ext cx="9144000" cy="2062103"/>
          </a:xfrm>
          <a:prstGeom prst="rect">
            <a:avLst/>
          </a:prstGeom>
        </p:spPr>
        <p:txBody>
          <a:bodyPr wrap="square">
            <a:spAutoFit/>
          </a:bodyPr>
          <a:lstStyle/>
          <a:p>
            <a:r>
              <a:rPr lang="en-US" sz="3200" b="1" baseline="30000" dirty="0">
                <a:solidFill>
                  <a:schemeClr val="bg1"/>
                </a:solidFill>
              </a:rPr>
              <a:t> </a:t>
            </a:r>
            <a:r>
              <a:rPr lang="en-US" sz="3200" dirty="0">
                <a:solidFill>
                  <a:schemeClr val="bg1"/>
                </a:solidFill>
              </a:rPr>
              <a:t>Then </a:t>
            </a:r>
            <a:r>
              <a:rPr lang="en-US" sz="3200" b="1" dirty="0">
                <a:solidFill>
                  <a:srgbClr val="FFFF00"/>
                </a:solidFill>
              </a:rPr>
              <a:t>the sons of Israel cried out to the </a:t>
            </a:r>
            <a:r>
              <a:rPr lang="en-US" sz="3200" b="1" cap="small" dirty="0">
                <a:solidFill>
                  <a:srgbClr val="FFFF00"/>
                </a:solidFill>
              </a:rPr>
              <a:t>Lord</a:t>
            </a:r>
            <a:r>
              <a:rPr lang="en-US" sz="3200" dirty="0">
                <a:solidFill>
                  <a:schemeClr val="bg1"/>
                </a:solidFill>
              </a:rPr>
              <a:t>, saying, “We have sinned against You, for indeed, we have forsaken our God and served the Baals.”</a:t>
            </a:r>
            <a:r>
              <a:rPr lang="en-US" sz="3200" i="1" dirty="0">
                <a:solidFill>
                  <a:schemeClr val="bg1"/>
                </a:solidFill>
                <a:latin typeface="&amp;quot"/>
              </a:rPr>
              <a:t>																		      Judges 10:10</a:t>
            </a:r>
            <a:endParaRPr lang="en-US" sz="3200" i="1" dirty="0">
              <a:solidFill>
                <a:schemeClr val="bg1"/>
              </a:solidFill>
            </a:endParaRPr>
          </a:p>
        </p:txBody>
      </p:sp>
    </p:spTree>
    <p:extLst>
      <p:ext uri="{BB962C8B-B14F-4D97-AF65-F5344CB8AC3E}">
        <p14:creationId xmlns:p14="http://schemas.microsoft.com/office/powerpoint/2010/main" val="3497131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37160" y="1575941"/>
            <a:ext cx="9006840" cy="2554545"/>
          </a:xfrm>
          <a:prstGeom prst="rect">
            <a:avLst/>
          </a:prstGeom>
        </p:spPr>
        <p:txBody>
          <a:bodyPr wrap="square">
            <a:spAutoFit/>
          </a:bodyPr>
          <a:lstStyle/>
          <a:p>
            <a:r>
              <a:rPr lang="en-US" sz="3200" dirty="0">
                <a:solidFill>
                  <a:schemeClr val="bg1"/>
                </a:solidFill>
              </a:rPr>
              <a:t>Then </a:t>
            </a:r>
            <a:r>
              <a:rPr lang="en-US" sz="3200" b="1" dirty="0">
                <a:solidFill>
                  <a:srgbClr val="FFFF00"/>
                </a:solidFill>
              </a:rPr>
              <a:t>Samson called to the </a:t>
            </a:r>
            <a:r>
              <a:rPr lang="en-US" sz="3200" b="1" cap="small" dirty="0">
                <a:solidFill>
                  <a:srgbClr val="FFFF00"/>
                </a:solidFill>
              </a:rPr>
              <a:t>Lord</a:t>
            </a:r>
            <a:r>
              <a:rPr lang="en-US" sz="3200" b="1" dirty="0">
                <a:solidFill>
                  <a:srgbClr val="FFFF00"/>
                </a:solidFill>
              </a:rPr>
              <a:t> </a:t>
            </a:r>
            <a:r>
              <a:rPr lang="en-US" sz="3200" dirty="0">
                <a:solidFill>
                  <a:schemeClr val="bg1"/>
                </a:solidFill>
              </a:rPr>
              <a:t>and said, “O Lord </a:t>
            </a:r>
            <a:r>
              <a:rPr lang="en-US" sz="3200" cap="small" dirty="0">
                <a:solidFill>
                  <a:schemeClr val="bg1"/>
                </a:solidFill>
              </a:rPr>
              <a:t>God</a:t>
            </a:r>
            <a:r>
              <a:rPr lang="en-US" sz="3200" dirty="0">
                <a:solidFill>
                  <a:schemeClr val="bg1"/>
                </a:solidFill>
              </a:rPr>
              <a:t>, please remember me and please strengthen me just this time, O God, that I may at once be avenged of the Philistines for my two eyes.”</a:t>
            </a:r>
            <a:r>
              <a:rPr lang="en-US" sz="3200" i="1" dirty="0">
                <a:solidFill>
                  <a:schemeClr val="bg1"/>
                </a:solidFill>
                <a:latin typeface="&amp;quot"/>
              </a:rPr>
              <a:t>																                         Judges 16:28</a:t>
            </a:r>
            <a:endParaRPr lang="en-US" sz="3200" i="1" dirty="0">
              <a:solidFill>
                <a:schemeClr val="bg1"/>
              </a:solidFill>
            </a:endParaRPr>
          </a:p>
        </p:txBody>
      </p:sp>
    </p:spTree>
    <p:extLst>
      <p:ext uri="{BB962C8B-B14F-4D97-AF65-F5344CB8AC3E}">
        <p14:creationId xmlns:p14="http://schemas.microsoft.com/office/powerpoint/2010/main" val="2288916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1273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68580" y="112901"/>
            <a:ext cx="9006840" cy="2554545"/>
          </a:xfrm>
          <a:prstGeom prst="rect">
            <a:avLst/>
          </a:prstGeom>
        </p:spPr>
        <p:txBody>
          <a:bodyPr wrap="square">
            <a:spAutoFit/>
          </a:bodyPr>
          <a:lstStyle/>
          <a:p>
            <a:r>
              <a:rPr lang="en-US" sz="3200" dirty="0">
                <a:solidFill>
                  <a:schemeClr val="bg1"/>
                </a:solidFill>
              </a:rPr>
              <a:t>But </a:t>
            </a:r>
            <a:r>
              <a:rPr lang="en-US" sz="3200" b="1" dirty="0">
                <a:solidFill>
                  <a:srgbClr val="FFFF00"/>
                </a:solidFill>
              </a:rPr>
              <a:t>you</a:t>
            </a:r>
            <a:r>
              <a:rPr lang="en-US" sz="3200" dirty="0">
                <a:solidFill>
                  <a:schemeClr val="bg1"/>
                </a:solidFill>
              </a:rPr>
              <a:t>, when </a:t>
            </a:r>
            <a:r>
              <a:rPr lang="en-US" sz="3200" b="1" dirty="0">
                <a:solidFill>
                  <a:srgbClr val="FFFF00"/>
                </a:solidFill>
              </a:rPr>
              <a:t>you</a:t>
            </a:r>
            <a:r>
              <a:rPr lang="en-US" sz="3200" dirty="0">
                <a:solidFill>
                  <a:schemeClr val="bg1"/>
                </a:solidFill>
              </a:rPr>
              <a:t> pray, go into </a:t>
            </a:r>
            <a:r>
              <a:rPr lang="en-US" sz="3200" b="1" dirty="0">
                <a:solidFill>
                  <a:srgbClr val="FFFF00"/>
                </a:solidFill>
              </a:rPr>
              <a:t>your</a:t>
            </a:r>
            <a:r>
              <a:rPr lang="en-US" sz="3200" dirty="0">
                <a:solidFill>
                  <a:schemeClr val="bg1"/>
                </a:solidFill>
              </a:rPr>
              <a:t> inner room, close </a:t>
            </a:r>
            <a:r>
              <a:rPr lang="en-US" sz="3200" b="1" dirty="0">
                <a:solidFill>
                  <a:srgbClr val="FFFF00"/>
                </a:solidFill>
              </a:rPr>
              <a:t>your</a:t>
            </a:r>
            <a:r>
              <a:rPr lang="en-US" sz="3200" dirty="0">
                <a:solidFill>
                  <a:schemeClr val="bg1"/>
                </a:solidFill>
              </a:rPr>
              <a:t> door and pray to </a:t>
            </a:r>
            <a:r>
              <a:rPr lang="en-US" sz="3200" b="1" dirty="0">
                <a:solidFill>
                  <a:srgbClr val="FFFF00"/>
                </a:solidFill>
              </a:rPr>
              <a:t>your</a:t>
            </a:r>
            <a:r>
              <a:rPr lang="en-US" sz="3200" dirty="0">
                <a:solidFill>
                  <a:schemeClr val="bg1"/>
                </a:solidFill>
              </a:rPr>
              <a:t> Father who is in secret, and </a:t>
            </a:r>
            <a:r>
              <a:rPr lang="en-US" sz="3200" b="1" dirty="0">
                <a:solidFill>
                  <a:srgbClr val="FFFF00"/>
                </a:solidFill>
              </a:rPr>
              <a:t>your</a:t>
            </a:r>
            <a:r>
              <a:rPr lang="en-US" sz="3200" dirty="0">
                <a:solidFill>
                  <a:schemeClr val="bg1"/>
                </a:solidFill>
              </a:rPr>
              <a:t> Father who sees what is done in secret will reward </a:t>
            </a:r>
            <a:r>
              <a:rPr lang="en-US" sz="3200" b="1" dirty="0">
                <a:solidFill>
                  <a:srgbClr val="FFFF00"/>
                </a:solidFill>
              </a:rPr>
              <a:t>you</a:t>
            </a:r>
            <a:r>
              <a:rPr lang="en-US" sz="3200" dirty="0">
                <a:solidFill>
                  <a:schemeClr val="bg1"/>
                </a:solidFill>
              </a:rPr>
              <a:t>.</a:t>
            </a:r>
            <a:r>
              <a:rPr lang="en-US" sz="3200" dirty="0">
                <a:solidFill>
                  <a:schemeClr val="bg1"/>
                </a:solidFill>
                <a:latin typeface="&amp;quot"/>
              </a:rPr>
              <a:t>		</a:t>
            </a:r>
            <a:r>
              <a:rPr lang="en-US" sz="3200" i="1" dirty="0">
                <a:solidFill>
                  <a:schemeClr val="bg1"/>
                </a:solidFill>
                <a:latin typeface="&amp;quot"/>
              </a:rPr>
              <a:t>																							Matthew 6:6</a:t>
            </a:r>
            <a:endParaRPr lang="en-US" sz="3200" i="1" dirty="0">
              <a:solidFill>
                <a:schemeClr val="bg1"/>
              </a:solidFill>
            </a:endParaRPr>
          </a:p>
        </p:txBody>
      </p:sp>
      <p:sp>
        <p:nvSpPr>
          <p:cNvPr id="3" name="Rectangle 2">
            <a:extLst>
              <a:ext uri="{FF2B5EF4-FFF2-40B4-BE49-F238E27FC236}">
                <a16:creationId xmlns:a16="http://schemas.microsoft.com/office/drawing/2014/main" id="{6A8A66FD-EAF3-4F9B-8D27-6F6BBC600AB5}"/>
              </a:ext>
            </a:extLst>
          </p:cNvPr>
          <p:cNvSpPr/>
          <p:nvPr/>
        </p:nvSpPr>
        <p:spPr>
          <a:xfrm>
            <a:off x="137160" y="3205669"/>
            <a:ext cx="8938260" cy="3046988"/>
          </a:xfrm>
          <a:prstGeom prst="rect">
            <a:avLst/>
          </a:prstGeom>
        </p:spPr>
        <p:txBody>
          <a:bodyPr wrap="square">
            <a:spAutoFit/>
          </a:bodyPr>
          <a:lstStyle/>
          <a:p>
            <a:r>
              <a:rPr lang="en-US" sz="3200" dirty="0">
                <a:solidFill>
                  <a:schemeClr val="bg1"/>
                </a:solidFill>
              </a:rPr>
              <a:t>“Again I say to you, that if two of you agree on earth about anything that </a:t>
            </a:r>
            <a:r>
              <a:rPr lang="en-US" sz="3200" b="1" dirty="0">
                <a:solidFill>
                  <a:srgbClr val="FFFF00"/>
                </a:solidFill>
              </a:rPr>
              <a:t>they</a:t>
            </a:r>
            <a:r>
              <a:rPr lang="en-US" sz="3200" dirty="0">
                <a:solidFill>
                  <a:schemeClr val="bg1"/>
                </a:solidFill>
              </a:rPr>
              <a:t> may ask, it shall be done for </a:t>
            </a:r>
            <a:r>
              <a:rPr lang="en-US" sz="3200" b="1" dirty="0">
                <a:solidFill>
                  <a:srgbClr val="FFFF00"/>
                </a:solidFill>
              </a:rPr>
              <a:t>them</a:t>
            </a:r>
            <a:r>
              <a:rPr lang="en-US" sz="3200" dirty="0">
                <a:solidFill>
                  <a:schemeClr val="bg1"/>
                </a:solidFill>
              </a:rPr>
              <a:t> by My Father who is in heaven. For where two or three have gathered together in My name, I am there in </a:t>
            </a:r>
            <a:r>
              <a:rPr lang="en-US" sz="3200" b="1" dirty="0">
                <a:solidFill>
                  <a:srgbClr val="FFFF00"/>
                </a:solidFill>
              </a:rPr>
              <a:t>their</a:t>
            </a:r>
            <a:r>
              <a:rPr lang="en-US" sz="3200" dirty="0">
                <a:solidFill>
                  <a:schemeClr val="bg1"/>
                </a:solidFill>
              </a:rPr>
              <a:t> midst.”</a:t>
            </a:r>
            <a:r>
              <a:rPr lang="en-US" sz="3200" dirty="0">
                <a:solidFill>
                  <a:schemeClr val="bg1"/>
                </a:solidFill>
                <a:latin typeface="&amp;quot"/>
              </a:rPr>
              <a:t>		</a:t>
            </a:r>
            <a:r>
              <a:rPr lang="en-US" sz="3200" i="1" dirty="0">
                <a:solidFill>
                  <a:schemeClr val="bg1"/>
                </a:solidFill>
                <a:latin typeface="&amp;quot"/>
              </a:rPr>
              <a:t>																					  Matthew 18:19-20</a:t>
            </a:r>
            <a:endParaRPr lang="en-US" sz="3200" i="1" dirty="0">
              <a:solidFill>
                <a:schemeClr val="bg1"/>
              </a:solidFill>
            </a:endParaRPr>
          </a:p>
        </p:txBody>
      </p:sp>
    </p:spTree>
    <p:extLst>
      <p:ext uri="{BB962C8B-B14F-4D97-AF65-F5344CB8AC3E}">
        <p14:creationId xmlns:p14="http://schemas.microsoft.com/office/powerpoint/2010/main" val="328217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562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68580" y="2139821"/>
            <a:ext cx="9006840" cy="2062103"/>
          </a:xfrm>
          <a:prstGeom prst="rect">
            <a:avLst/>
          </a:prstGeom>
        </p:spPr>
        <p:txBody>
          <a:bodyPr wrap="square">
            <a:spAutoFit/>
          </a:bodyPr>
          <a:lstStyle/>
          <a:p>
            <a:r>
              <a:rPr lang="en-US" sz="3200" dirty="0">
                <a:solidFill>
                  <a:schemeClr val="bg1"/>
                </a:solidFill>
              </a:rPr>
              <a:t>Now when all the people were baptized, Jesus was also baptized, and while </a:t>
            </a:r>
            <a:r>
              <a:rPr lang="en-US" sz="3200" b="1" dirty="0">
                <a:solidFill>
                  <a:srgbClr val="FFFF00"/>
                </a:solidFill>
              </a:rPr>
              <a:t>He was praying</a:t>
            </a:r>
            <a:r>
              <a:rPr lang="en-US" sz="3200" dirty="0">
                <a:solidFill>
                  <a:schemeClr val="bg1"/>
                </a:solidFill>
              </a:rPr>
              <a:t>, heaven was opened</a:t>
            </a:r>
            <a:r>
              <a:rPr lang="en-US" sz="3200" i="1" dirty="0">
                <a:solidFill>
                  <a:schemeClr val="bg1"/>
                </a:solidFill>
                <a:latin typeface="&amp;quot"/>
              </a:rPr>
              <a:t>																																Luke 3:21</a:t>
            </a:r>
            <a:endParaRPr lang="en-US" sz="3200" i="1" dirty="0">
              <a:solidFill>
                <a:schemeClr val="bg1"/>
              </a:solidFill>
            </a:endParaRPr>
          </a:p>
        </p:txBody>
      </p:sp>
    </p:spTree>
    <p:extLst>
      <p:ext uri="{BB962C8B-B14F-4D97-AF65-F5344CB8AC3E}">
        <p14:creationId xmlns:p14="http://schemas.microsoft.com/office/powerpoint/2010/main" val="1273489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4122D0-7F82-45EE-BFE3-858DE0B90834}"/>
              </a:ext>
            </a:extLst>
          </p:cNvPr>
          <p:cNvSpPr/>
          <p:nvPr/>
        </p:nvSpPr>
        <p:spPr>
          <a:xfrm>
            <a:off x="53340" y="-64617"/>
            <a:ext cx="9037320" cy="6987234"/>
          </a:xfrm>
          <a:prstGeom prst="rect">
            <a:avLst/>
          </a:prstGeom>
        </p:spPr>
        <p:txBody>
          <a:bodyPr wrap="square">
            <a:spAutoFit/>
          </a:bodyPr>
          <a:lstStyle/>
          <a:p>
            <a:pPr>
              <a:lnSpc>
                <a:spcPct val="107000"/>
              </a:lnSpc>
              <a:spcAft>
                <a:spcPts val="80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And on the day called Sunday there is a gathering together in the same place of all who live in a city or a rural district. The memoirs of the apostles or the writings of the prophets are read as long as time permits. Then when the reader ceases, the president in a discourse admonishes and urges the imitation of these good things. Next we all rise together and send up prayers. And, as I said before, when we cease from our prayer, bread is presented and wine and water. The president in the same manner sends up prayers and thanksgiving according to his ability, and the people sing out their assent saying the “Amen.” A distribution and participation of the elements for which thanks have been given is made to each person, and to those who are not present it is sent by the deacons. Those who have means and are willing give what each thinks fit.         --</a:t>
            </a:r>
            <a:r>
              <a:rPr lang="en-US" sz="28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Justin Martyr, 150</a:t>
            </a:r>
          </a:p>
        </p:txBody>
      </p:sp>
    </p:spTree>
    <p:extLst>
      <p:ext uri="{BB962C8B-B14F-4D97-AF65-F5344CB8AC3E}">
        <p14:creationId xmlns:p14="http://schemas.microsoft.com/office/powerpoint/2010/main" val="2899508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228600" y="2139821"/>
            <a:ext cx="8846820" cy="1569660"/>
          </a:xfrm>
          <a:prstGeom prst="rect">
            <a:avLst/>
          </a:prstGeom>
        </p:spPr>
        <p:txBody>
          <a:bodyPr wrap="square">
            <a:spAutoFit/>
          </a:bodyPr>
          <a:lstStyle/>
          <a:p>
            <a:r>
              <a:rPr lang="en-US" sz="3200" dirty="0">
                <a:solidFill>
                  <a:schemeClr val="bg1"/>
                </a:solidFill>
              </a:rPr>
              <a:t>But Jesus Himself would often slip away to the wilderness and </a:t>
            </a:r>
            <a:r>
              <a:rPr lang="en-US" sz="3200" b="1" dirty="0">
                <a:solidFill>
                  <a:srgbClr val="FFFF00"/>
                </a:solidFill>
              </a:rPr>
              <a:t>pray</a:t>
            </a:r>
            <a:r>
              <a:rPr lang="en-US" sz="3200" b="1" dirty="0">
                <a:solidFill>
                  <a:schemeClr val="bg1"/>
                </a:solidFill>
              </a:rPr>
              <a:t>.</a:t>
            </a:r>
            <a:r>
              <a:rPr lang="en-US" sz="3200" i="1" dirty="0">
                <a:solidFill>
                  <a:schemeClr val="bg1"/>
                </a:solidFill>
                <a:latin typeface="&amp;quot"/>
              </a:rPr>
              <a:t>																										  Luke 5:16</a:t>
            </a:r>
            <a:endParaRPr lang="en-US" sz="3200" i="1" dirty="0">
              <a:solidFill>
                <a:schemeClr val="bg1"/>
              </a:solidFill>
            </a:endParaRPr>
          </a:p>
        </p:txBody>
      </p:sp>
    </p:spTree>
    <p:extLst>
      <p:ext uri="{BB962C8B-B14F-4D97-AF65-F5344CB8AC3E}">
        <p14:creationId xmlns:p14="http://schemas.microsoft.com/office/powerpoint/2010/main" val="2409288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228600" y="2139821"/>
            <a:ext cx="8846820" cy="2062103"/>
          </a:xfrm>
          <a:prstGeom prst="rect">
            <a:avLst/>
          </a:prstGeom>
        </p:spPr>
        <p:txBody>
          <a:bodyPr wrap="square">
            <a:spAutoFit/>
          </a:bodyPr>
          <a:lstStyle/>
          <a:p>
            <a:r>
              <a:rPr lang="en-US" sz="3200" dirty="0">
                <a:solidFill>
                  <a:schemeClr val="bg1"/>
                </a:solidFill>
              </a:rPr>
              <a:t>It was at this time that He went off to the mountain to </a:t>
            </a:r>
            <a:r>
              <a:rPr lang="en-US" sz="3200" b="1" dirty="0">
                <a:solidFill>
                  <a:srgbClr val="FFFF00"/>
                </a:solidFill>
              </a:rPr>
              <a:t>pray, and He spent the whole night in prayer </a:t>
            </a:r>
            <a:r>
              <a:rPr lang="en-US" sz="3200" dirty="0">
                <a:solidFill>
                  <a:schemeClr val="bg1"/>
                </a:solidFill>
              </a:rPr>
              <a:t>to God. </a:t>
            </a:r>
            <a:r>
              <a:rPr lang="en-US" sz="3200" i="1" dirty="0">
                <a:solidFill>
                  <a:schemeClr val="bg1"/>
                </a:solidFill>
                <a:latin typeface="&amp;quot"/>
              </a:rPr>
              <a:t>																									                                  Luke 6:12</a:t>
            </a:r>
            <a:endParaRPr lang="en-US" sz="3200" i="1" dirty="0">
              <a:solidFill>
                <a:schemeClr val="bg1"/>
              </a:solidFill>
            </a:endParaRPr>
          </a:p>
        </p:txBody>
      </p:sp>
    </p:spTree>
    <p:extLst>
      <p:ext uri="{BB962C8B-B14F-4D97-AF65-F5344CB8AC3E}">
        <p14:creationId xmlns:p14="http://schemas.microsoft.com/office/powerpoint/2010/main" val="502956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228600" y="2139821"/>
            <a:ext cx="8846820" cy="2062103"/>
          </a:xfrm>
          <a:prstGeom prst="rect">
            <a:avLst/>
          </a:prstGeom>
        </p:spPr>
        <p:txBody>
          <a:bodyPr wrap="square">
            <a:spAutoFit/>
          </a:bodyPr>
          <a:lstStyle/>
          <a:p>
            <a:r>
              <a:rPr lang="en-US" sz="3200" dirty="0">
                <a:solidFill>
                  <a:schemeClr val="bg1"/>
                </a:solidFill>
              </a:rPr>
              <a:t>And it happened that while </a:t>
            </a:r>
            <a:r>
              <a:rPr lang="en-US" sz="3200" b="1" dirty="0">
                <a:solidFill>
                  <a:srgbClr val="FFFF00"/>
                </a:solidFill>
              </a:rPr>
              <a:t>He was praying alone</a:t>
            </a:r>
            <a:r>
              <a:rPr lang="en-US" sz="3200" dirty="0">
                <a:solidFill>
                  <a:schemeClr val="bg1"/>
                </a:solidFill>
              </a:rPr>
              <a:t>, the disciples were with Him, and He questioned them, saying, “Who do the people say that I am?”</a:t>
            </a:r>
            <a:r>
              <a:rPr lang="en-US" sz="3200" i="1" dirty="0">
                <a:solidFill>
                  <a:schemeClr val="bg1"/>
                </a:solidFill>
                <a:latin typeface="&amp;quot"/>
              </a:rPr>
              <a:t>									                               Luke 9:18</a:t>
            </a:r>
            <a:endParaRPr lang="en-US" sz="3200" i="1" dirty="0">
              <a:solidFill>
                <a:schemeClr val="bg1"/>
              </a:solidFill>
            </a:endParaRPr>
          </a:p>
        </p:txBody>
      </p:sp>
    </p:spTree>
    <p:extLst>
      <p:ext uri="{BB962C8B-B14F-4D97-AF65-F5344CB8AC3E}">
        <p14:creationId xmlns:p14="http://schemas.microsoft.com/office/powerpoint/2010/main" val="3100541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48590" y="2185541"/>
            <a:ext cx="8846820" cy="2062103"/>
          </a:xfrm>
          <a:prstGeom prst="rect">
            <a:avLst/>
          </a:prstGeom>
        </p:spPr>
        <p:txBody>
          <a:bodyPr wrap="square">
            <a:spAutoFit/>
          </a:bodyPr>
          <a:lstStyle/>
          <a:p>
            <a:r>
              <a:rPr lang="en-US" sz="3200" dirty="0">
                <a:solidFill>
                  <a:schemeClr val="bg1"/>
                </a:solidFill>
              </a:rPr>
              <a:t>And while </a:t>
            </a:r>
            <a:r>
              <a:rPr lang="en-US" sz="3200" b="1" dirty="0">
                <a:solidFill>
                  <a:srgbClr val="FFFF00"/>
                </a:solidFill>
              </a:rPr>
              <a:t>He was praying</a:t>
            </a:r>
            <a:r>
              <a:rPr lang="en-US" sz="3200" dirty="0">
                <a:solidFill>
                  <a:schemeClr val="bg1"/>
                </a:solidFill>
              </a:rPr>
              <a:t>, the appearance of His face became different, and His clothing became white and gleaming.</a:t>
            </a:r>
            <a:r>
              <a:rPr lang="en-US" sz="3200" dirty="0">
                <a:solidFill>
                  <a:schemeClr val="bg1"/>
                </a:solidFill>
                <a:latin typeface="&amp;quot"/>
              </a:rPr>
              <a:t>	</a:t>
            </a:r>
            <a:r>
              <a:rPr lang="en-US" sz="3200" i="1" dirty="0">
                <a:solidFill>
                  <a:schemeClr val="bg1"/>
                </a:solidFill>
                <a:latin typeface="&amp;quot"/>
              </a:rPr>
              <a:t>								                               														    Luke 9:29</a:t>
            </a:r>
            <a:endParaRPr lang="en-US" sz="3200" i="1" dirty="0">
              <a:solidFill>
                <a:schemeClr val="bg1"/>
              </a:solidFill>
            </a:endParaRPr>
          </a:p>
        </p:txBody>
      </p:sp>
    </p:spTree>
    <p:extLst>
      <p:ext uri="{BB962C8B-B14F-4D97-AF65-F5344CB8AC3E}">
        <p14:creationId xmlns:p14="http://schemas.microsoft.com/office/powerpoint/2010/main" val="285386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48590" y="1774061"/>
            <a:ext cx="8846820" cy="2554545"/>
          </a:xfrm>
          <a:prstGeom prst="rect">
            <a:avLst/>
          </a:prstGeom>
        </p:spPr>
        <p:txBody>
          <a:bodyPr wrap="square">
            <a:spAutoFit/>
          </a:bodyPr>
          <a:lstStyle/>
          <a:p>
            <a:r>
              <a:rPr lang="en-US" sz="3200" dirty="0">
                <a:solidFill>
                  <a:schemeClr val="bg1"/>
                </a:solidFill>
              </a:rPr>
              <a:t>It happened that while </a:t>
            </a:r>
            <a:r>
              <a:rPr lang="en-US" sz="3200" b="1" dirty="0">
                <a:solidFill>
                  <a:srgbClr val="FFFF00"/>
                </a:solidFill>
              </a:rPr>
              <a:t>Jesus was praying </a:t>
            </a:r>
            <a:r>
              <a:rPr lang="en-US" sz="3200" dirty="0">
                <a:solidFill>
                  <a:schemeClr val="bg1"/>
                </a:solidFill>
              </a:rPr>
              <a:t>in a certain place, after He had finished, one of His disciples said to Him, “Lord, teach us to pray just as John also taught his disciples.”</a:t>
            </a:r>
            <a:r>
              <a:rPr lang="en-US" sz="3200" i="1" dirty="0">
                <a:solidFill>
                  <a:schemeClr val="bg1"/>
                </a:solidFill>
                <a:latin typeface="&amp;quot"/>
              </a:rPr>
              <a:t>								                               														    Luke 11:1</a:t>
            </a:r>
            <a:endParaRPr lang="en-US" sz="3200" i="1" dirty="0">
              <a:solidFill>
                <a:schemeClr val="bg1"/>
              </a:solidFill>
            </a:endParaRPr>
          </a:p>
        </p:txBody>
      </p:sp>
    </p:spTree>
    <p:extLst>
      <p:ext uri="{BB962C8B-B14F-4D97-AF65-F5344CB8AC3E}">
        <p14:creationId xmlns:p14="http://schemas.microsoft.com/office/powerpoint/2010/main" val="263905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0" y="1774061"/>
            <a:ext cx="9144000" cy="3046988"/>
          </a:xfrm>
          <a:prstGeom prst="rect">
            <a:avLst/>
          </a:prstGeom>
        </p:spPr>
        <p:txBody>
          <a:bodyPr wrap="square">
            <a:spAutoFit/>
          </a:bodyPr>
          <a:lstStyle/>
          <a:p>
            <a:r>
              <a:rPr lang="en-US" sz="3200" dirty="0">
                <a:solidFill>
                  <a:schemeClr val="bg1"/>
                </a:solidFill>
              </a:rPr>
              <a:t>Simon, Simon, behold, Satan has demanded permission to sift you like wheat; but </a:t>
            </a:r>
            <a:r>
              <a:rPr lang="en-US" sz="3200" b="1" dirty="0">
                <a:solidFill>
                  <a:srgbClr val="FFFF00"/>
                </a:solidFill>
              </a:rPr>
              <a:t>I have prayed for you</a:t>
            </a:r>
            <a:r>
              <a:rPr lang="en-US" sz="3200" dirty="0">
                <a:solidFill>
                  <a:schemeClr val="bg1"/>
                </a:solidFill>
              </a:rPr>
              <a:t>, that your faith may not fail; and you, when once you have turned again, strengthen your brothers.</a:t>
            </a:r>
            <a:r>
              <a:rPr lang="en-US" sz="3200" dirty="0">
                <a:solidFill>
                  <a:schemeClr val="bg1"/>
                </a:solidFill>
                <a:latin typeface="&amp;quot"/>
              </a:rPr>
              <a:t>																														</a:t>
            </a:r>
            <a:r>
              <a:rPr lang="en-US" sz="3200" i="1" dirty="0">
                <a:solidFill>
                  <a:schemeClr val="bg1"/>
                </a:solidFill>
                <a:latin typeface="&amp;quot"/>
              </a:rPr>
              <a:t>Luke 22:31-32</a:t>
            </a:r>
            <a:endParaRPr lang="en-US" sz="3200" i="1" dirty="0">
              <a:solidFill>
                <a:schemeClr val="bg1"/>
              </a:solidFill>
            </a:endParaRPr>
          </a:p>
        </p:txBody>
      </p:sp>
    </p:spTree>
    <p:extLst>
      <p:ext uri="{BB962C8B-B14F-4D97-AF65-F5344CB8AC3E}">
        <p14:creationId xmlns:p14="http://schemas.microsoft.com/office/powerpoint/2010/main" val="626533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813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67640" y="1066800"/>
            <a:ext cx="8808720" cy="5016758"/>
          </a:xfrm>
          <a:prstGeom prst="rect">
            <a:avLst/>
          </a:prstGeom>
        </p:spPr>
        <p:txBody>
          <a:bodyPr wrap="square">
            <a:spAutoFit/>
          </a:bodyPr>
          <a:lstStyle/>
          <a:p>
            <a:r>
              <a:rPr lang="en-US" sz="3200" dirty="0">
                <a:solidFill>
                  <a:schemeClr val="bg1"/>
                </a:solidFill>
              </a:rPr>
              <a:t>When they had entered the city, they went up to the upper room where they were staying; that is, Peter and John and James and Andrew, Philip and Thomas, Bartholomew and Matthew, James the son of Alphaeus, and Simon the Zealot, and Judas the son of James. These all with one mind were </a:t>
            </a:r>
            <a:r>
              <a:rPr lang="en-US" sz="3200" b="1" dirty="0">
                <a:solidFill>
                  <a:srgbClr val="FFFF00"/>
                </a:solidFill>
              </a:rPr>
              <a:t>continually devoting themselves to prayer</a:t>
            </a:r>
            <a:r>
              <a:rPr lang="en-US" sz="3200" dirty="0">
                <a:solidFill>
                  <a:schemeClr val="bg1"/>
                </a:solidFill>
              </a:rPr>
              <a:t>, along with the women, and Mary the mother of Jesus, and with His brothers.</a:t>
            </a:r>
            <a:r>
              <a:rPr lang="en-US" sz="3200" dirty="0">
                <a:solidFill>
                  <a:schemeClr val="bg1"/>
                </a:solidFill>
                <a:latin typeface="&amp;quot"/>
              </a:rPr>
              <a:t>	</a:t>
            </a:r>
            <a:r>
              <a:rPr lang="en-US" sz="3200" i="1" dirty="0">
                <a:solidFill>
                  <a:schemeClr val="bg1"/>
                </a:solidFill>
                <a:latin typeface="&amp;quot"/>
              </a:rPr>
              <a:t>																							Acts 1:13-14</a:t>
            </a:r>
            <a:endParaRPr lang="en-US" sz="3200" i="1" dirty="0">
              <a:solidFill>
                <a:schemeClr val="bg1"/>
              </a:solidFill>
            </a:endParaRPr>
          </a:p>
        </p:txBody>
      </p:sp>
    </p:spTree>
    <p:extLst>
      <p:ext uri="{BB962C8B-B14F-4D97-AF65-F5344CB8AC3E}">
        <p14:creationId xmlns:p14="http://schemas.microsoft.com/office/powerpoint/2010/main" val="353476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67640" y="2103120"/>
            <a:ext cx="8808720" cy="2062103"/>
          </a:xfrm>
          <a:prstGeom prst="rect">
            <a:avLst/>
          </a:prstGeom>
        </p:spPr>
        <p:txBody>
          <a:bodyPr wrap="square">
            <a:spAutoFit/>
          </a:bodyPr>
          <a:lstStyle/>
          <a:p>
            <a:r>
              <a:rPr lang="en-US" sz="3200" b="1" baseline="30000" dirty="0">
                <a:solidFill>
                  <a:schemeClr val="bg1"/>
                </a:solidFill>
              </a:rPr>
              <a:t> </a:t>
            </a:r>
            <a:r>
              <a:rPr lang="en-US" sz="3200" dirty="0">
                <a:solidFill>
                  <a:schemeClr val="bg1"/>
                </a:solidFill>
              </a:rPr>
              <a:t>They were continually devoting themselves to the apostles’ teaching and to fellowship, to the breaking of bread and </a:t>
            </a:r>
            <a:r>
              <a:rPr lang="en-US" sz="3200" baseline="30000" dirty="0">
                <a:solidFill>
                  <a:schemeClr val="bg1"/>
                </a:solidFill>
              </a:rPr>
              <a:t> </a:t>
            </a:r>
            <a:r>
              <a:rPr lang="en-US" sz="3200" dirty="0">
                <a:solidFill>
                  <a:schemeClr val="bg1"/>
                </a:solidFill>
              </a:rPr>
              <a:t>to </a:t>
            </a:r>
            <a:r>
              <a:rPr lang="en-US" sz="3200" b="1" dirty="0">
                <a:solidFill>
                  <a:srgbClr val="FFFF00"/>
                </a:solidFill>
              </a:rPr>
              <a:t>prayer.</a:t>
            </a:r>
            <a:r>
              <a:rPr lang="en-US" sz="3200" i="1" dirty="0">
                <a:solidFill>
                  <a:schemeClr val="bg1"/>
                </a:solidFill>
                <a:latin typeface="&amp;quot"/>
              </a:rPr>
              <a:t>			</a:t>
            </a:r>
          </a:p>
          <a:p>
            <a:r>
              <a:rPr lang="en-US" sz="3200" i="1" dirty="0">
                <a:solidFill>
                  <a:schemeClr val="bg1"/>
                </a:solidFill>
                <a:latin typeface="&amp;quot"/>
              </a:rPr>
              <a:t>															Acts 2:42</a:t>
            </a:r>
            <a:endParaRPr lang="en-US" sz="3200" i="1" dirty="0">
              <a:solidFill>
                <a:schemeClr val="bg1"/>
              </a:solidFill>
            </a:endParaRPr>
          </a:p>
        </p:txBody>
      </p:sp>
    </p:spTree>
    <p:extLst>
      <p:ext uri="{BB962C8B-B14F-4D97-AF65-F5344CB8AC3E}">
        <p14:creationId xmlns:p14="http://schemas.microsoft.com/office/powerpoint/2010/main" val="1715429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67640" y="2301240"/>
            <a:ext cx="8808720" cy="1569660"/>
          </a:xfrm>
          <a:prstGeom prst="rect">
            <a:avLst/>
          </a:prstGeom>
        </p:spPr>
        <p:txBody>
          <a:bodyPr wrap="square">
            <a:spAutoFit/>
          </a:bodyPr>
          <a:lstStyle/>
          <a:p>
            <a:r>
              <a:rPr lang="en-US" sz="3200" b="1" baseline="30000" dirty="0">
                <a:solidFill>
                  <a:schemeClr val="bg1"/>
                </a:solidFill>
              </a:rPr>
              <a:t> </a:t>
            </a:r>
            <a:r>
              <a:rPr lang="en-US" sz="3200" dirty="0">
                <a:solidFill>
                  <a:schemeClr val="bg1"/>
                </a:solidFill>
              </a:rPr>
              <a:t>So Peter was kept in the prison, but </a:t>
            </a:r>
            <a:r>
              <a:rPr lang="en-US" sz="3200" b="1" dirty="0">
                <a:solidFill>
                  <a:srgbClr val="FFFF00"/>
                </a:solidFill>
              </a:rPr>
              <a:t>prayer for him was being made fervently by the church </a:t>
            </a:r>
            <a:r>
              <a:rPr lang="en-US" sz="3200" dirty="0">
                <a:solidFill>
                  <a:schemeClr val="bg1"/>
                </a:solidFill>
              </a:rPr>
              <a:t>to God.</a:t>
            </a:r>
            <a:r>
              <a:rPr lang="en-US" sz="3200" i="1" dirty="0">
                <a:solidFill>
                  <a:schemeClr val="bg1"/>
                </a:solidFill>
                <a:latin typeface="&amp;quot"/>
              </a:rPr>
              <a:t>												                 Acts 12:5</a:t>
            </a:r>
            <a:endParaRPr lang="en-US" sz="3200" i="1" dirty="0">
              <a:solidFill>
                <a:schemeClr val="bg1"/>
              </a:solidFill>
            </a:endParaRPr>
          </a:p>
        </p:txBody>
      </p:sp>
    </p:spTree>
    <p:extLst>
      <p:ext uri="{BB962C8B-B14F-4D97-AF65-F5344CB8AC3E}">
        <p14:creationId xmlns:p14="http://schemas.microsoft.com/office/powerpoint/2010/main" val="2326274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4986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126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rine combat boots">
            <a:extLst>
              <a:ext uri="{FF2B5EF4-FFF2-40B4-BE49-F238E27FC236}">
                <a16:creationId xmlns:a16="http://schemas.microsoft.com/office/drawing/2014/main" id="{8D8C6E9F-133C-4EF6-B03C-DA06C5324E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4333" y="2187893"/>
            <a:ext cx="4471987" cy="447198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E3DFDE-BA46-4CDD-BC0B-0843AFB093DF}"/>
              </a:ext>
            </a:extLst>
          </p:cNvPr>
          <p:cNvSpPr txBox="1"/>
          <p:nvPr/>
        </p:nvSpPr>
        <p:spPr>
          <a:xfrm>
            <a:off x="0" y="853440"/>
            <a:ext cx="9144000" cy="1015663"/>
          </a:xfrm>
          <a:prstGeom prst="rect">
            <a:avLst/>
          </a:prstGeom>
          <a:noFill/>
        </p:spPr>
        <p:txBody>
          <a:bodyPr wrap="square" rtlCol="0">
            <a:spAutoFit/>
          </a:bodyPr>
          <a:lstStyle/>
          <a:p>
            <a:r>
              <a:rPr lang="en-US" sz="6000" b="1" dirty="0"/>
              <a:t>   Worship</a:t>
            </a:r>
            <a:r>
              <a:rPr lang="en-US" sz="4400" dirty="0"/>
              <a:t> </a:t>
            </a:r>
            <a:r>
              <a:rPr lang="en-US" sz="6000" b="1" dirty="0">
                <a:latin typeface="Bradley Hand ITC" panose="03070402050302030203" pitchFamily="66" charset="0"/>
              </a:rPr>
              <a:t>as</a:t>
            </a:r>
            <a:r>
              <a:rPr lang="en-US" sz="6000" dirty="0">
                <a:latin typeface="Bradley Hand ITC" panose="03070402050302030203" pitchFamily="66" charset="0"/>
              </a:rPr>
              <a:t> </a:t>
            </a:r>
            <a:r>
              <a:rPr lang="en-US" sz="6000" b="1" dirty="0">
                <a:solidFill>
                  <a:schemeClr val="accent6">
                    <a:lumMod val="50000"/>
                  </a:schemeClr>
                </a:solidFill>
              </a:rPr>
              <a:t>Basic Training</a:t>
            </a:r>
          </a:p>
        </p:txBody>
      </p:sp>
      <p:sp>
        <p:nvSpPr>
          <p:cNvPr id="2" name="TextBox 1">
            <a:extLst>
              <a:ext uri="{FF2B5EF4-FFF2-40B4-BE49-F238E27FC236}">
                <a16:creationId xmlns:a16="http://schemas.microsoft.com/office/drawing/2014/main" id="{1373346E-8F0C-4607-BCB4-DFB7C9F652BB}"/>
              </a:ext>
            </a:extLst>
          </p:cNvPr>
          <p:cNvSpPr txBox="1"/>
          <p:nvPr/>
        </p:nvSpPr>
        <p:spPr>
          <a:xfrm>
            <a:off x="640080" y="1761174"/>
            <a:ext cx="6492240" cy="584775"/>
          </a:xfrm>
          <a:prstGeom prst="rect">
            <a:avLst/>
          </a:prstGeom>
          <a:noFill/>
        </p:spPr>
        <p:txBody>
          <a:bodyPr wrap="square" rtlCol="0">
            <a:spAutoFit/>
          </a:bodyPr>
          <a:lstStyle/>
          <a:p>
            <a:r>
              <a:rPr lang="en-US" sz="3200" i="1" dirty="0"/>
              <a:t>Prayer </a:t>
            </a:r>
          </a:p>
        </p:txBody>
      </p:sp>
    </p:spTree>
    <p:extLst>
      <p:ext uri="{BB962C8B-B14F-4D97-AF65-F5344CB8AC3E}">
        <p14:creationId xmlns:p14="http://schemas.microsoft.com/office/powerpoint/2010/main" val="2626297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9155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24EC55-E623-4724-A01F-73EBD54369EB}"/>
              </a:ext>
            </a:extLst>
          </p:cNvPr>
          <p:cNvSpPr/>
          <p:nvPr/>
        </p:nvSpPr>
        <p:spPr>
          <a:xfrm>
            <a:off x="205740" y="106740"/>
            <a:ext cx="8732520" cy="6494085"/>
          </a:xfrm>
          <a:prstGeom prst="rect">
            <a:avLst/>
          </a:prstGeom>
        </p:spPr>
        <p:txBody>
          <a:bodyPr wrap="square">
            <a:spAutoFit/>
          </a:bodyPr>
          <a:lstStyle/>
          <a:p>
            <a:r>
              <a:rPr lang="en-US" sz="3200" b="1" baseline="30000" dirty="0">
                <a:solidFill>
                  <a:schemeClr val="bg1"/>
                </a:solidFill>
                <a:latin typeface="&amp;quot"/>
              </a:rPr>
              <a:t>9 </a:t>
            </a:r>
            <a:r>
              <a:rPr lang="en-US" sz="3200" dirty="0">
                <a:solidFill>
                  <a:schemeClr val="bg1"/>
                </a:solidFill>
                <a:latin typeface="&amp;quot"/>
              </a:rPr>
              <a:t>“Pray, then, in this way:</a:t>
            </a:r>
          </a:p>
          <a:p>
            <a:endParaRPr lang="en-US" sz="3200" dirty="0">
              <a:solidFill>
                <a:schemeClr val="bg1"/>
              </a:solidFill>
              <a:latin typeface="&amp;quot"/>
            </a:endParaRPr>
          </a:p>
          <a:p>
            <a:r>
              <a:rPr lang="en-US" sz="3200" dirty="0">
                <a:solidFill>
                  <a:schemeClr val="bg1"/>
                </a:solidFill>
                <a:latin typeface="&amp;quot"/>
              </a:rPr>
              <a:t>‘Our Father who is in heaven,</a:t>
            </a:r>
            <a:br>
              <a:rPr lang="en-US" sz="3200" dirty="0">
                <a:solidFill>
                  <a:schemeClr val="bg1"/>
                </a:solidFill>
                <a:latin typeface="&amp;quot"/>
              </a:rPr>
            </a:br>
            <a:r>
              <a:rPr lang="en-US" sz="3200" dirty="0">
                <a:solidFill>
                  <a:schemeClr val="bg1"/>
                </a:solidFill>
                <a:latin typeface="&amp;quot"/>
              </a:rPr>
              <a:t>Hallowed be Your name.</a:t>
            </a:r>
            <a:br>
              <a:rPr lang="en-US" sz="3200" dirty="0">
                <a:solidFill>
                  <a:schemeClr val="bg1"/>
                </a:solidFill>
                <a:latin typeface="&amp;quot"/>
              </a:rPr>
            </a:br>
            <a:r>
              <a:rPr lang="en-US" sz="3200" b="1" baseline="30000" dirty="0">
                <a:solidFill>
                  <a:schemeClr val="bg1"/>
                </a:solidFill>
                <a:latin typeface="&amp;quot"/>
              </a:rPr>
              <a:t>10 </a:t>
            </a:r>
            <a:r>
              <a:rPr lang="en-US" sz="3200" dirty="0">
                <a:solidFill>
                  <a:schemeClr val="bg1"/>
                </a:solidFill>
                <a:latin typeface="&amp;quot"/>
              </a:rPr>
              <a:t>‘Your kingdom come.</a:t>
            </a:r>
            <a:br>
              <a:rPr lang="en-US" sz="3200" dirty="0">
                <a:solidFill>
                  <a:schemeClr val="bg1"/>
                </a:solidFill>
                <a:latin typeface="&amp;quot"/>
              </a:rPr>
            </a:br>
            <a:r>
              <a:rPr lang="en-US" sz="3200" dirty="0">
                <a:solidFill>
                  <a:schemeClr val="bg1"/>
                </a:solidFill>
                <a:latin typeface="&amp;quot"/>
              </a:rPr>
              <a:t>Your will be done,</a:t>
            </a:r>
            <a:br>
              <a:rPr lang="en-US" sz="3200" dirty="0">
                <a:solidFill>
                  <a:schemeClr val="bg1"/>
                </a:solidFill>
                <a:latin typeface="&amp;quot"/>
              </a:rPr>
            </a:br>
            <a:r>
              <a:rPr lang="en-US" sz="3200" dirty="0">
                <a:solidFill>
                  <a:schemeClr val="bg1"/>
                </a:solidFill>
                <a:latin typeface="&amp;quot"/>
              </a:rPr>
              <a:t>On earth as it is in heaven.</a:t>
            </a:r>
            <a:br>
              <a:rPr lang="en-US" sz="3200" dirty="0">
                <a:solidFill>
                  <a:schemeClr val="bg1"/>
                </a:solidFill>
                <a:latin typeface="&amp;quot"/>
              </a:rPr>
            </a:br>
            <a:r>
              <a:rPr lang="en-US" sz="3200" b="1" baseline="30000" dirty="0">
                <a:solidFill>
                  <a:schemeClr val="bg1"/>
                </a:solidFill>
                <a:latin typeface="&amp;quot"/>
              </a:rPr>
              <a:t>11 </a:t>
            </a:r>
            <a:r>
              <a:rPr lang="en-US" sz="3200" dirty="0">
                <a:solidFill>
                  <a:schemeClr val="bg1"/>
                </a:solidFill>
                <a:latin typeface="&amp;quot"/>
              </a:rPr>
              <a:t>‘Give us this day our daily bread.</a:t>
            </a:r>
            <a:br>
              <a:rPr lang="en-US" sz="3200" dirty="0">
                <a:solidFill>
                  <a:schemeClr val="bg1"/>
                </a:solidFill>
                <a:latin typeface="&amp;quot"/>
              </a:rPr>
            </a:br>
            <a:r>
              <a:rPr lang="en-US" sz="3200" b="1" baseline="30000" dirty="0">
                <a:solidFill>
                  <a:schemeClr val="bg1"/>
                </a:solidFill>
                <a:latin typeface="&amp;quot"/>
              </a:rPr>
              <a:t>12 </a:t>
            </a:r>
            <a:r>
              <a:rPr lang="en-US" sz="3200" dirty="0">
                <a:solidFill>
                  <a:schemeClr val="bg1"/>
                </a:solidFill>
                <a:latin typeface="&amp;quot"/>
              </a:rPr>
              <a:t>‘And forgive us our debts, as we also have forgiven our debtors.</a:t>
            </a:r>
            <a:br>
              <a:rPr lang="en-US" sz="3200" dirty="0">
                <a:solidFill>
                  <a:schemeClr val="bg1"/>
                </a:solidFill>
                <a:latin typeface="&amp;quot"/>
              </a:rPr>
            </a:br>
            <a:r>
              <a:rPr lang="en-US" sz="3200" b="1" baseline="30000" dirty="0">
                <a:solidFill>
                  <a:schemeClr val="bg1"/>
                </a:solidFill>
                <a:latin typeface="&amp;quot"/>
              </a:rPr>
              <a:t>13 </a:t>
            </a:r>
            <a:r>
              <a:rPr lang="en-US" sz="3200" dirty="0">
                <a:solidFill>
                  <a:schemeClr val="bg1"/>
                </a:solidFill>
                <a:latin typeface="&amp;quot"/>
              </a:rPr>
              <a:t>‘And do not lead us into temptation, but deliver us from </a:t>
            </a:r>
            <a:r>
              <a:rPr lang="en-US" sz="3200" baseline="30000" dirty="0">
                <a:solidFill>
                  <a:schemeClr val="bg1"/>
                </a:solidFill>
                <a:latin typeface="&amp;quot"/>
              </a:rPr>
              <a:t> </a:t>
            </a:r>
            <a:r>
              <a:rPr lang="en-US" sz="3200" dirty="0">
                <a:solidFill>
                  <a:schemeClr val="bg1"/>
                </a:solidFill>
                <a:latin typeface="&amp;quot"/>
              </a:rPr>
              <a:t>evil. </a:t>
            </a:r>
          </a:p>
          <a:p>
            <a:r>
              <a:rPr lang="en-US" sz="3200" b="0" i="0" u="none" strike="noStrike" dirty="0">
                <a:solidFill>
                  <a:schemeClr val="bg1"/>
                </a:solidFill>
                <a:effectLst/>
                <a:latin typeface="&amp;quot"/>
              </a:rPr>
              <a:t>												</a:t>
            </a:r>
            <a:r>
              <a:rPr lang="en-US" sz="3200" b="0" i="1" u="none" strike="noStrike" dirty="0">
                <a:solidFill>
                  <a:schemeClr val="bg1"/>
                </a:solidFill>
                <a:effectLst/>
                <a:latin typeface="&amp;quot"/>
              </a:rPr>
              <a:t>Matthew 6:9-13</a:t>
            </a:r>
          </a:p>
        </p:txBody>
      </p:sp>
    </p:spTree>
    <p:extLst>
      <p:ext uri="{BB962C8B-B14F-4D97-AF65-F5344CB8AC3E}">
        <p14:creationId xmlns:p14="http://schemas.microsoft.com/office/powerpoint/2010/main" val="1654185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233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0" y="0"/>
            <a:ext cx="9144000" cy="6494085"/>
          </a:xfrm>
          <a:prstGeom prst="rect">
            <a:avLst/>
          </a:prstGeom>
        </p:spPr>
        <p:txBody>
          <a:bodyPr wrap="square">
            <a:spAutoFit/>
          </a:bodyPr>
          <a:lstStyle/>
          <a:p>
            <a:r>
              <a:rPr lang="en-US" sz="3200" b="1" baseline="30000" dirty="0">
                <a:solidFill>
                  <a:schemeClr val="bg1"/>
                </a:solidFill>
              </a:rPr>
              <a:t>7 </a:t>
            </a:r>
            <a:r>
              <a:rPr lang="en-US" sz="3200" dirty="0">
                <a:solidFill>
                  <a:schemeClr val="bg1"/>
                </a:solidFill>
              </a:rPr>
              <a:t>The </a:t>
            </a:r>
            <a:r>
              <a:rPr lang="en-US" sz="3200" cap="small" dirty="0">
                <a:solidFill>
                  <a:schemeClr val="bg1"/>
                </a:solidFill>
              </a:rPr>
              <a:t>Lord</a:t>
            </a:r>
            <a:r>
              <a:rPr lang="en-US" sz="3200" dirty="0">
                <a:solidFill>
                  <a:schemeClr val="bg1"/>
                </a:solidFill>
              </a:rPr>
              <a:t> said, “I have surely seen the affliction of My people who are in Egypt, and have given heed to their cry because of their taskmasters, for I am aware of their sufferings. </a:t>
            </a:r>
            <a:r>
              <a:rPr lang="en-US" sz="3200" b="1" baseline="30000" dirty="0">
                <a:solidFill>
                  <a:schemeClr val="bg1"/>
                </a:solidFill>
              </a:rPr>
              <a:t>8 </a:t>
            </a:r>
            <a:r>
              <a:rPr lang="en-US" sz="3200" dirty="0">
                <a:solidFill>
                  <a:schemeClr val="bg1"/>
                </a:solidFill>
              </a:rPr>
              <a:t>So I have come down to deliver them from the </a:t>
            </a:r>
            <a:r>
              <a:rPr lang="en-US" sz="3200" baseline="30000" dirty="0">
                <a:solidFill>
                  <a:schemeClr val="bg1"/>
                </a:solidFill>
              </a:rPr>
              <a:t> </a:t>
            </a:r>
            <a:r>
              <a:rPr lang="en-US" sz="3200" dirty="0">
                <a:solidFill>
                  <a:schemeClr val="bg1"/>
                </a:solidFill>
              </a:rPr>
              <a:t>power of the Egyptians, and to bring them up from that land to a good and spacious land, to a land flowing with milk and honey, to the place of the Canaanite and the Hittite and the Amorite and the Perizzite and the Hivite and the Jebusite. </a:t>
            </a:r>
            <a:r>
              <a:rPr lang="en-US" sz="3200" b="1" baseline="30000" dirty="0">
                <a:solidFill>
                  <a:schemeClr val="bg1"/>
                </a:solidFill>
              </a:rPr>
              <a:t>9 </a:t>
            </a:r>
            <a:r>
              <a:rPr lang="en-US" sz="3200" dirty="0">
                <a:solidFill>
                  <a:schemeClr val="bg1"/>
                </a:solidFill>
              </a:rPr>
              <a:t>Now, behold, </a:t>
            </a:r>
            <a:r>
              <a:rPr lang="en-US" sz="3200" b="1" dirty="0">
                <a:solidFill>
                  <a:srgbClr val="FFFF00"/>
                </a:solidFill>
              </a:rPr>
              <a:t>the cry of the sons of Israel has come to Me</a:t>
            </a:r>
            <a:r>
              <a:rPr lang="en-US" sz="3200" dirty="0">
                <a:solidFill>
                  <a:schemeClr val="bg1"/>
                </a:solidFill>
              </a:rPr>
              <a:t>; furthermore, I have seen the oppression with which the Egyptians are oppressing them.																					</a:t>
            </a:r>
            <a:r>
              <a:rPr lang="en-US" sz="3200" i="1" dirty="0">
                <a:solidFill>
                  <a:schemeClr val="bg1"/>
                </a:solidFill>
                <a:latin typeface="&amp;quot"/>
              </a:rPr>
              <a:t>Exodus 3:7-9</a:t>
            </a:r>
            <a:endParaRPr lang="en-US" sz="3200" i="1" dirty="0">
              <a:solidFill>
                <a:schemeClr val="bg1"/>
              </a:solidFill>
            </a:endParaRPr>
          </a:p>
        </p:txBody>
      </p:sp>
    </p:spTree>
    <p:extLst>
      <p:ext uri="{BB962C8B-B14F-4D97-AF65-F5344CB8AC3E}">
        <p14:creationId xmlns:p14="http://schemas.microsoft.com/office/powerpoint/2010/main" val="582839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579120" y="1706880"/>
            <a:ext cx="7650480" cy="2062103"/>
          </a:xfrm>
          <a:prstGeom prst="rect">
            <a:avLst/>
          </a:prstGeom>
        </p:spPr>
        <p:txBody>
          <a:bodyPr wrap="square">
            <a:spAutoFit/>
          </a:bodyPr>
          <a:lstStyle/>
          <a:p>
            <a:r>
              <a:rPr lang="en-US" sz="3200" dirty="0">
                <a:solidFill>
                  <a:schemeClr val="bg1"/>
                </a:solidFill>
              </a:rPr>
              <a:t>So </a:t>
            </a:r>
            <a:r>
              <a:rPr lang="en-US" sz="3200" b="1" dirty="0">
                <a:solidFill>
                  <a:srgbClr val="FFFF00"/>
                </a:solidFill>
              </a:rPr>
              <a:t>Moses cried out to the </a:t>
            </a:r>
            <a:r>
              <a:rPr lang="en-US" sz="3200" b="1" cap="small" dirty="0">
                <a:solidFill>
                  <a:srgbClr val="FFFF00"/>
                </a:solidFill>
              </a:rPr>
              <a:t>Lord</a:t>
            </a:r>
            <a:r>
              <a:rPr lang="en-US" sz="3200" dirty="0">
                <a:solidFill>
                  <a:schemeClr val="bg1"/>
                </a:solidFill>
              </a:rPr>
              <a:t>, saying, “What shall I do to this people? A little more and they will stone me.”							</a:t>
            </a:r>
          </a:p>
          <a:p>
            <a:r>
              <a:rPr lang="en-US" sz="3200" i="1" dirty="0">
                <a:solidFill>
                  <a:schemeClr val="bg1"/>
                </a:solidFill>
                <a:latin typeface="&amp;quot"/>
              </a:rPr>
              <a:t>												Exodus 17:4</a:t>
            </a:r>
            <a:endParaRPr lang="en-US" sz="3200" i="1" dirty="0">
              <a:solidFill>
                <a:schemeClr val="bg1"/>
              </a:solidFill>
            </a:endParaRPr>
          </a:p>
        </p:txBody>
      </p:sp>
    </p:spTree>
    <p:extLst>
      <p:ext uri="{BB962C8B-B14F-4D97-AF65-F5344CB8AC3E}">
        <p14:creationId xmlns:p14="http://schemas.microsoft.com/office/powerpoint/2010/main" val="3104469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422</TotalTime>
  <Words>1442</Words>
  <Application>Microsoft Office PowerPoint</Application>
  <PresentationFormat>On-screen Show (4:3)</PresentationFormat>
  <Paragraphs>31</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&amp;quot</vt:lpstr>
      <vt:lpstr>Arial</vt:lpstr>
      <vt:lpstr>Bradley Hand ITC</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31</cp:revision>
  <dcterms:created xsi:type="dcterms:W3CDTF">2019-10-15T13:09:19Z</dcterms:created>
  <dcterms:modified xsi:type="dcterms:W3CDTF">2019-11-15T19:22:03Z</dcterms:modified>
</cp:coreProperties>
</file>