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2" r:id="rId15"/>
    <p:sldId id="291" r:id="rId16"/>
    <p:sldId id="293" r:id="rId17"/>
    <p:sldId id="294" r:id="rId18"/>
    <p:sldId id="295" r:id="rId19"/>
    <p:sldId id="296" r:id="rId20"/>
    <p:sldId id="297" r:id="rId21"/>
    <p:sldId id="299" r:id="rId22"/>
    <p:sldId id="298" r:id="rId23"/>
    <p:sldId id="300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0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0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0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2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3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C74D-FC36-4073-B2B4-91AB5FE0897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1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80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0" y="0"/>
            <a:ext cx="9143999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Deacons </a:t>
            </a:r>
            <a:r>
              <a:rPr lang="en-US" sz="3200" dirty="0">
                <a:latin typeface="&amp;quot"/>
              </a:rPr>
              <a:t>likewise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must be men of </a:t>
            </a:r>
            <a:r>
              <a:rPr lang="en-US" sz="3200" dirty="0">
                <a:latin typeface="&amp;quot"/>
              </a:rPr>
              <a:t>dignity	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</a:t>
            </a:r>
          </a:p>
          <a:p>
            <a:endParaRPr lang="en-US" sz="32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not double-tongued,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or addicted to much wine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or fond of sordid gain</a:t>
            </a:r>
          </a:p>
          <a:p>
            <a:endParaRPr lang="en-US" sz="3200" b="1" baseline="300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 holding to the mystery of the faith with a clear conscience.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</a:t>
            </a:r>
          </a:p>
          <a:p>
            <a:endParaRPr lang="en-US" sz="32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b="1" baseline="30000" dirty="0">
                <a:latin typeface="&amp;quot"/>
              </a:rPr>
              <a:t>10 </a:t>
            </a:r>
            <a:r>
              <a:rPr lang="en-US" sz="3200" dirty="0">
                <a:latin typeface="&amp;quot"/>
              </a:rPr>
              <a:t>These men must also </a:t>
            </a:r>
            <a:r>
              <a:rPr lang="en-US" sz="3200" b="1" dirty="0">
                <a:solidFill>
                  <a:srgbClr val="7030A0"/>
                </a:solidFill>
                <a:latin typeface="&amp;quot"/>
              </a:rPr>
              <a:t>first be tested</a:t>
            </a:r>
            <a:r>
              <a:rPr lang="en-US" sz="3200" dirty="0">
                <a:latin typeface="&amp;quot"/>
              </a:rPr>
              <a:t>; then let them serve as deacons if they are beyond reproach.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73409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0" y="0"/>
            <a:ext cx="91439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b="1" dirty="0">
                <a:solidFill>
                  <a:srgbClr val="FF0000"/>
                </a:solidFill>
                <a:latin typeface="&amp;quot"/>
              </a:rPr>
              <a:t>Deacons likewise must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be men of dignity, not double-tongued, or addicted to much wine or fond of sordid gain,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 holding to the mystery of the faith with a clear conscience.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These men must also first be tested; then let them serve as deacons if they are beyond reproach.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11 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Women must likewise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be dignified, not malicious gossips, but temperate, faithful in all things.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12 </a:t>
            </a:r>
            <a:r>
              <a:rPr lang="en-US" sz="3200" b="1" dirty="0">
                <a:solidFill>
                  <a:srgbClr val="FF0000"/>
                </a:solidFill>
                <a:latin typeface="&amp;quot"/>
              </a:rPr>
              <a:t>Deacons must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be husbands of only one wife, and good managers of their children and their own households.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those who have served well as deacons obtain for themselves a high standing and great confidence in the faith that is in Christ Jesus.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						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1 Timothy 3:8-13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68160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0F5241-B388-49D5-9AC8-A761FA2C19C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“Their wives likewise” </a:t>
            </a:r>
            <a:r>
              <a:rPr lang="en-US" sz="3200" dirty="0"/>
              <a:t>ESV</a:t>
            </a:r>
          </a:p>
          <a:p>
            <a:endParaRPr lang="en-US" sz="3200" dirty="0"/>
          </a:p>
          <a:p>
            <a:r>
              <a:rPr lang="en-US" sz="3200" b="1" dirty="0"/>
              <a:t>“Women must likewise” </a:t>
            </a:r>
            <a:r>
              <a:rPr lang="en-US" sz="3200" dirty="0"/>
              <a:t>NASB</a:t>
            </a:r>
          </a:p>
          <a:p>
            <a:endParaRPr lang="en-US" sz="3200" dirty="0"/>
          </a:p>
          <a:p>
            <a:r>
              <a:rPr lang="en-US" sz="3200" b="1" dirty="0"/>
              <a:t>“Likewise, their wives” </a:t>
            </a:r>
            <a:r>
              <a:rPr lang="en-US" sz="3200" dirty="0"/>
              <a:t>NKJV</a:t>
            </a:r>
          </a:p>
          <a:p>
            <a:endParaRPr lang="en-US" sz="3200" dirty="0"/>
          </a:p>
          <a:p>
            <a:r>
              <a:rPr lang="en-US" sz="3200" b="1" dirty="0"/>
              <a:t>“Even so must their wives” </a:t>
            </a:r>
            <a:r>
              <a:rPr lang="en-US" sz="3200" dirty="0"/>
              <a:t>KJV</a:t>
            </a:r>
          </a:p>
          <a:p>
            <a:endParaRPr lang="en-US" sz="3200" dirty="0"/>
          </a:p>
          <a:p>
            <a:r>
              <a:rPr lang="en-US" sz="3200" b="1" dirty="0"/>
              <a:t>“In the same way, the women” </a:t>
            </a:r>
            <a:r>
              <a:rPr lang="en-US" sz="3200" dirty="0"/>
              <a:t>NIV</a:t>
            </a:r>
          </a:p>
        </p:txBody>
      </p:sp>
    </p:spTree>
    <p:extLst>
      <p:ext uri="{BB962C8B-B14F-4D97-AF65-F5344CB8AC3E}">
        <p14:creationId xmlns:p14="http://schemas.microsoft.com/office/powerpoint/2010/main" val="195698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1" y="3429000"/>
            <a:ext cx="9143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11 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Women must likewise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be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1) dignified, </a:t>
            </a:r>
            <a:br>
              <a:rPr lang="en-US" sz="3200" dirty="0">
                <a:solidFill>
                  <a:srgbClr val="000000"/>
                </a:solidFill>
                <a:latin typeface="&amp;quot"/>
              </a:rPr>
            </a:br>
            <a:r>
              <a:rPr lang="en-US" sz="3200" dirty="0">
                <a:solidFill>
                  <a:srgbClr val="000000"/>
                </a:solidFill>
                <a:latin typeface="&amp;quot"/>
              </a:rPr>
              <a:t>2) not malicious gossips, </a:t>
            </a:r>
            <a:br>
              <a:rPr lang="en-US" sz="3200" dirty="0">
                <a:solidFill>
                  <a:srgbClr val="000000"/>
                </a:solidFill>
                <a:latin typeface="&amp;quot"/>
              </a:rPr>
            </a:br>
            <a:r>
              <a:rPr lang="en-US" sz="3200" dirty="0">
                <a:solidFill>
                  <a:srgbClr val="000000"/>
                </a:solidFill>
                <a:latin typeface="&amp;quot"/>
              </a:rPr>
              <a:t>3) temperate, </a:t>
            </a:r>
            <a:br>
              <a:rPr lang="en-US" sz="3200" dirty="0">
                <a:solidFill>
                  <a:srgbClr val="000000"/>
                </a:solidFill>
                <a:latin typeface="&amp;quot"/>
              </a:rPr>
            </a:br>
            <a:r>
              <a:rPr lang="en-US" sz="3200" dirty="0">
                <a:solidFill>
                  <a:srgbClr val="000000"/>
                </a:solidFill>
                <a:latin typeface="&amp;quot"/>
              </a:rPr>
              <a:t>4) faithful in all things.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									</a:t>
            </a:r>
            <a:endParaRPr lang="en-US" sz="3200" i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0B85D2-6E37-46EB-8460-3DE296927FF0}"/>
              </a:ext>
            </a:extLst>
          </p:cNvPr>
          <p:cNvSpPr/>
          <p:nvPr/>
        </p:nvSpPr>
        <p:spPr>
          <a:xfrm>
            <a:off x="0" y="79512"/>
            <a:ext cx="89717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Deacons likewise must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be </a:t>
            </a:r>
            <a:br>
              <a:rPr lang="en-US" sz="3200" dirty="0">
                <a:solidFill>
                  <a:srgbClr val="000000"/>
                </a:solidFill>
                <a:latin typeface="&amp;quot"/>
              </a:rPr>
            </a:br>
            <a:r>
              <a:rPr lang="en-US" sz="3200" dirty="0">
                <a:solidFill>
                  <a:srgbClr val="000000"/>
                </a:solidFill>
                <a:latin typeface="&amp;quot"/>
              </a:rPr>
              <a:t>1) men of dignity, </a:t>
            </a:r>
            <a:br>
              <a:rPr lang="en-US" sz="3200" dirty="0">
                <a:solidFill>
                  <a:srgbClr val="000000"/>
                </a:solidFill>
                <a:latin typeface="&amp;quot"/>
              </a:rPr>
            </a:br>
            <a:r>
              <a:rPr lang="en-US" sz="3200" dirty="0">
                <a:solidFill>
                  <a:srgbClr val="000000"/>
                </a:solidFill>
                <a:latin typeface="&amp;quot"/>
              </a:rPr>
              <a:t>2) not double-tongued, </a:t>
            </a:r>
            <a:br>
              <a:rPr lang="en-US" sz="3200" dirty="0">
                <a:solidFill>
                  <a:srgbClr val="000000"/>
                </a:solidFill>
                <a:latin typeface="&amp;quot"/>
              </a:rPr>
            </a:br>
            <a:r>
              <a:rPr lang="en-US" sz="3200" dirty="0">
                <a:solidFill>
                  <a:srgbClr val="000000"/>
                </a:solidFill>
                <a:latin typeface="&amp;quot"/>
              </a:rPr>
              <a:t>3) or addicted to much wine or fond of sordid gain,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4)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 holding to the mystery of the faith with a clear conscience.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03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159027" y="1431235"/>
            <a:ext cx="8984974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12 </a:t>
            </a:r>
            <a:r>
              <a:rPr lang="en-US" sz="3200" dirty="0">
                <a:latin typeface="&amp;quot"/>
              </a:rPr>
              <a:t>Deacons must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be husbands of only one wife, and good managers of their children and their own households.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</a:p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those who have served well as deacons obtain for themselves a high standing and great confidence in the faith that is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403840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159027" y="1431235"/>
            <a:ext cx="8984974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12 </a:t>
            </a:r>
            <a:r>
              <a:rPr lang="en-US" sz="3200" dirty="0">
                <a:latin typeface="&amp;quot"/>
              </a:rPr>
              <a:t>Deacons must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be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husbands of only one wife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and good managers of their children and their own households.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</a:p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those who have served well as deacons obtain for themselves a high standing and great confidence in the faith that is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112668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159027" y="1431235"/>
            <a:ext cx="8984974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12 </a:t>
            </a:r>
            <a:r>
              <a:rPr lang="en-US" sz="3200" dirty="0">
                <a:latin typeface="&amp;quot"/>
              </a:rPr>
              <a:t>Deacons must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be </a:t>
            </a:r>
            <a:r>
              <a:rPr lang="en-US" sz="3200" dirty="0">
                <a:latin typeface="&amp;quot"/>
              </a:rPr>
              <a:t>husbands of only one wife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and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good managers of their children and their own households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</a:p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those who have served well as deacons obtain for themselves a high standing and great confidence in the faith that is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191096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947910-B38F-424A-9A4B-27488C8E0DA9}"/>
              </a:ext>
            </a:extLst>
          </p:cNvPr>
          <p:cNvSpPr txBox="1"/>
          <p:nvPr/>
        </p:nvSpPr>
        <p:spPr>
          <a:xfrm>
            <a:off x="0" y="793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Elders must be “able to teach” </a:t>
            </a:r>
            <a:r>
              <a:rPr lang="en-US" sz="3200" dirty="0"/>
              <a:t>(1 Timothy 3:2)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0865DB-AD3C-42CC-A11E-F075C3BDCE83}"/>
              </a:ext>
            </a:extLst>
          </p:cNvPr>
          <p:cNvSpPr txBox="1"/>
          <p:nvPr/>
        </p:nvSpPr>
        <p:spPr>
          <a:xfrm>
            <a:off x="0" y="99311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Elders must be “gentle, peaceable” and not “pugnacious” </a:t>
            </a:r>
            <a:r>
              <a:rPr lang="en-US" sz="3200" dirty="0"/>
              <a:t>(1 Timothy 3:3)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F16D94-F53B-4002-A29D-FA1193EBFA2E}"/>
              </a:ext>
            </a:extLst>
          </p:cNvPr>
          <p:cNvSpPr txBox="1"/>
          <p:nvPr/>
        </p:nvSpPr>
        <p:spPr>
          <a:xfrm>
            <a:off x="0" y="239933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Elders must “take care of the church of God”                         </a:t>
            </a:r>
            <a:r>
              <a:rPr lang="en-US" sz="3200" dirty="0"/>
              <a:t>(1 Timothy 3:5)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5AA13E-6754-493C-B1EB-F047E86B9112}"/>
              </a:ext>
            </a:extLst>
          </p:cNvPr>
          <p:cNvSpPr txBox="1"/>
          <p:nvPr/>
        </p:nvSpPr>
        <p:spPr>
          <a:xfrm>
            <a:off x="0" y="380555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An elder must not be “a new convert”                                   </a:t>
            </a:r>
            <a:r>
              <a:rPr lang="en-US" sz="3200" dirty="0"/>
              <a:t>(1 Timothy 3:6)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4E95A2-C6A7-4426-BD38-9C06E2745A12}"/>
              </a:ext>
            </a:extLst>
          </p:cNvPr>
          <p:cNvSpPr txBox="1"/>
          <p:nvPr/>
        </p:nvSpPr>
        <p:spPr>
          <a:xfrm>
            <a:off x="0" y="521177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Elders must have “a good reputation with those outside” </a:t>
            </a:r>
            <a:r>
              <a:rPr lang="en-US" sz="3200" dirty="0"/>
              <a:t>(1 Timothy 3:7)</a:t>
            </a:r>
          </a:p>
        </p:txBody>
      </p:sp>
    </p:spTree>
    <p:extLst>
      <p:ext uri="{BB962C8B-B14F-4D97-AF65-F5344CB8AC3E}">
        <p14:creationId xmlns:p14="http://schemas.microsoft.com/office/powerpoint/2010/main" val="190644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645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FA00C6-91CE-49C3-A24A-98657F0FCE8E}"/>
              </a:ext>
            </a:extLst>
          </p:cNvPr>
          <p:cNvSpPr txBox="1"/>
          <p:nvPr/>
        </p:nvSpPr>
        <p:spPr>
          <a:xfrm>
            <a:off x="0" y="18593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“Elect therefore for yourselves bishops and deacons…”</a:t>
            </a:r>
          </a:p>
          <a:p>
            <a:r>
              <a:rPr lang="en-US" sz="3200" dirty="0"/>
              <a:t>											Didache (first-century?)</a:t>
            </a:r>
          </a:p>
        </p:txBody>
      </p:sp>
    </p:spTree>
    <p:extLst>
      <p:ext uri="{BB962C8B-B14F-4D97-AF65-F5344CB8AC3E}">
        <p14:creationId xmlns:p14="http://schemas.microsoft.com/office/powerpoint/2010/main" val="213630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urniture&#10;&#10;Description automatically generated">
            <a:extLst>
              <a:ext uri="{FF2B5EF4-FFF2-40B4-BE49-F238E27FC236}">
                <a16:creationId xmlns:a16="http://schemas.microsoft.com/office/drawing/2014/main" id="{71C4CB4E-3E0D-4AA6-9A25-C36FB92D6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6F927-F876-475D-B1B1-2157666100BC}"/>
              </a:ext>
            </a:extLst>
          </p:cNvPr>
          <p:cNvSpPr txBox="1"/>
          <p:nvPr/>
        </p:nvSpPr>
        <p:spPr>
          <a:xfrm>
            <a:off x="357798" y="2975113"/>
            <a:ext cx="8428384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The Organized Church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BB0F99-840D-4F6C-B9E1-48DCD6B67E74}"/>
              </a:ext>
            </a:extLst>
          </p:cNvPr>
          <p:cNvSpPr txBox="1"/>
          <p:nvPr/>
        </p:nvSpPr>
        <p:spPr>
          <a:xfrm>
            <a:off x="357798" y="4083109"/>
            <a:ext cx="8322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Deacons</a:t>
            </a:r>
          </a:p>
        </p:txBody>
      </p:sp>
    </p:spTree>
    <p:extLst>
      <p:ext uri="{BB962C8B-B14F-4D97-AF65-F5344CB8AC3E}">
        <p14:creationId xmlns:p14="http://schemas.microsoft.com/office/powerpoint/2010/main" val="421312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FA00C6-91CE-49C3-A24A-98657F0FCE8E}"/>
              </a:ext>
            </a:extLst>
          </p:cNvPr>
          <p:cNvSpPr txBox="1"/>
          <p:nvPr/>
        </p:nvSpPr>
        <p:spPr>
          <a:xfrm>
            <a:off x="0" y="185934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“They preached district by district and city by city and appointed their first converts, after testing them by the Spirit, as bishops and deacons…”</a:t>
            </a:r>
            <a:r>
              <a:rPr lang="en-US" sz="3200" dirty="0"/>
              <a:t>											-Clement of Rome (late first-century)</a:t>
            </a:r>
          </a:p>
        </p:txBody>
      </p:sp>
    </p:spTree>
    <p:extLst>
      <p:ext uri="{BB962C8B-B14F-4D97-AF65-F5344CB8AC3E}">
        <p14:creationId xmlns:p14="http://schemas.microsoft.com/office/powerpoint/2010/main" val="253638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FA00C6-91CE-49C3-A24A-98657F0FCE8E}"/>
              </a:ext>
            </a:extLst>
          </p:cNvPr>
          <p:cNvSpPr txBox="1"/>
          <p:nvPr/>
        </p:nvSpPr>
        <p:spPr>
          <a:xfrm>
            <a:off x="0" y="185934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“Likewise the deacons are to be…be subject to the elders and deacons as to God and Christ…And the elders are to be…” </a:t>
            </a:r>
            <a:r>
              <a:rPr lang="en-US" sz="3200" dirty="0"/>
              <a:t>										</a:t>
            </a:r>
          </a:p>
          <a:p>
            <a:r>
              <a:rPr lang="en-US" sz="3200" dirty="0"/>
              <a:t>									-Polycarp (second-century)</a:t>
            </a:r>
          </a:p>
        </p:txBody>
      </p:sp>
    </p:spTree>
    <p:extLst>
      <p:ext uri="{BB962C8B-B14F-4D97-AF65-F5344CB8AC3E}">
        <p14:creationId xmlns:p14="http://schemas.microsoft.com/office/powerpoint/2010/main" val="350950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FA00C6-91CE-49C3-A24A-98657F0FCE8E}"/>
              </a:ext>
            </a:extLst>
          </p:cNvPr>
          <p:cNvSpPr txBox="1"/>
          <p:nvPr/>
        </p:nvSpPr>
        <p:spPr>
          <a:xfrm>
            <a:off x="0" y="18593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“I am devoted to those who are submissive to the bishop, presbyters, and the deacons…”</a:t>
            </a:r>
            <a:r>
              <a:rPr lang="en-US" sz="3200" dirty="0"/>
              <a:t>													Ignatius (early second-century)</a:t>
            </a:r>
          </a:p>
        </p:txBody>
      </p:sp>
    </p:spTree>
    <p:extLst>
      <p:ext uri="{BB962C8B-B14F-4D97-AF65-F5344CB8AC3E}">
        <p14:creationId xmlns:p14="http://schemas.microsoft.com/office/powerpoint/2010/main" val="23913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27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urniture&#10;&#10;Description automatically generated">
            <a:extLst>
              <a:ext uri="{FF2B5EF4-FFF2-40B4-BE49-F238E27FC236}">
                <a16:creationId xmlns:a16="http://schemas.microsoft.com/office/drawing/2014/main" id="{71C4CB4E-3E0D-4AA6-9A25-C36FB92D6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6F927-F876-475D-B1B1-2157666100BC}"/>
              </a:ext>
            </a:extLst>
          </p:cNvPr>
          <p:cNvSpPr txBox="1"/>
          <p:nvPr/>
        </p:nvSpPr>
        <p:spPr>
          <a:xfrm>
            <a:off x="357798" y="2975113"/>
            <a:ext cx="8428384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The Organized Church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BB0F99-840D-4F6C-B9E1-48DCD6B67E74}"/>
              </a:ext>
            </a:extLst>
          </p:cNvPr>
          <p:cNvSpPr txBox="1"/>
          <p:nvPr/>
        </p:nvSpPr>
        <p:spPr>
          <a:xfrm>
            <a:off x="357798" y="4083109"/>
            <a:ext cx="8322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Deacons</a:t>
            </a:r>
          </a:p>
        </p:txBody>
      </p:sp>
    </p:spTree>
    <p:extLst>
      <p:ext uri="{BB962C8B-B14F-4D97-AF65-F5344CB8AC3E}">
        <p14:creationId xmlns:p14="http://schemas.microsoft.com/office/powerpoint/2010/main" val="139741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0" y="0"/>
            <a:ext cx="91439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Deacons likewise must be men of dignity, not double-tongued, or addicted to much wine or fond of sordid gain,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 holding to the mystery of the faith with a clear conscience.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These men must also first be tested; then let them serve as deacons if they are beyond reproach.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11 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Women must likewise be dignified, not malicious gossips, but temperate, faithful in all things.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12 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Deacons must be husbands of only one wife, and good managers of their children and their own households.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those who have served well as deacons obtain for themselves a high standing and great confidence in the faith that is in Christ Jesus.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						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1 Timothy 3:8-13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36673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0" y="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Deacons </a:t>
            </a:r>
            <a:r>
              <a:rPr lang="en-US" sz="3200" b="1" u="sng" dirty="0">
                <a:solidFill>
                  <a:srgbClr val="7030A0"/>
                </a:solidFill>
                <a:latin typeface="&amp;quot"/>
              </a:rPr>
              <a:t>likewise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must be men of dignity		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71084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0" y="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Deacons </a:t>
            </a:r>
            <a:r>
              <a:rPr lang="en-US" sz="3200" dirty="0">
                <a:latin typeface="&amp;quot"/>
              </a:rPr>
              <a:t>likewise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must be men of </a:t>
            </a:r>
            <a:r>
              <a:rPr lang="en-US" sz="3200" b="1" u="sng" dirty="0">
                <a:solidFill>
                  <a:srgbClr val="7030A0"/>
                </a:solidFill>
                <a:latin typeface="&amp;quot"/>
              </a:rPr>
              <a:t>dignity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266691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0" y="0"/>
            <a:ext cx="9143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Deacons </a:t>
            </a:r>
            <a:r>
              <a:rPr lang="en-US" sz="3200" dirty="0">
                <a:latin typeface="&amp;quot"/>
              </a:rPr>
              <a:t>likewise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must be men of </a:t>
            </a:r>
            <a:r>
              <a:rPr lang="en-US" sz="3200" dirty="0">
                <a:latin typeface="&amp;quot"/>
              </a:rPr>
              <a:t>dignity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 </a:t>
            </a:r>
          </a:p>
          <a:p>
            <a:endParaRPr lang="en-US" sz="32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not double-tongued,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or addicted to much wine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or fond of sordid gain 	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71524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0" y="0"/>
            <a:ext cx="9143999" cy="3867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Deacons </a:t>
            </a:r>
            <a:r>
              <a:rPr lang="en-US" sz="3200" dirty="0">
                <a:latin typeface="&amp;quot"/>
              </a:rPr>
              <a:t>likewise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must be men of </a:t>
            </a:r>
            <a:r>
              <a:rPr lang="en-US" sz="3200" dirty="0">
                <a:latin typeface="&amp;quot"/>
              </a:rPr>
              <a:t>dignity	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</a:t>
            </a:r>
          </a:p>
          <a:p>
            <a:endParaRPr lang="en-US" sz="32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not double-tongued,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or addicted to much wine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or fond of sordid gain</a:t>
            </a:r>
          </a:p>
          <a:p>
            <a:endParaRPr lang="en-US" sz="3200" b="1" baseline="300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 holding to the mystery of the faith with a clear conscience.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42972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0" y="0"/>
            <a:ext cx="9143999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Deacons </a:t>
            </a:r>
            <a:r>
              <a:rPr lang="en-US" sz="3200" dirty="0">
                <a:latin typeface="&amp;quot"/>
              </a:rPr>
              <a:t>likewise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must be men of </a:t>
            </a:r>
            <a:r>
              <a:rPr lang="en-US" sz="3200" dirty="0">
                <a:latin typeface="&amp;quot"/>
              </a:rPr>
              <a:t>dignity	 </a:t>
            </a:r>
          </a:p>
          <a:p>
            <a:endParaRPr lang="en-US" sz="32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not double-tongued,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or addicted to much wine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or fond of sordid gain</a:t>
            </a:r>
          </a:p>
          <a:p>
            <a:endParaRPr lang="en-US" sz="3200" b="1" baseline="300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 holding to the mystery of the faith with a clear conscience.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</a:t>
            </a:r>
          </a:p>
          <a:p>
            <a:endParaRPr lang="en-US" sz="32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b="1" baseline="30000" dirty="0">
                <a:latin typeface="&amp;quot"/>
              </a:rPr>
              <a:t>10 </a:t>
            </a:r>
            <a:r>
              <a:rPr lang="en-US" sz="3200" dirty="0">
                <a:latin typeface="&amp;quot"/>
              </a:rPr>
              <a:t>These men must also first be tested; then let them serve as deacons if they are beyond reproach.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21995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673ED3-FB00-44A7-8788-5617069F007F}"/>
              </a:ext>
            </a:extLst>
          </p:cNvPr>
          <p:cNvSpPr/>
          <p:nvPr/>
        </p:nvSpPr>
        <p:spPr>
          <a:xfrm>
            <a:off x="0" y="0"/>
            <a:ext cx="9143999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Deacons </a:t>
            </a:r>
            <a:r>
              <a:rPr lang="en-US" sz="3200" dirty="0">
                <a:latin typeface="&amp;quot"/>
              </a:rPr>
              <a:t>likewise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must be men of </a:t>
            </a:r>
            <a:r>
              <a:rPr lang="en-US" sz="3200" dirty="0">
                <a:latin typeface="&amp;quot"/>
              </a:rPr>
              <a:t>dignity	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</a:t>
            </a:r>
          </a:p>
          <a:p>
            <a:endParaRPr lang="en-US" sz="32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not double-tongued,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or addicted to much wine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or fond of sordid gain</a:t>
            </a:r>
          </a:p>
          <a:p>
            <a:endParaRPr lang="en-US" sz="3200" b="1" baseline="300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 holding to the mystery of the faith with a clear conscience.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</a:t>
            </a:r>
          </a:p>
          <a:p>
            <a:endParaRPr lang="en-US" sz="32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b="1" baseline="30000" dirty="0">
                <a:latin typeface="&amp;quot"/>
              </a:rPr>
              <a:t>10 </a:t>
            </a:r>
            <a:r>
              <a:rPr lang="en-US" sz="3200" b="1" dirty="0">
                <a:solidFill>
                  <a:srgbClr val="C00000"/>
                </a:solidFill>
                <a:latin typeface="&amp;quot"/>
              </a:rPr>
              <a:t>These men must also </a:t>
            </a:r>
            <a:r>
              <a:rPr lang="en-US" sz="3200" dirty="0">
                <a:latin typeface="&amp;quot"/>
              </a:rPr>
              <a:t>first be tested; then let them serve as deacons if they are beyond reproach.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86847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221</Words>
  <Application>Microsoft Office PowerPoint</Application>
  <PresentationFormat>On-screen Show (4:3)</PresentationFormat>
  <Paragraphs>81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&amp;quot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27</cp:revision>
  <dcterms:created xsi:type="dcterms:W3CDTF">2019-08-12T12:00:37Z</dcterms:created>
  <dcterms:modified xsi:type="dcterms:W3CDTF">2019-08-23T17:02:31Z</dcterms:modified>
</cp:coreProperties>
</file>