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28"/>
  </p:notesMasterIdLst>
  <p:sldIdLst>
    <p:sldId id="282" r:id="rId3"/>
    <p:sldId id="411" r:id="rId4"/>
    <p:sldId id="412" r:id="rId5"/>
    <p:sldId id="413" r:id="rId6"/>
    <p:sldId id="414" r:id="rId7"/>
    <p:sldId id="441" r:id="rId8"/>
    <p:sldId id="442" r:id="rId9"/>
    <p:sldId id="443" r:id="rId10"/>
    <p:sldId id="445" r:id="rId11"/>
    <p:sldId id="446" r:id="rId12"/>
    <p:sldId id="447" r:id="rId13"/>
    <p:sldId id="448" r:id="rId14"/>
    <p:sldId id="440" r:id="rId15"/>
    <p:sldId id="454" r:id="rId16"/>
    <p:sldId id="455" r:id="rId17"/>
    <p:sldId id="456" r:id="rId18"/>
    <p:sldId id="449" r:id="rId19"/>
    <p:sldId id="450" r:id="rId20"/>
    <p:sldId id="451" r:id="rId21"/>
    <p:sldId id="437" r:id="rId22"/>
    <p:sldId id="452" r:id="rId23"/>
    <p:sldId id="453" r:id="rId24"/>
    <p:sldId id="457" r:id="rId25"/>
    <p:sldId id="458" r:id="rId26"/>
    <p:sldId id="459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00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5-16T14:24:01.6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475 7150 0,'0'0'0,"0"0"0,0 0 16,0 0-16,0 0 0,0 0 15,0 0-15,0 0 0,0 0 16,0 0-16,0 0 16,0 0-16,0 0 15,0 0-15,0 0 0,0 0 16,0 0-16,199 0 15,-150 0-15,34 37 16,-17-27 0,34-10-16,7 4 15,-8 1-15,-8-5 16,0 0-16,-8 0 16,8 0-16,-8 0 0,0 0 15,-1-37-15,-15 37 16,-9 0-16,8 0 15,8 0-15,9 0 0,0 0 16,33 0-16,-17 0 16,0 0-16,-33 0 0,1 42 15,7-33-15,9-4 16,-1-5-16,26 0 16,0 0-16,-34 0 0,-8 0 31,34 0-31,-34 0 0,8 0 15,17 0-15,9 0 16,-1 0-16,-25 0 16,1 0-16,7 0 15,-7 0-15,24 0 16,1-38-16,-1 24 0,0 5 16,-24 9-16,40-9 0,1-5 15,17-9-15,-51 9 16,18-10-16,7 10 15,26-4-15,-42-1 0,8 1 16,-8-6-16,0 6 16,-17-1-16,17-9 15,25 10 1,-16 13-16,7-4 16,-32-1-16,16 10 15,-9-9-15,18-5 0,16-5 16,-17 10-16,0 5 15,0-6-15,9-4 16,8-14-16,-25 14 16,-8 0-16,-1 5 0,26 0 0,-1 0 15,9-1-15,-25-4 16,17 0-16,-9 0 16,67-18-16,-51 9 15,-23 13-15,15-13 0,17-5 16,0 0-16,-8 10 15,-8-6-15,-17 10 0,49-9 16,26-19-16,-67 14 16,34-9-16,-26-5 15,59-23-15,-34 32 16,0 1-16,26-10 0,-34 5 16,33 4-16,8-18 15,1 14 1,-50 14-16,24-5 15,26-10-15,-25 1 16,-17 5-16,-9 4 0,76-14 16,-51 5-16,1-10 15,-33 10-15,8 0 16,66-5-16,-58 23 16,33-4-16,-50 0 0,34-5 15,-17 14-15,0-9 16,58-5-16,-74 9 0,-9 1 15,34-6-15,-18-4 16,18 5-16,-9 0 16,-8 4-16,58-4 0,-59-10 31,34-4-31,-49 9 0,15-9 16,76-23-16,-92 41 15,17-4-15,25-15 16,-26-3-16,51 3 15,-25 10-15,41-9 0,-67 9 16,10 5-16,15-9 16,-16-6-16,17 10 0,-25 0 15,49-4-15,-24-5 16,-25 4-16,41-41 16,-49 18-16,7 9 0,51-8 15,-34 17-15,17-13 16,-41 19-16,49-15 15,-49 15 1,16-6-16,16-8 16,-49 23-16,34-10 0,40-9 15,-66 10-15,42-24 16,-17-14-16,8-5 16,17 15-16,-24 18 15,48-14-15,-82 24 0,17 4 16,8-14-16,-17 9 0,-16 1 15,16 4-15,-8-5 16,17 5-16,32-18 16,-24 4-16,-17 0 15,-8-4-15,0 4 16,-8-5-16,-8 5 0,32 1 16,-24 8-16,8 0 0,-17-4 15,17 5-15,-33 8 16,9 10-16,-1-9 15,8 0-15,17-14 16,-16 9-16,-17 0 0,8-5 16,25-32-16,0 0 15,-17 14 1,-16 4-16,33 1 16,-8 4-16,-17 5 15,9 0-15,-17-1 0,-9 15 16,17-23-16,1 4 15,-9 4-15,-1-8 16,18-15-16,-9 15 16,-16-1-16,8-4 0,-17 14 15,0 0-15,-7-10 16,7-4-16,-8 14 0,-8 0 16,8 4-16,-8 1 15,0-10-15,-1-14 16,1 5-16,0-14 0,-8 4 31,-1 15-31,1-1 0,-1 10 16,-7 4-16,7-4 15,-8 0-15,1 9 16,-9 5-16,8 4 16,0 0-16,-8-8 15,0 8-15,0 0 0,8-4 16,-8-5-16,9-9 0,-1 9 15,0-9-15,-8 4 16,0 5-16,9 0 16,-9 1-16,0 8 0,0 10 15,0-5-15,0 4 16,0 1-16,0 0 16,0-10-16,8-9 0,17 0 15,49-69-15,-8 59 0,-66 38 63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AD155-9B74-4A58-BC2F-A71A656041C2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C9BCA-A4D7-4384-979F-0697C06C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90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93B5-80B5-40F6-8A79-B4B6398E12F3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1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93B5-80B5-40F6-8A79-B4B6398E12F3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3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93B5-80B5-40F6-8A79-B4B6398E12F3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8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90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57341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0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9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2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84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90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27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93B5-80B5-40F6-8A79-B4B6398E12F3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4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463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2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991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204365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93B5-80B5-40F6-8A79-B4B6398E12F3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5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93B5-80B5-40F6-8A79-B4B6398E12F3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93B5-80B5-40F6-8A79-B4B6398E12F3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0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93B5-80B5-40F6-8A79-B4B6398E12F3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4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93B5-80B5-40F6-8A79-B4B6398E12F3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2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93B5-80B5-40F6-8A79-B4B6398E12F3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0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93B5-80B5-40F6-8A79-B4B6398E12F3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5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D93B5-80B5-40F6-8A79-B4B6398E12F3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7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093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841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5CAAF3E-D690-43F0-926A-C440C9879A9F}"/>
              </a:ext>
            </a:extLst>
          </p:cNvPr>
          <p:cNvSpPr/>
          <p:nvPr/>
        </p:nvSpPr>
        <p:spPr>
          <a:xfrm>
            <a:off x="218661" y="123158"/>
            <a:ext cx="870667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000000"/>
                </a:solidFill>
              </a:rPr>
              <a:t>2) </a:t>
            </a:r>
            <a:r>
              <a:rPr lang="en-US" sz="3000" b="1" baseline="30000" dirty="0">
                <a:solidFill>
                  <a:srgbClr val="000000"/>
                </a:solidFill>
              </a:rPr>
              <a:t>26 </a:t>
            </a:r>
            <a:r>
              <a:rPr lang="en-US" sz="3000" dirty="0">
                <a:solidFill>
                  <a:srgbClr val="000000"/>
                </a:solidFill>
              </a:rPr>
              <a:t>Look at the birds of the air, for they neither sow nor reap nor gather into barns; yet your heavenly Father feeds them. </a:t>
            </a:r>
          </a:p>
          <a:p>
            <a:endParaRPr lang="en-US" sz="3000" dirty="0">
              <a:solidFill>
                <a:srgbClr val="000000"/>
              </a:solidFill>
            </a:endParaRPr>
          </a:p>
          <a:p>
            <a:r>
              <a:rPr lang="en-US" sz="3000" dirty="0">
                <a:solidFill>
                  <a:srgbClr val="000000"/>
                </a:solidFill>
              </a:rPr>
              <a:t>Are you not of more value than they?</a:t>
            </a:r>
            <a:endParaRPr lang="en-US" sz="3000" dirty="0"/>
          </a:p>
        </p:txBody>
      </p:sp>
      <p:pic>
        <p:nvPicPr>
          <p:cNvPr id="6" name="Picture 5" descr="A bird sitting on a branch&#10;&#10;Description automatically generated">
            <a:extLst>
              <a:ext uri="{FF2B5EF4-FFF2-40B4-BE49-F238E27FC236}">
                <a16:creationId xmlns:a16="http://schemas.microsoft.com/office/drawing/2014/main" xmlns="" id="{F492F619-42CF-4BE0-8D13-98196F8D940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429000"/>
            <a:ext cx="3280637" cy="257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95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C7B8A58-C0C2-423A-9DCE-4ED685B36E29}"/>
              </a:ext>
            </a:extLst>
          </p:cNvPr>
          <p:cNvSpPr/>
          <p:nvPr/>
        </p:nvSpPr>
        <p:spPr>
          <a:xfrm>
            <a:off x="0" y="114080"/>
            <a:ext cx="87066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000000"/>
                </a:solidFill>
              </a:rPr>
              <a:t>3) </a:t>
            </a:r>
            <a:r>
              <a:rPr lang="en-US" sz="3000" b="1" baseline="30000" dirty="0">
                <a:solidFill>
                  <a:srgbClr val="000000"/>
                </a:solidFill>
              </a:rPr>
              <a:t>27 </a:t>
            </a:r>
            <a:r>
              <a:rPr lang="en-US" sz="3000" dirty="0">
                <a:solidFill>
                  <a:srgbClr val="000000"/>
                </a:solidFill>
              </a:rPr>
              <a:t>Which of you by worrying can add one cubit to 	his stature?</a:t>
            </a:r>
            <a:endParaRPr lang="en-US" sz="3000" dirty="0"/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xmlns="" id="{20F006E8-BF54-4ED6-A427-CC1D50903A4C}"/>
              </a:ext>
            </a:extLst>
          </p:cNvPr>
          <p:cNvSpPr/>
          <p:nvPr/>
        </p:nvSpPr>
        <p:spPr>
          <a:xfrm>
            <a:off x="5022574" y="2686878"/>
            <a:ext cx="2292626" cy="306456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81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3E06AC6-32A0-41B8-BD95-90BED8D27A07}"/>
              </a:ext>
            </a:extLst>
          </p:cNvPr>
          <p:cNvSpPr/>
          <p:nvPr/>
        </p:nvSpPr>
        <p:spPr>
          <a:xfrm>
            <a:off x="0" y="0"/>
            <a:ext cx="90247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000000"/>
                </a:solidFill>
              </a:rPr>
              <a:t>4) </a:t>
            </a:r>
            <a:r>
              <a:rPr lang="en-US" sz="3000" b="1" baseline="30000" dirty="0">
                <a:solidFill>
                  <a:srgbClr val="000000"/>
                </a:solidFill>
              </a:rPr>
              <a:t>28 </a:t>
            </a:r>
            <a:r>
              <a:rPr lang="en-US" sz="3000" dirty="0">
                <a:solidFill>
                  <a:srgbClr val="000000"/>
                </a:solidFill>
              </a:rPr>
              <a:t>“So why do you worry about clothing? Consider the 	lilies of the field, how they grow: they neither toil nor 	spin; </a:t>
            </a:r>
            <a:r>
              <a:rPr lang="en-US" sz="3000" b="1" baseline="30000" dirty="0">
                <a:solidFill>
                  <a:srgbClr val="000000"/>
                </a:solidFill>
              </a:rPr>
              <a:t>29 </a:t>
            </a:r>
            <a:r>
              <a:rPr lang="en-US" sz="3000" dirty="0">
                <a:solidFill>
                  <a:srgbClr val="000000"/>
                </a:solidFill>
              </a:rPr>
              <a:t>and yet I say to you that even Solomon in all 	his glory was not arrayed like one of these.</a:t>
            </a:r>
            <a:endParaRPr lang="en-US" sz="3000" dirty="0"/>
          </a:p>
        </p:txBody>
      </p:sp>
      <p:pic>
        <p:nvPicPr>
          <p:cNvPr id="6" name="Picture 5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86B89CC6-BB1A-42FF-AB17-20707DFF95E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8728" y="2451651"/>
            <a:ext cx="3100388" cy="431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13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B52EA7E-93FA-49D3-96DB-D0A30B9FE1CF}"/>
              </a:ext>
            </a:extLst>
          </p:cNvPr>
          <p:cNvSpPr/>
          <p:nvPr/>
        </p:nvSpPr>
        <p:spPr>
          <a:xfrm>
            <a:off x="0" y="0"/>
            <a:ext cx="92367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30 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Now if God so clothes the grass of the field, which today is, and tomorrow is thrown into the oven, will He not much more clothe you, O you of little faith?</a:t>
            </a:r>
            <a:endParaRPr lang="en-US" sz="3200" dirty="0"/>
          </a:p>
        </p:txBody>
      </p:sp>
      <p:pic>
        <p:nvPicPr>
          <p:cNvPr id="7" name="Picture 6" descr="A pile of hay&#10;&#10;Description automatically generated">
            <a:extLst>
              <a:ext uri="{FF2B5EF4-FFF2-40B4-BE49-F238E27FC236}">
                <a16:creationId xmlns:a16="http://schemas.microsoft.com/office/drawing/2014/main" xmlns="" id="{66E3AB68-E24A-42B5-B05A-EC444198582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2887" y="2449934"/>
            <a:ext cx="4998466" cy="415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B52EA7E-93FA-49D3-96DB-D0A30B9FE1CF}"/>
              </a:ext>
            </a:extLst>
          </p:cNvPr>
          <p:cNvSpPr/>
          <p:nvPr/>
        </p:nvSpPr>
        <p:spPr>
          <a:xfrm>
            <a:off x="0" y="0"/>
            <a:ext cx="92367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30 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Now if God so clothes the grass of the field, which today is, and tomorrow is thrown into the oven, will He not much more clothe you, O you of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little faith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?</a:t>
            </a:r>
            <a:endParaRPr lang="en-US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182DDE2-01F7-4CE7-83AD-67A94E96E797}"/>
              </a:ext>
            </a:extLst>
          </p:cNvPr>
          <p:cNvSpPr/>
          <p:nvPr/>
        </p:nvSpPr>
        <p:spPr>
          <a:xfrm>
            <a:off x="0" y="1825561"/>
            <a:ext cx="9144000" cy="452431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23 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Now when He got into a boat, His disciples followed Him. </a:t>
            </a:r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24 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And suddenly a great tempest arose on the sea, so that the boat was covered with the waves. But He was asleep. </a:t>
            </a:r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25 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Then His disciples came to Him and awoke Him, saying, “Lord, save us! We are perishing!”</a:t>
            </a:r>
          </a:p>
          <a:p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26 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But He said to them, “Why are you fearful, O you of </a:t>
            </a:r>
            <a:r>
              <a:rPr lang="en-US" sz="3200" b="1" u="sng" dirty="0">
                <a:solidFill>
                  <a:schemeClr val="bg1"/>
                </a:solidFill>
                <a:latin typeface="&amp;quot"/>
              </a:rPr>
              <a:t>little faith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?” Then He arose and rebuked the winds and the sea, and there was a great calm.</a:t>
            </a:r>
          </a:p>
          <a:p>
            <a:r>
              <a:rPr lang="en-US" sz="3200" b="0" i="0" u="none" strike="noStrike" dirty="0">
                <a:solidFill>
                  <a:schemeClr val="bg1"/>
                </a:solidFill>
                <a:effectLst/>
                <a:latin typeface="&amp;quot"/>
              </a:rPr>
              <a:t>													</a:t>
            </a:r>
            <a:r>
              <a:rPr lang="en-US" sz="3200" b="0" i="1" u="none" strike="noStrike" dirty="0">
                <a:solidFill>
                  <a:schemeClr val="bg1"/>
                </a:solidFill>
                <a:effectLst/>
                <a:latin typeface="&amp;quot"/>
              </a:rPr>
              <a:t>Matthew 8:23-26</a:t>
            </a:r>
          </a:p>
        </p:txBody>
      </p:sp>
    </p:spTree>
    <p:extLst>
      <p:ext uri="{BB962C8B-B14F-4D97-AF65-F5344CB8AC3E}">
        <p14:creationId xmlns:p14="http://schemas.microsoft.com/office/powerpoint/2010/main" val="407907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B52EA7E-93FA-49D3-96DB-D0A30B9FE1CF}"/>
              </a:ext>
            </a:extLst>
          </p:cNvPr>
          <p:cNvSpPr/>
          <p:nvPr/>
        </p:nvSpPr>
        <p:spPr>
          <a:xfrm>
            <a:off x="0" y="0"/>
            <a:ext cx="92367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30 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Now if God so clothes the grass of the field, which today is, and tomorrow is thrown into the oven, will He not much more clothe you, O you of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little faith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?</a:t>
            </a:r>
            <a:endParaRPr lang="en-US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182DDE2-01F7-4CE7-83AD-67A94E96E797}"/>
              </a:ext>
            </a:extLst>
          </p:cNvPr>
          <p:cNvSpPr/>
          <p:nvPr/>
        </p:nvSpPr>
        <p:spPr>
          <a:xfrm>
            <a:off x="0" y="2249631"/>
            <a:ext cx="9144000" cy="403187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/>
              <a:t>29 </a:t>
            </a:r>
            <a:r>
              <a:rPr lang="en-US" sz="3200" dirty="0"/>
              <a:t>So He said, “Come.” And when Peter had come down out of the boat, he walked on the water to go to Jesus. </a:t>
            </a:r>
            <a:r>
              <a:rPr lang="en-US" sz="3200" b="1" baseline="30000" dirty="0"/>
              <a:t>30 </a:t>
            </a:r>
            <a:r>
              <a:rPr lang="en-US" sz="3200" dirty="0"/>
              <a:t>But when he saw that the wind was boisterous, he was afraid; and beginning to sink he cried out, saying, “Lord, save me!” </a:t>
            </a:r>
            <a:r>
              <a:rPr lang="en-US" sz="3200" b="1" baseline="30000" dirty="0"/>
              <a:t>31 </a:t>
            </a:r>
            <a:r>
              <a:rPr lang="en-US" sz="3200" dirty="0"/>
              <a:t>And immediately Jesus stretched out His hand and caught him, and said to him, “O you of </a:t>
            </a:r>
            <a:r>
              <a:rPr lang="en-US" sz="3200" b="1" u="sng" dirty="0"/>
              <a:t>little faith</a:t>
            </a:r>
            <a:r>
              <a:rPr lang="en-US" sz="3200" dirty="0"/>
              <a:t>, why did you doubt?”</a:t>
            </a:r>
          </a:p>
          <a:p>
            <a:r>
              <a:rPr lang="en-US" sz="3200" b="0" i="0" u="none" strike="noStrike" dirty="0">
                <a:solidFill>
                  <a:schemeClr val="bg1"/>
                </a:solidFill>
                <a:effectLst/>
                <a:latin typeface="&amp;quot"/>
              </a:rPr>
              <a:t>												</a:t>
            </a:r>
            <a:r>
              <a:rPr lang="en-US" sz="3200" b="0" i="1" u="none" strike="noStrike" dirty="0">
                <a:solidFill>
                  <a:schemeClr val="bg1"/>
                </a:solidFill>
                <a:effectLst/>
                <a:latin typeface="&amp;quot"/>
              </a:rPr>
              <a:t>Matthew 14:29-31</a:t>
            </a:r>
          </a:p>
        </p:txBody>
      </p:sp>
    </p:spTree>
    <p:extLst>
      <p:ext uri="{BB962C8B-B14F-4D97-AF65-F5344CB8AC3E}">
        <p14:creationId xmlns:p14="http://schemas.microsoft.com/office/powerpoint/2010/main" val="295721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B52EA7E-93FA-49D3-96DB-D0A30B9FE1CF}"/>
              </a:ext>
            </a:extLst>
          </p:cNvPr>
          <p:cNvSpPr/>
          <p:nvPr/>
        </p:nvSpPr>
        <p:spPr>
          <a:xfrm>
            <a:off x="0" y="0"/>
            <a:ext cx="92367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30 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Now if God so clothes the grass of the field, which today is, and tomorrow is thrown into the oven, will He not much more clothe you, O you of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little faith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?</a:t>
            </a:r>
            <a:endParaRPr lang="en-US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182DDE2-01F7-4CE7-83AD-67A94E96E797}"/>
              </a:ext>
            </a:extLst>
          </p:cNvPr>
          <p:cNvSpPr/>
          <p:nvPr/>
        </p:nvSpPr>
        <p:spPr>
          <a:xfrm>
            <a:off x="0" y="1971335"/>
            <a:ext cx="9144000" cy="452431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/>
              <a:t>5 </a:t>
            </a:r>
            <a:r>
              <a:rPr lang="en-US" sz="3200" dirty="0"/>
              <a:t>Now when His disciples had come to the other side, they had forgotten to take bread. </a:t>
            </a:r>
            <a:r>
              <a:rPr lang="en-US" sz="3200" b="1" baseline="30000" dirty="0"/>
              <a:t>6 </a:t>
            </a:r>
            <a:r>
              <a:rPr lang="en-US" sz="3200" dirty="0"/>
              <a:t>Then Jesus said to them, “Take heed and beware of the leaven of the Pharisees and the Sadducees.” </a:t>
            </a:r>
            <a:r>
              <a:rPr lang="en-US" sz="3200" b="1" baseline="30000" dirty="0"/>
              <a:t>7 </a:t>
            </a:r>
            <a:r>
              <a:rPr lang="en-US" sz="3200" dirty="0"/>
              <a:t>And they reasoned among themselves, saying, “It is because we have taken no bread.” </a:t>
            </a:r>
            <a:r>
              <a:rPr lang="en-US" sz="3200" b="1" baseline="30000" dirty="0"/>
              <a:t>8 </a:t>
            </a:r>
            <a:r>
              <a:rPr lang="en-US" sz="3200" dirty="0"/>
              <a:t>But Jesus, being aware of it, said to them, “O you of </a:t>
            </a:r>
            <a:r>
              <a:rPr lang="en-US" sz="3200" b="1" u="sng" dirty="0"/>
              <a:t>little faith</a:t>
            </a:r>
            <a:r>
              <a:rPr lang="en-US" sz="3200" dirty="0"/>
              <a:t>, why do you reason among yourselves because you have brought no bread?</a:t>
            </a:r>
          </a:p>
          <a:p>
            <a:r>
              <a:rPr lang="en-US" sz="3200" dirty="0"/>
              <a:t>													</a:t>
            </a:r>
            <a:r>
              <a:rPr lang="en-US" sz="3200" i="1" dirty="0"/>
              <a:t>Matthew 16:5-8</a:t>
            </a:r>
          </a:p>
        </p:txBody>
      </p:sp>
    </p:spTree>
    <p:extLst>
      <p:ext uri="{BB962C8B-B14F-4D97-AF65-F5344CB8AC3E}">
        <p14:creationId xmlns:p14="http://schemas.microsoft.com/office/powerpoint/2010/main" val="144353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B071693-F80D-4E30-AAA4-B90B97E5F3C4}"/>
              </a:ext>
            </a:extLst>
          </p:cNvPr>
          <p:cNvSpPr/>
          <p:nvPr/>
        </p:nvSpPr>
        <p:spPr>
          <a:xfrm>
            <a:off x="0" y="0"/>
            <a:ext cx="89717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</a:rPr>
              <a:t>31 </a:t>
            </a:r>
            <a:r>
              <a:rPr lang="en-US" sz="3200" dirty="0">
                <a:solidFill>
                  <a:srgbClr val="000000"/>
                </a:solidFill>
              </a:rPr>
              <a:t>“Therefore do not worry, saying, 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‘What shall we </a:t>
            </a:r>
            <a:r>
              <a:rPr lang="en-US" sz="3200" b="1" dirty="0">
                <a:solidFill>
                  <a:srgbClr val="0070C0"/>
                </a:solidFill>
              </a:rPr>
              <a:t>eat</a:t>
            </a:r>
            <a:r>
              <a:rPr lang="en-US" sz="3200" dirty="0">
                <a:solidFill>
                  <a:srgbClr val="000000"/>
                </a:solidFill>
              </a:rPr>
              <a:t>?’ or 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‘What shall we </a:t>
            </a:r>
            <a:r>
              <a:rPr lang="en-US" sz="3200" b="1" dirty="0">
                <a:solidFill>
                  <a:srgbClr val="0070C0"/>
                </a:solidFill>
              </a:rPr>
              <a:t>drink</a:t>
            </a:r>
            <a:r>
              <a:rPr lang="en-US" sz="3200" dirty="0">
                <a:solidFill>
                  <a:srgbClr val="000000"/>
                </a:solidFill>
              </a:rPr>
              <a:t>?’ or 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‘What shall we </a:t>
            </a:r>
            <a:r>
              <a:rPr lang="en-US" sz="3200" b="1" dirty="0">
                <a:solidFill>
                  <a:srgbClr val="0070C0"/>
                </a:solidFill>
              </a:rPr>
              <a:t>wear</a:t>
            </a:r>
            <a:r>
              <a:rPr lang="en-US" sz="3200" dirty="0">
                <a:solidFill>
                  <a:srgbClr val="000000"/>
                </a:solidFill>
              </a:rPr>
              <a:t>?’ </a:t>
            </a:r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6D0FD96-FACC-4E9A-B9F9-999A9145A91E}"/>
              </a:ext>
            </a:extLst>
          </p:cNvPr>
          <p:cNvSpPr/>
          <p:nvPr/>
        </p:nvSpPr>
        <p:spPr>
          <a:xfrm>
            <a:off x="0" y="3631241"/>
            <a:ext cx="923676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25 </a:t>
            </a:r>
            <a:r>
              <a:rPr lang="en-US" sz="3200" dirty="0"/>
              <a:t>“Therefore I say to you, do not worry about your life, </a:t>
            </a:r>
          </a:p>
          <a:p>
            <a:endParaRPr lang="en-US" sz="3200" dirty="0"/>
          </a:p>
          <a:p>
            <a:r>
              <a:rPr lang="en-US" sz="3200" dirty="0"/>
              <a:t>	what you will </a:t>
            </a:r>
            <a:r>
              <a:rPr lang="en-US" sz="3200" b="1" dirty="0">
                <a:solidFill>
                  <a:srgbClr val="0070C0"/>
                </a:solidFill>
              </a:rPr>
              <a:t>eat</a:t>
            </a:r>
            <a:r>
              <a:rPr lang="en-US" sz="3200" dirty="0"/>
              <a:t> or </a:t>
            </a:r>
          </a:p>
          <a:p>
            <a:r>
              <a:rPr lang="en-US" sz="3200" dirty="0"/>
              <a:t>	what you will </a:t>
            </a:r>
            <a:r>
              <a:rPr lang="en-US" sz="3200" b="1" dirty="0">
                <a:solidFill>
                  <a:srgbClr val="0070C0"/>
                </a:solidFill>
              </a:rPr>
              <a:t>drink</a:t>
            </a:r>
            <a:r>
              <a:rPr lang="en-US" sz="3200" dirty="0"/>
              <a:t>; </a:t>
            </a:r>
          </a:p>
          <a:p>
            <a:r>
              <a:rPr lang="en-US" sz="3200" dirty="0"/>
              <a:t>	nor about your body, </a:t>
            </a:r>
            <a:r>
              <a:rPr lang="en-US" sz="3200" b="1" dirty="0">
                <a:solidFill>
                  <a:srgbClr val="0070C0"/>
                </a:solidFill>
              </a:rPr>
              <a:t>what you will put on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2544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B071693-F80D-4E30-AAA4-B90B97E5F3C4}"/>
              </a:ext>
            </a:extLst>
          </p:cNvPr>
          <p:cNvSpPr/>
          <p:nvPr/>
        </p:nvSpPr>
        <p:spPr>
          <a:xfrm>
            <a:off x="0" y="0"/>
            <a:ext cx="89717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</a:rPr>
              <a:t>31 </a:t>
            </a:r>
            <a:r>
              <a:rPr lang="en-US" sz="3200" dirty="0">
                <a:solidFill>
                  <a:srgbClr val="000000"/>
                </a:solidFill>
              </a:rPr>
              <a:t>“Therefore do not worry, saying, 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‘What shall we </a:t>
            </a:r>
            <a:r>
              <a:rPr lang="en-US" sz="3200" b="1" dirty="0">
                <a:solidFill>
                  <a:srgbClr val="0070C0"/>
                </a:solidFill>
              </a:rPr>
              <a:t>eat</a:t>
            </a:r>
            <a:r>
              <a:rPr lang="en-US" sz="3200" dirty="0">
                <a:solidFill>
                  <a:srgbClr val="000000"/>
                </a:solidFill>
              </a:rPr>
              <a:t>?’ or 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‘What shall we </a:t>
            </a:r>
            <a:r>
              <a:rPr lang="en-US" sz="3200" b="1" dirty="0">
                <a:solidFill>
                  <a:srgbClr val="0070C0"/>
                </a:solidFill>
              </a:rPr>
              <a:t>drink</a:t>
            </a:r>
            <a:r>
              <a:rPr lang="en-US" sz="3200" dirty="0">
                <a:solidFill>
                  <a:srgbClr val="000000"/>
                </a:solidFill>
              </a:rPr>
              <a:t>?’ or 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‘What shall we </a:t>
            </a:r>
            <a:r>
              <a:rPr lang="en-US" sz="3200" b="1" dirty="0">
                <a:solidFill>
                  <a:srgbClr val="0070C0"/>
                </a:solidFill>
              </a:rPr>
              <a:t>wear</a:t>
            </a:r>
            <a:r>
              <a:rPr lang="en-US" sz="3200" dirty="0">
                <a:solidFill>
                  <a:srgbClr val="000000"/>
                </a:solidFill>
              </a:rPr>
              <a:t>?’ </a:t>
            </a:r>
            <a:endParaRPr 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E2F44D1-F9E7-4B9E-A84B-897AC720C2FD}"/>
              </a:ext>
            </a:extLst>
          </p:cNvPr>
          <p:cNvSpPr/>
          <p:nvPr/>
        </p:nvSpPr>
        <p:spPr>
          <a:xfrm>
            <a:off x="671483" y="3136612"/>
            <a:ext cx="76287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</a:rPr>
              <a:t>32 </a:t>
            </a:r>
            <a:r>
              <a:rPr lang="en-US" sz="3200" dirty="0">
                <a:solidFill>
                  <a:srgbClr val="000000"/>
                </a:solidFill>
              </a:rPr>
              <a:t>For after all these things the Gentiles seek.</a:t>
            </a:r>
            <a:endParaRPr lang="en-US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691B5C1-75F1-4B1F-B7A1-2BF3FC99CDE9}"/>
              </a:ext>
            </a:extLst>
          </p:cNvPr>
          <p:cNvSpPr/>
          <p:nvPr/>
        </p:nvSpPr>
        <p:spPr>
          <a:xfrm>
            <a:off x="998409" y="3892637"/>
            <a:ext cx="81455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For your heavenly Father knows that you need all these things</a:t>
            </a:r>
            <a:r>
              <a:rPr lang="en-US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78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969825A-CDB2-477C-ACB6-3F622FE7C111}"/>
              </a:ext>
            </a:extLst>
          </p:cNvPr>
          <p:cNvSpPr/>
          <p:nvPr/>
        </p:nvSpPr>
        <p:spPr>
          <a:xfrm>
            <a:off x="689113" y="104865"/>
            <a:ext cx="77657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33 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But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seek first the kingdom of God and His righteousness, and all these things shall be added to you.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91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3F3B255-DB23-496D-B884-076D426F79DF}"/>
              </a:ext>
            </a:extLst>
          </p:cNvPr>
          <p:cNvSpPr txBox="1"/>
          <p:nvPr/>
        </p:nvSpPr>
        <p:spPr>
          <a:xfrm>
            <a:off x="0" y="0"/>
            <a:ext cx="6559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9 statements of blessedness 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xmlns="" id="{37D07D69-2728-4645-9881-77D8D1EF9C36}"/>
              </a:ext>
            </a:extLst>
          </p:cNvPr>
          <p:cNvSpPr/>
          <p:nvPr/>
        </p:nvSpPr>
        <p:spPr>
          <a:xfrm rot="20069036">
            <a:off x="2067340" y="569844"/>
            <a:ext cx="993913" cy="17360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1F1C150-A635-47E8-8A1E-379AD213B2D7}"/>
              </a:ext>
            </a:extLst>
          </p:cNvPr>
          <p:cNvSpPr txBox="1"/>
          <p:nvPr/>
        </p:nvSpPr>
        <p:spPr>
          <a:xfrm>
            <a:off x="974034" y="2142900"/>
            <a:ext cx="6559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6 areas of greater righteousness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xmlns="" id="{5C2A123B-C941-4B6D-945E-37A584B0D466}"/>
              </a:ext>
            </a:extLst>
          </p:cNvPr>
          <p:cNvSpPr/>
          <p:nvPr/>
        </p:nvSpPr>
        <p:spPr>
          <a:xfrm rot="20069036">
            <a:off x="3028123" y="2749826"/>
            <a:ext cx="993913" cy="17360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1316695-24A7-4332-B903-8DB3A2D93D0B}"/>
              </a:ext>
            </a:extLst>
          </p:cNvPr>
          <p:cNvSpPr txBox="1"/>
          <p:nvPr/>
        </p:nvSpPr>
        <p:spPr>
          <a:xfrm>
            <a:off x="1741900" y="4325558"/>
            <a:ext cx="6559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3 areas of quiet righteousness </a:t>
            </a:r>
          </a:p>
        </p:txBody>
      </p:sp>
    </p:spTree>
    <p:extLst>
      <p:ext uri="{BB962C8B-B14F-4D97-AF65-F5344CB8AC3E}">
        <p14:creationId xmlns:p14="http://schemas.microsoft.com/office/powerpoint/2010/main" val="244934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1F6C66C0-CD77-4E23-9CD4-3D8289B9EE96}"/>
              </a:ext>
            </a:extLst>
          </p:cNvPr>
          <p:cNvCxnSpPr>
            <a:cxnSpLocks/>
          </p:cNvCxnSpPr>
          <p:nvPr/>
        </p:nvCxnSpPr>
        <p:spPr>
          <a:xfrm>
            <a:off x="4691270" y="2006767"/>
            <a:ext cx="0" cy="474464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B993FFD-9E4D-4AA3-96DC-0511C8C571E6}"/>
              </a:ext>
            </a:extLst>
          </p:cNvPr>
          <p:cNvSpPr txBox="1"/>
          <p:nvPr/>
        </p:nvSpPr>
        <p:spPr>
          <a:xfrm>
            <a:off x="89453" y="3299517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treasure on earth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87E910A-629F-4580-B77D-7D7049FC4D2B}"/>
              </a:ext>
            </a:extLst>
          </p:cNvPr>
          <p:cNvSpPr txBox="1"/>
          <p:nvPr/>
        </p:nvSpPr>
        <p:spPr>
          <a:xfrm>
            <a:off x="59636" y="4055921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bad eye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21A25E3-92EC-4C20-9A08-4A1DE7164A9C}"/>
              </a:ext>
            </a:extLst>
          </p:cNvPr>
          <p:cNvSpPr txBox="1"/>
          <p:nvPr/>
        </p:nvSpPr>
        <p:spPr>
          <a:xfrm>
            <a:off x="89453" y="4808843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serving money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6462230-1B32-4630-97A1-A14EF4DAF648}"/>
              </a:ext>
            </a:extLst>
          </p:cNvPr>
          <p:cNvSpPr txBox="1"/>
          <p:nvPr/>
        </p:nvSpPr>
        <p:spPr>
          <a:xfrm>
            <a:off x="4631636" y="3299516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treasure in heaven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AF53181-D5CB-4B78-9F0F-6408A9DA3D20}"/>
              </a:ext>
            </a:extLst>
          </p:cNvPr>
          <p:cNvSpPr txBox="1"/>
          <p:nvPr/>
        </p:nvSpPr>
        <p:spPr>
          <a:xfrm>
            <a:off x="4452731" y="400088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good eye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3C31A87-DF55-4220-8674-B613F0424FB4}"/>
              </a:ext>
            </a:extLst>
          </p:cNvPr>
          <p:cNvSpPr txBox="1"/>
          <p:nvPr/>
        </p:nvSpPr>
        <p:spPr>
          <a:xfrm>
            <a:off x="4482547" y="4753806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serving God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A354418-87F6-457B-A659-9A071A31EC7A}"/>
              </a:ext>
            </a:extLst>
          </p:cNvPr>
          <p:cNvSpPr/>
          <p:nvPr/>
        </p:nvSpPr>
        <p:spPr>
          <a:xfrm>
            <a:off x="689113" y="104865"/>
            <a:ext cx="77657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33 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But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seek first the kingdom of God and His righteousness, and all these things shall be added to you.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520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46F532C-AD8C-4EE5-B0BB-A79369333E8C}"/>
              </a:ext>
            </a:extLst>
          </p:cNvPr>
          <p:cNvSpPr/>
          <p:nvPr/>
        </p:nvSpPr>
        <p:spPr>
          <a:xfrm>
            <a:off x="145774" y="0"/>
            <a:ext cx="89982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34 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Therefore do not worry about tomorrow, for tomorrow will worry about its own things. Sufficient for the day is its own trouble.</a:t>
            </a:r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D49AF56-5128-49C2-98F3-D18C08658E4A}"/>
              </a:ext>
            </a:extLst>
          </p:cNvPr>
          <p:cNvSpPr/>
          <p:nvPr/>
        </p:nvSpPr>
        <p:spPr>
          <a:xfrm>
            <a:off x="0" y="2017069"/>
            <a:ext cx="9144000" cy="403187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13 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Come now, you who say, “Today or tomorrow we will go to such and such a city, spend a year there, buy and sell, and make a profit”; </a:t>
            </a:r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14 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whereas you do not know what will happen tomorrow. For what is your life? It is even a vapor that appears for a little time and then vanishes away. </a:t>
            </a:r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15 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Instead you ought to say, “If the Lord wills, we shall live and do this or that.” 								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James 4:13-15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97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350EE73-7F83-45BD-BA22-AB15AE1B7B8B}"/>
              </a:ext>
            </a:extLst>
          </p:cNvPr>
          <p:cNvSpPr/>
          <p:nvPr/>
        </p:nvSpPr>
        <p:spPr>
          <a:xfrm>
            <a:off x="92765" y="2397948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Let him who stole steal no longer, but rather let him labor, </a:t>
            </a:r>
            <a:r>
              <a:rPr lang="en-US" sz="3200" b="1" dirty="0">
                <a:solidFill>
                  <a:srgbClr val="000000"/>
                </a:solidFill>
              </a:rPr>
              <a:t>working with his hands </a:t>
            </a:r>
            <a:r>
              <a:rPr lang="en-US" sz="3200" dirty="0">
                <a:solidFill>
                  <a:srgbClr val="000000"/>
                </a:solidFill>
              </a:rPr>
              <a:t>what is good, that he may have something to give him who has need.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													</a:t>
            </a:r>
            <a:r>
              <a:rPr lang="en-US" sz="3200" i="1" dirty="0">
                <a:solidFill>
                  <a:srgbClr val="000000"/>
                </a:solidFill>
              </a:rPr>
              <a:t>Ephesians 4:28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12265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350EE73-7F83-45BD-BA22-AB15AE1B7B8B}"/>
              </a:ext>
            </a:extLst>
          </p:cNvPr>
          <p:cNvSpPr/>
          <p:nvPr/>
        </p:nvSpPr>
        <p:spPr>
          <a:xfrm>
            <a:off x="53009" y="1413063"/>
            <a:ext cx="903798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10 </a:t>
            </a:r>
            <a:r>
              <a:rPr lang="en-US" sz="3200" dirty="0"/>
              <a:t>For even when we were with you, we commanded you this: If anyone will not work, neither shall he eat. </a:t>
            </a:r>
            <a:r>
              <a:rPr lang="en-US" sz="3200" b="1" baseline="30000" dirty="0"/>
              <a:t>11 </a:t>
            </a:r>
            <a:r>
              <a:rPr lang="en-US" sz="3200" dirty="0"/>
              <a:t>For we hear that there are some who walk among you in a disorderly manner, not working at all, but are busybodies. </a:t>
            </a:r>
            <a:r>
              <a:rPr lang="en-US" sz="3200" b="1" baseline="30000" dirty="0"/>
              <a:t>12 </a:t>
            </a:r>
            <a:r>
              <a:rPr lang="en-US" sz="3200" dirty="0"/>
              <a:t>Now those who are such we command and exhort through our Lord Jesus Christ that they </a:t>
            </a:r>
            <a:r>
              <a:rPr lang="en-US" sz="3200" b="1" dirty="0"/>
              <a:t>work in quietness </a:t>
            </a:r>
            <a:r>
              <a:rPr lang="en-US" sz="3200" dirty="0"/>
              <a:t>and eat their own bread.</a:t>
            </a:r>
            <a:r>
              <a:rPr lang="en-US" sz="3200" dirty="0">
                <a:solidFill>
                  <a:srgbClr val="000000"/>
                </a:solidFill>
              </a:rPr>
              <a:t>														</a:t>
            </a:r>
            <a:r>
              <a:rPr lang="en-US" sz="3200" i="1" dirty="0">
                <a:solidFill>
                  <a:srgbClr val="000000"/>
                </a:solidFill>
              </a:rPr>
              <a:t>2 Thessalonians 3:10-12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71080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350EE73-7F83-45BD-BA22-AB15AE1B7B8B}"/>
              </a:ext>
            </a:extLst>
          </p:cNvPr>
          <p:cNvSpPr/>
          <p:nvPr/>
        </p:nvSpPr>
        <p:spPr>
          <a:xfrm>
            <a:off x="53009" y="2397948"/>
            <a:ext cx="90379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But if anyone does not provide for his own, and especially for those of his household, he has denied the faith and is worse than an unbeliever.</a:t>
            </a:r>
            <a:r>
              <a:rPr lang="en-US" sz="3200" dirty="0">
                <a:solidFill>
                  <a:srgbClr val="000000"/>
                </a:solidFill>
              </a:rPr>
              <a:t>																		</a:t>
            </a:r>
            <a:r>
              <a:rPr lang="en-US" sz="3200" i="1" dirty="0">
                <a:solidFill>
                  <a:srgbClr val="000000"/>
                </a:solidFill>
              </a:rPr>
              <a:t>1 Timothy 5:8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09130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xmlns="" id="{A79D8A52-FB57-4944-BF06-DDD468CBF97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600" y="1036701"/>
            <a:ext cx="8178799" cy="478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07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48F4DA3-7840-4B99-B101-E6C4DECC7B42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Do not store up for yourselves treasures on earth… </a:t>
            </a:r>
            <a:r>
              <a:rPr lang="en-US" sz="3200" i="1" dirty="0"/>
              <a:t>6:19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C15998D-83D8-476F-AC5B-BDC4231BCC50}"/>
              </a:ext>
            </a:extLst>
          </p:cNvPr>
          <p:cNvSpPr txBox="1"/>
          <p:nvPr/>
        </p:nvSpPr>
        <p:spPr>
          <a:xfrm>
            <a:off x="0" y="1437861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…do not be worried… </a:t>
            </a:r>
          </a:p>
          <a:p>
            <a:r>
              <a:rPr lang="en-US" sz="3200" i="1" dirty="0"/>
              <a:t>6:25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B10054C-ACFA-4274-8495-11E5C4AA812A}"/>
              </a:ext>
            </a:extLst>
          </p:cNvPr>
          <p:cNvSpPr txBox="1"/>
          <p:nvPr/>
        </p:nvSpPr>
        <p:spPr>
          <a:xfrm>
            <a:off x="0" y="299499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Do not judge…</a:t>
            </a:r>
          </a:p>
          <a:p>
            <a:r>
              <a:rPr lang="en-US" sz="3200" i="1" dirty="0"/>
              <a:t>7:1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2671AF9-4FD4-4909-A414-7BF71031617E}"/>
              </a:ext>
            </a:extLst>
          </p:cNvPr>
          <p:cNvSpPr txBox="1"/>
          <p:nvPr/>
        </p:nvSpPr>
        <p:spPr>
          <a:xfrm>
            <a:off x="0" y="455212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Do not give what is holy to the dogs…</a:t>
            </a:r>
          </a:p>
          <a:p>
            <a:r>
              <a:rPr lang="en-US" sz="3200" i="1" dirty="0"/>
              <a:t>7:6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xmlns="" id="{082DA733-DFAA-428A-8EF6-D1FBC03C9A6D}"/>
                  </a:ext>
                </a:extLst>
              </p14:cNvPr>
              <p14:cNvContentPartPr/>
              <p14:nvPr/>
            </p14:nvContentPartPr>
            <p14:xfrm>
              <a:off x="171000" y="70200"/>
              <a:ext cx="8701200" cy="25311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082DA733-DFAA-428A-8EF6-D1FBC03C9A6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1640" y="60840"/>
                <a:ext cx="8719920" cy="254988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EEADF70-D729-4529-B194-2ADC1E8C2960}"/>
              </a:ext>
            </a:extLst>
          </p:cNvPr>
          <p:cNvSpPr txBox="1"/>
          <p:nvPr/>
        </p:nvSpPr>
        <p:spPr>
          <a:xfrm>
            <a:off x="4108174" y="2086785"/>
            <a:ext cx="4532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Disciples and Possessions</a:t>
            </a:r>
          </a:p>
        </p:txBody>
      </p:sp>
    </p:spTree>
    <p:extLst>
      <p:ext uri="{BB962C8B-B14F-4D97-AF65-F5344CB8AC3E}">
        <p14:creationId xmlns:p14="http://schemas.microsoft.com/office/powerpoint/2010/main" val="347032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48F4DA3-7840-4B99-B101-E6C4DECC7B42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Do not store up for yourselves treasures on earth… </a:t>
            </a:r>
            <a:r>
              <a:rPr lang="en-US" sz="3200" i="1" dirty="0"/>
              <a:t>6:19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F1F0C4A-32C1-41D6-B937-5EAE36C37A68}"/>
              </a:ext>
            </a:extLst>
          </p:cNvPr>
          <p:cNvSpPr txBox="1"/>
          <p:nvPr/>
        </p:nvSpPr>
        <p:spPr>
          <a:xfrm>
            <a:off x="0" y="218094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Two Treasures (6:19-21)</a:t>
            </a:r>
            <a:endParaRPr lang="en-US" sz="3200" i="1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xmlns="" id="{1EA82203-7C44-4E42-B053-7FCF449E0A59}"/>
              </a:ext>
            </a:extLst>
          </p:cNvPr>
          <p:cNvSpPr/>
          <p:nvPr/>
        </p:nvSpPr>
        <p:spPr>
          <a:xfrm>
            <a:off x="3922642" y="2834049"/>
            <a:ext cx="795131" cy="11548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95AF02F-C728-4F48-95E9-07B443F99C81}"/>
              </a:ext>
            </a:extLst>
          </p:cNvPr>
          <p:cNvSpPr txBox="1"/>
          <p:nvPr/>
        </p:nvSpPr>
        <p:spPr>
          <a:xfrm>
            <a:off x="0" y="400287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Two Eyes (6:22-23)</a:t>
            </a:r>
            <a:endParaRPr lang="en-US" sz="3200" i="1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xmlns="" id="{B76A385E-558D-432B-8EC4-6D11C59E1028}"/>
              </a:ext>
            </a:extLst>
          </p:cNvPr>
          <p:cNvSpPr/>
          <p:nvPr/>
        </p:nvSpPr>
        <p:spPr>
          <a:xfrm>
            <a:off x="3922642" y="4601627"/>
            <a:ext cx="795131" cy="11365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41A07C9-727D-4146-AA78-E9E37F72074D}"/>
              </a:ext>
            </a:extLst>
          </p:cNvPr>
          <p:cNvSpPr txBox="1"/>
          <p:nvPr/>
        </p:nvSpPr>
        <p:spPr>
          <a:xfrm>
            <a:off x="0" y="573819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Two Masters (6:24)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6554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01ECD0-DB15-4077-9F23-627310A24307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“do not worry about your life” </a:t>
            </a:r>
            <a:r>
              <a:rPr lang="en-US" sz="3200" i="1" dirty="0"/>
              <a:t>Matthew 6:25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1C6BFE9-9E9E-4A98-8EB8-02F88424D8DD}"/>
              </a:ext>
            </a:extLst>
          </p:cNvPr>
          <p:cNvSpPr txBox="1"/>
          <p:nvPr/>
        </p:nvSpPr>
        <p:spPr>
          <a:xfrm>
            <a:off x="0" y="105094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“Therefore do not worry” </a:t>
            </a:r>
            <a:r>
              <a:rPr lang="en-US" sz="3200" i="1" dirty="0"/>
              <a:t>Matthew 6:31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3A2B2FE-3B6B-40B7-811F-7A102B84E9CF}"/>
              </a:ext>
            </a:extLst>
          </p:cNvPr>
          <p:cNvSpPr txBox="1"/>
          <p:nvPr/>
        </p:nvSpPr>
        <p:spPr>
          <a:xfrm>
            <a:off x="0" y="210188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“Therefore do not worry about tomorrow”                											</a:t>
            </a:r>
            <a:r>
              <a:rPr lang="en-US" sz="3200" i="1" dirty="0"/>
              <a:t>Matthew 6:34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A48E010-9292-4748-94E4-984072D0F0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981" y="3429000"/>
            <a:ext cx="3707089" cy="318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01ECD0-DB15-4077-9F23-627310A24307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“do not worry about your life” </a:t>
            </a:r>
            <a:r>
              <a:rPr lang="en-US" sz="3200" i="1" dirty="0"/>
              <a:t>Matthew 6:25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1C6BFE9-9E9E-4A98-8EB8-02F88424D8DD}"/>
              </a:ext>
            </a:extLst>
          </p:cNvPr>
          <p:cNvSpPr txBox="1"/>
          <p:nvPr/>
        </p:nvSpPr>
        <p:spPr>
          <a:xfrm>
            <a:off x="0" y="78850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“Therefore do not worry” </a:t>
            </a:r>
            <a:r>
              <a:rPr lang="en-US" sz="3200" i="1" dirty="0"/>
              <a:t>Matthew 6:31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3A2B2FE-3B6B-40B7-811F-7A102B84E9CF}"/>
              </a:ext>
            </a:extLst>
          </p:cNvPr>
          <p:cNvSpPr txBox="1"/>
          <p:nvPr/>
        </p:nvSpPr>
        <p:spPr>
          <a:xfrm>
            <a:off x="0" y="157701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“Therefore do not worry about tomorrow”                											</a:t>
            </a:r>
            <a:r>
              <a:rPr lang="en-US" sz="3200" i="1" dirty="0"/>
              <a:t>Matthew 6:31</a:t>
            </a: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D1D54864-099A-41EE-B4B8-3EB92D0EF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44416"/>
            <a:ext cx="4674172" cy="43135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747468-AABE-4001-9113-444738E68719}"/>
              </a:ext>
            </a:extLst>
          </p:cNvPr>
          <p:cNvSpPr txBox="1"/>
          <p:nvPr/>
        </p:nvSpPr>
        <p:spPr>
          <a:xfrm>
            <a:off x="4797287" y="3975652"/>
            <a:ext cx="4346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“goes to pieces”</a:t>
            </a:r>
          </a:p>
        </p:txBody>
      </p:sp>
    </p:spTree>
    <p:extLst>
      <p:ext uri="{BB962C8B-B14F-4D97-AF65-F5344CB8AC3E}">
        <p14:creationId xmlns:p14="http://schemas.microsoft.com/office/powerpoint/2010/main" val="413068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posing for the camera&#10;&#10;Description automatically generated">
            <a:extLst>
              <a:ext uri="{FF2B5EF4-FFF2-40B4-BE49-F238E27FC236}">
                <a16:creationId xmlns:a16="http://schemas.microsoft.com/office/drawing/2014/main" xmlns="" id="{B725FE5C-02AF-4A84-A9EB-BE32300335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504" y="248478"/>
            <a:ext cx="6202018" cy="6202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33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62AC9F9-8453-44C6-89E6-35B38D59E728}"/>
              </a:ext>
            </a:extLst>
          </p:cNvPr>
          <p:cNvSpPr/>
          <p:nvPr/>
        </p:nvSpPr>
        <p:spPr>
          <a:xfrm>
            <a:off x="0" y="0"/>
            <a:ext cx="930302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25 </a:t>
            </a:r>
            <a:r>
              <a:rPr lang="en-US" sz="3200" dirty="0"/>
              <a:t>“</a:t>
            </a:r>
            <a:r>
              <a:rPr lang="en-US" sz="3200" u="sng" dirty="0"/>
              <a:t>Therefore I say to you, do not worry about your life</a:t>
            </a:r>
            <a:r>
              <a:rPr lang="en-US" sz="3200" dirty="0"/>
              <a:t>, </a:t>
            </a:r>
          </a:p>
          <a:p>
            <a:endParaRPr lang="en-US" sz="3200" dirty="0"/>
          </a:p>
          <a:p>
            <a:r>
              <a:rPr lang="en-US" sz="3200" dirty="0"/>
              <a:t>what you will </a:t>
            </a:r>
            <a:r>
              <a:rPr lang="en-US" sz="3200" b="1" dirty="0">
                <a:solidFill>
                  <a:srgbClr val="0070C0"/>
                </a:solidFill>
              </a:rPr>
              <a:t>eat</a:t>
            </a:r>
            <a:r>
              <a:rPr lang="en-US" sz="3200" dirty="0"/>
              <a:t> or what you will </a:t>
            </a:r>
            <a:r>
              <a:rPr lang="en-US" sz="3200" b="1" dirty="0">
                <a:solidFill>
                  <a:srgbClr val="0070C0"/>
                </a:solidFill>
              </a:rPr>
              <a:t>drink</a:t>
            </a:r>
            <a:r>
              <a:rPr lang="en-US" sz="3200" dirty="0"/>
              <a:t>; nor about your body, </a:t>
            </a:r>
            <a:r>
              <a:rPr lang="en-US" sz="3200" b="1" dirty="0">
                <a:solidFill>
                  <a:srgbClr val="0070C0"/>
                </a:solidFill>
              </a:rPr>
              <a:t>what you will put on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5732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165A3EE-0A55-451A-9684-987D572DE715}"/>
              </a:ext>
            </a:extLst>
          </p:cNvPr>
          <p:cNvSpPr/>
          <p:nvPr/>
        </p:nvSpPr>
        <p:spPr>
          <a:xfrm>
            <a:off x="185530" y="154881"/>
            <a:ext cx="85609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1) Is not life more than food and the body more   	than clothing?</a:t>
            </a:r>
            <a:endParaRPr lang="en-US" sz="3200" dirty="0"/>
          </a:p>
        </p:txBody>
      </p:sp>
      <p:pic>
        <p:nvPicPr>
          <p:cNvPr id="4" name="Picture 3" descr="A picture containing indoor, wall, table&#10;&#10;Description automatically generated">
            <a:extLst>
              <a:ext uri="{FF2B5EF4-FFF2-40B4-BE49-F238E27FC236}">
                <a16:creationId xmlns:a16="http://schemas.microsoft.com/office/drawing/2014/main" xmlns="" id="{4E9CE470-3CAE-4FD8-B2FE-CFA085E6C7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51298"/>
            <a:ext cx="3174603" cy="31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0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ample presentation slides(2)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262</Words>
  <Application>Microsoft Office PowerPoint</Application>
  <PresentationFormat>On-screen Show (4:3)</PresentationFormat>
  <Paragraphs>73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&amp;quot</vt:lpstr>
      <vt:lpstr>Arial</vt:lpstr>
      <vt:lpstr>Calibri</vt:lpstr>
      <vt:lpstr>Calibri Light</vt:lpstr>
      <vt:lpstr>Helvetica Neue</vt:lpstr>
      <vt:lpstr>Wingdings</vt:lpstr>
      <vt:lpstr>Office Theme</vt:lpstr>
      <vt:lpstr>1_Sample presentation slides(2)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JD Souder</cp:lastModifiedBy>
  <cp:revision>3</cp:revision>
  <dcterms:created xsi:type="dcterms:W3CDTF">2019-05-29T15:38:12Z</dcterms:created>
  <dcterms:modified xsi:type="dcterms:W3CDTF">2019-06-01T18:00:53Z</dcterms:modified>
</cp:coreProperties>
</file>