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 id="284" r:id="rId5"/>
    <p:sldId id="285" r:id="rId6"/>
    <p:sldId id="286" r:id="rId7"/>
    <p:sldId id="287" r:id="rId8"/>
    <p:sldId id="288" r:id="rId9"/>
    <p:sldId id="289" r:id="rId10"/>
    <p:sldId id="290" r:id="rId11"/>
    <p:sldId id="291" r:id="rId12"/>
    <p:sldId id="294" r:id="rId13"/>
    <p:sldId id="295" r:id="rId14"/>
    <p:sldId id="296" r:id="rId15"/>
    <p:sldId id="297" r:id="rId16"/>
    <p:sldId id="298" r:id="rId17"/>
    <p:sldId id="299" r:id="rId18"/>
    <p:sldId id="300" r:id="rId19"/>
    <p:sldId id="301" r:id="rId20"/>
    <p:sldId id="302" r:id="rId21"/>
    <p:sldId id="305" r:id="rId22"/>
    <p:sldId id="306" r:id="rId23"/>
    <p:sldId id="307" r:id="rId24"/>
    <p:sldId id="30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B1EE2E-6C10-47CB-B76A-431EF0DA47C7}"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207781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B1EE2E-6C10-47CB-B76A-431EF0DA47C7}"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053257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B1EE2E-6C10-47CB-B76A-431EF0DA47C7}"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738512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B1EE2E-6C10-47CB-B76A-431EF0DA47C7}"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2930191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B1EE2E-6C10-47CB-B76A-431EF0DA47C7}"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2073650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B1EE2E-6C10-47CB-B76A-431EF0DA47C7}"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2557766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B1EE2E-6C10-47CB-B76A-431EF0DA47C7}" type="datetimeFigureOut">
              <a:rPr lang="en-US" smtClean="0"/>
              <a:t>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2052760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1EE2E-6C10-47CB-B76A-431EF0DA47C7}" type="datetimeFigureOut">
              <a:rPr lang="en-US" smtClean="0"/>
              <a:t>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1567416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B1EE2E-6C10-47CB-B76A-431EF0DA47C7}" type="datetimeFigureOut">
              <a:rPr lang="en-US" smtClean="0"/>
              <a:t>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4271627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B1EE2E-6C10-47CB-B76A-431EF0DA47C7}"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668781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B1EE2E-6C10-47CB-B76A-431EF0DA47C7}"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203390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1EE2E-6C10-47CB-B76A-431EF0DA47C7}" type="datetimeFigureOut">
              <a:rPr lang="en-US" smtClean="0"/>
              <a:t>3/1/2019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780F5-400E-4544-906D-1FAC727848CD}" type="slidenum">
              <a:rPr lang="en-US" smtClean="0"/>
              <a:t>‹#›</a:t>
            </a:fld>
            <a:endParaRPr lang="en-US"/>
          </a:p>
        </p:txBody>
      </p:sp>
    </p:spTree>
    <p:extLst>
      <p:ext uri="{BB962C8B-B14F-4D97-AF65-F5344CB8AC3E}">
        <p14:creationId xmlns:p14="http://schemas.microsoft.com/office/powerpoint/2010/main" val="3575328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3553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266F90-A623-4AAE-BDC3-6828D11476E8}"/>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B4C8C768-F22A-4EB1-988B-BB42136EC81B}"/>
              </a:ext>
            </a:extLst>
          </p:cNvPr>
          <p:cNvSpPr/>
          <p:nvPr/>
        </p:nvSpPr>
        <p:spPr>
          <a:xfrm>
            <a:off x="-19" y="0"/>
            <a:ext cx="9143999" cy="6001643"/>
          </a:xfrm>
          <a:prstGeom prst="rect">
            <a:avLst/>
          </a:prstGeom>
          <a:solidFill>
            <a:srgbClr val="000000">
              <a:alpha val="38039"/>
            </a:srgbClr>
          </a:solidFill>
        </p:spPr>
        <p:txBody>
          <a:bodyPr wrap="square">
            <a:spAutoFit/>
          </a:bodyPr>
          <a:lstStyle/>
          <a:p>
            <a:r>
              <a:rPr lang="en-US" sz="3200" b="1" baseline="30000" dirty="0">
                <a:solidFill>
                  <a:schemeClr val="bg1"/>
                </a:solidFill>
                <a:cs typeface="Times New Roman" panose="02020603050405020304" pitchFamily="18" charset="0"/>
              </a:rPr>
              <a:t>9 </a:t>
            </a:r>
            <a:r>
              <a:rPr lang="en-US" sz="3200" b="1" dirty="0">
                <a:solidFill>
                  <a:schemeClr val="bg1"/>
                </a:solidFill>
                <a:cs typeface="Times New Roman" panose="02020603050405020304" pitchFamily="18" charset="0"/>
              </a:rPr>
              <a:t>And he went out and followed him. He did not know that what was being done by the angel was real, but thought he was seeing a vision. </a:t>
            </a:r>
            <a:r>
              <a:rPr lang="en-US" sz="3200" b="1" baseline="30000" dirty="0">
                <a:solidFill>
                  <a:schemeClr val="bg1"/>
                </a:solidFill>
                <a:cs typeface="Times New Roman" panose="02020603050405020304" pitchFamily="18" charset="0"/>
              </a:rPr>
              <a:t>10 </a:t>
            </a:r>
            <a:r>
              <a:rPr lang="en-US" sz="3200" b="1" dirty="0">
                <a:solidFill>
                  <a:schemeClr val="bg1"/>
                </a:solidFill>
                <a:cs typeface="Times New Roman" panose="02020603050405020304" pitchFamily="18" charset="0"/>
              </a:rPr>
              <a:t>When they had passed the first and the second guard, they came to the iron gate leading into the city. It opened for them of its own accord, and they went out and went along one street, and immediately the angel left him. </a:t>
            </a:r>
            <a:r>
              <a:rPr lang="en-US" sz="3200" b="1" baseline="30000" dirty="0">
                <a:solidFill>
                  <a:schemeClr val="bg1"/>
                </a:solidFill>
                <a:cs typeface="Times New Roman" panose="02020603050405020304" pitchFamily="18" charset="0"/>
              </a:rPr>
              <a:t>11 </a:t>
            </a:r>
            <a:r>
              <a:rPr lang="en-US" sz="3200" b="1" dirty="0">
                <a:solidFill>
                  <a:schemeClr val="bg1"/>
                </a:solidFill>
                <a:cs typeface="Times New Roman" panose="02020603050405020304" pitchFamily="18" charset="0"/>
              </a:rPr>
              <a:t>When Peter came to himself, he said, “Now I am sure that the Lord has sent his angel and rescued me from the hand of Herod and from all that the Jewish people were expecting.”</a:t>
            </a:r>
            <a:r>
              <a:rPr lang="en-US" sz="3200" dirty="0">
                <a:solidFill>
                  <a:schemeClr val="bg1"/>
                </a:solidFill>
                <a:effectLst>
                  <a:glow rad="228600">
                    <a:schemeClr val="tx1">
                      <a:alpha val="40000"/>
                    </a:schemeClr>
                  </a:glow>
                </a:effectLst>
                <a:cs typeface="Times New Roman" panose="02020603050405020304" pitchFamily="18" charset="0"/>
              </a:rPr>
              <a:t>																					</a:t>
            </a:r>
            <a:r>
              <a:rPr lang="en-US" sz="3200" i="1" dirty="0">
                <a:solidFill>
                  <a:schemeClr val="bg1"/>
                </a:solidFill>
                <a:effectLst>
                  <a:glow rad="228600">
                    <a:schemeClr val="tx1">
                      <a:alpha val="40000"/>
                    </a:schemeClr>
                  </a:glow>
                </a:effectLst>
                <a:cs typeface="Times New Roman" panose="02020603050405020304" pitchFamily="18" charset="0"/>
              </a:rPr>
              <a:t>Acts 12:9-11</a:t>
            </a:r>
          </a:p>
        </p:txBody>
      </p:sp>
    </p:spTree>
    <p:extLst>
      <p:ext uri="{BB962C8B-B14F-4D97-AF65-F5344CB8AC3E}">
        <p14:creationId xmlns:p14="http://schemas.microsoft.com/office/powerpoint/2010/main" val="1584004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266F90-A623-4AAE-BDC3-6828D11476E8}"/>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B4C8C768-F22A-4EB1-988B-BB42136EC81B}"/>
              </a:ext>
            </a:extLst>
          </p:cNvPr>
          <p:cNvSpPr/>
          <p:nvPr/>
        </p:nvSpPr>
        <p:spPr>
          <a:xfrm>
            <a:off x="-19" y="0"/>
            <a:ext cx="9143999" cy="6001643"/>
          </a:xfrm>
          <a:prstGeom prst="rect">
            <a:avLst/>
          </a:prstGeom>
          <a:solidFill>
            <a:srgbClr val="000000">
              <a:alpha val="38039"/>
            </a:srgbClr>
          </a:solidFill>
        </p:spPr>
        <p:txBody>
          <a:bodyPr wrap="square">
            <a:spAutoFit/>
          </a:bodyPr>
          <a:lstStyle/>
          <a:p>
            <a:r>
              <a:rPr lang="en-US" sz="3200" b="1" baseline="30000" dirty="0">
                <a:solidFill>
                  <a:schemeClr val="bg1"/>
                </a:solidFill>
                <a:cs typeface="Times New Roman" panose="02020603050405020304" pitchFamily="18" charset="0"/>
              </a:rPr>
              <a:t>9 </a:t>
            </a:r>
            <a:r>
              <a:rPr lang="en-US" sz="3200" b="1" dirty="0">
                <a:solidFill>
                  <a:schemeClr val="bg1"/>
                </a:solidFill>
                <a:cs typeface="Times New Roman" panose="02020603050405020304" pitchFamily="18" charset="0"/>
              </a:rPr>
              <a:t>And he went out and followed him. He did not know that what was being done by the angel was real, but thought he was seeing a vision. </a:t>
            </a:r>
            <a:r>
              <a:rPr lang="en-US" sz="3200" b="1" baseline="30000" dirty="0">
                <a:solidFill>
                  <a:schemeClr val="bg1"/>
                </a:solidFill>
                <a:cs typeface="Times New Roman" panose="02020603050405020304" pitchFamily="18" charset="0"/>
              </a:rPr>
              <a:t>10 </a:t>
            </a:r>
            <a:r>
              <a:rPr lang="en-US" sz="3200" b="1" dirty="0">
                <a:solidFill>
                  <a:srgbClr val="FFFF00"/>
                </a:solidFill>
                <a:cs typeface="Times New Roman" panose="02020603050405020304" pitchFamily="18" charset="0"/>
              </a:rPr>
              <a:t>When they had passed the first and the second guard, they came to the iron gate leading into the city. It opened for them of its own accord</a:t>
            </a:r>
            <a:r>
              <a:rPr lang="en-US" sz="3200" b="1" dirty="0">
                <a:solidFill>
                  <a:schemeClr val="bg1"/>
                </a:solidFill>
                <a:cs typeface="Times New Roman" panose="02020603050405020304" pitchFamily="18" charset="0"/>
              </a:rPr>
              <a:t>, and they went out and went along one street, and immediately the angel left him. </a:t>
            </a:r>
            <a:r>
              <a:rPr lang="en-US" sz="3200" b="1" baseline="30000" dirty="0">
                <a:solidFill>
                  <a:schemeClr val="bg1"/>
                </a:solidFill>
                <a:cs typeface="Times New Roman" panose="02020603050405020304" pitchFamily="18" charset="0"/>
              </a:rPr>
              <a:t>11 </a:t>
            </a:r>
            <a:r>
              <a:rPr lang="en-US" sz="3200" b="1" dirty="0">
                <a:solidFill>
                  <a:schemeClr val="bg1"/>
                </a:solidFill>
                <a:cs typeface="Times New Roman" panose="02020603050405020304" pitchFamily="18" charset="0"/>
              </a:rPr>
              <a:t>When Peter came to himself, he said, “Now I am sure that the Lord has sent his angel and rescued me from the hand of Herod and from all that the Jewish people were expecting.”</a:t>
            </a:r>
            <a:r>
              <a:rPr lang="en-US" sz="3200" dirty="0">
                <a:solidFill>
                  <a:schemeClr val="bg1"/>
                </a:solidFill>
                <a:effectLst>
                  <a:glow rad="228600">
                    <a:schemeClr val="tx1">
                      <a:alpha val="40000"/>
                    </a:schemeClr>
                  </a:glow>
                </a:effectLst>
                <a:cs typeface="Times New Roman" panose="02020603050405020304" pitchFamily="18" charset="0"/>
              </a:rPr>
              <a:t>																					</a:t>
            </a:r>
            <a:r>
              <a:rPr lang="en-US" sz="3200" i="1" dirty="0">
                <a:solidFill>
                  <a:schemeClr val="bg1"/>
                </a:solidFill>
                <a:effectLst>
                  <a:glow rad="228600">
                    <a:schemeClr val="tx1">
                      <a:alpha val="40000"/>
                    </a:schemeClr>
                  </a:glow>
                </a:effectLst>
                <a:cs typeface="Times New Roman" panose="02020603050405020304" pitchFamily="18" charset="0"/>
              </a:rPr>
              <a:t>Acts 12:9-11</a:t>
            </a:r>
          </a:p>
        </p:txBody>
      </p:sp>
    </p:spTree>
    <p:extLst>
      <p:ext uri="{BB962C8B-B14F-4D97-AF65-F5344CB8AC3E}">
        <p14:creationId xmlns:p14="http://schemas.microsoft.com/office/powerpoint/2010/main" val="47972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AC4B1DE-321C-4143-8A99-495A4A50255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AF5F762C-4A22-462C-AA8F-B7B0F2DA6229}"/>
              </a:ext>
            </a:extLst>
          </p:cNvPr>
          <p:cNvSpPr/>
          <p:nvPr/>
        </p:nvSpPr>
        <p:spPr>
          <a:xfrm>
            <a:off x="-19" y="1"/>
            <a:ext cx="9144019" cy="2554545"/>
          </a:xfrm>
          <a:prstGeom prst="rect">
            <a:avLst/>
          </a:prstGeom>
          <a:noFill/>
        </p:spPr>
        <p:txBody>
          <a:bodyPr wrap="square">
            <a:spAutoFit/>
          </a:bodyPr>
          <a:lstStyle/>
          <a:p>
            <a:r>
              <a:rPr lang="en-US" sz="3200" b="1" baseline="30000" dirty="0">
                <a:solidFill>
                  <a:schemeClr val="bg1"/>
                </a:solidFill>
                <a:effectLst>
                  <a:glow rad="228600">
                    <a:schemeClr val="tx1">
                      <a:alpha val="40000"/>
                    </a:schemeClr>
                  </a:glow>
                </a:effectLst>
              </a:rPr>
              <a:t>12 </a:t>
            </a:r>
            <a:r>
              <a:rPr lang="en-US" sz="3200" b="1" dirty="0">
                <a:solidFill>
                  <a:schemeClr val="bg1"/>
                </a:solidFill>
                <a:effectLst>
                  <a:glow rad="228600">
                    <a:schemeClr val="tx1">
                      <a:alpha val="40000"/>
                    </a:schemeClr>
                  </a:glow>
                </a:effectLst>
              </a:rPr>
              <a:t>When he realized this, he went to the house of Mary, the mother of John whose other name was Mark, where </a:t>
            </a:r>
            <a:r>
              <a:rPr lang="en-US" sz="3200" b="1" dirty="0">
                <a:solidFill>
                  <a:srgbClr val="FFFF00"/>
                </a:solidFill>
                <a:effectLst>
                  <a:glow rad="228600">
                    <a:schemeClr val="tx1">
                      <a:alpha val="40000"/>
                    </a:schemeClr>
                  </a:glow>
                </a:effectLst>
              </a:rPr>
              <a:t>many were gathered together and were praying</a:t>
            </a:r>
            <a:r>
              <a:rPr lang="en-US" sz="3200" b="1" dirty="0">
                <a:solidFill>
                  <a:schemeClr val="bg1"/>
                </a:solidFill>
                <a:effectLst>
                  <a:glow rad="228600">
                    <a:schemeClr val="tx1">
                      <a:alpha val="40000"/>
                    </a:schemeClr>
                  </a:glow>
                </a:effectLst>
              </a:rPr>
              <a:t>.</a:t>
            </a:r>
            <a:r>
              <a:rPr lang="en-US" sz="3200" b="1" dirty="0">
                <a:solidFill>
                  <a:schemeClr val="bg1"/>
                </a:solidFill>
                <a:effectLst>
                  <a:glow rad="228600">
                    <a:schemeClr val="tx1">
                      <a:alpha val="40000"/>
                    </a:schemeClr>
                  </a:glow>
                </a:effectLst>
                <a:cs typeface="Times New Roman" panose="02020603050405020304" pitchFamily="18" charset="0"/>
              </a:rPr>
              <a:t>					</a:t>
            </a:r>
            <a:r>
              <a:rPr lang="en-US" sz="3200" dirty="0">
                <a:solidFill>
                  <a:schemeClr val="bg1"/>
                </a:solidFill>
                <a:effectLst>
                  <a:glow rad="228600">
                    <a:schemeClr val="tx1">
                      <a:alpha val="40000"/>
                    </a:schemeClr>
                  </a:glow>
                </a:effectLst>
                <a:cs typeface="Times New Roman" panose="02020603050405020304" pitchFamily="18" charset="0"/>
              </a:rPr>
              <a:t>																											</a:t>
            </a:r>
            <a:r>
              <a:rPr lang="en-US" sz="3200" i="1" dirty="0">
                <a:solidFill>
                  <a:schemeClr val="bg1"/>
                </a:solidFill>
                <a:effectLst>
                  <a:glow rad="228600">
                    <a:schemeClr val="tx1">
                      <a:alpha val="40000"/>
                    </a:schemeClr>
                  </a:glow>
                </a:effectLst>
                <a:cs typeface="Times New Roman" panose="02020603050405020304" pitchFamily="18" charset="0"/>
              </a:rPr>
              <a:t>Acts 12:12</a:t>
            </a:r>
          </a:p>
        </p:txBody>
      </p:sp>
    </p:spTree>
    <p:extLst>
      <p:ext uri="{BB962C8B-B14F-4D97-AF65-F5344CB8AC3E}">
        <p14:creationId xmlns:p14="http://schemas.microsoft.com/office/powerpoint/2010/main" val="1279728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32341A8-B9D7-41B1-924B-8E32818EB8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4457" y="1465045"/>
            <a:ext cx="3599543" cy="5392955"/>
          </a:xfrm>
          <a:prstGeom prst="rect">
            <a:avLst/>
          </a:prstGeom>
        </p:spPr>
      </p:pic>
      <p:sp>
        <p:nvSpPr>
          <p:cNvPr id="6" name="Rectangle 5">
            <a:extLst>
              <a:ext uri="{FF2B5EF4-FFF2-40B4-BE49-F238E27FC236}">
                <a16:creationId xmlns:a16="http://schemas.microsoft.com/office/drawing/2014/main" id="{B05CFC16-9CF0-4483-88B3-58C82ACAE9E1}"/>
              </a:ext>
            </a:extLst>
          </p:cNvPr>
          <p:cNvSpPr/>
          <p:nvPr/>
        </p:nvSpPr>
        <p:spPr>
          <a:xfrm>
            <a:off x="0" y="116970"/>
            <a:ext cx="9144000" cy="1569660"/>
          </a:xfrm>
          <a:prstGeom prst="rect">
            <a:avLst/>
          </a:prstGeom>
        </p:spPr>
        <p:txBody>
          <a:bodyPr wrap="square">
            <a:spAutoFit/>
          </a:bodyPr>
          <a:lstStyle/>
          <a:p>
            <a:r>
              <a:rPr lang="en-US" sz="3200" b="1" baseline="30000" dirty="0">
                <a:solidFill>
                  <a:schemeClr val="bg1"/>
                </a:solidFill>
              </a:rPr>
              <a:t>13 </a:t>
            </a:r>
            <a:r>
              <a:rPr lang="en-US" sz="3200" b="1" dirty="0">
                <a:solidFill>
                  <a:schemeClr val="bg1"/>
                </a:solidFill>
              </a:rPr>
              <a:t>And when he knocked at the door of the gateway, a servant girl named Rhoda came to answer. </a:t>
            </a:r>
          </a:p>
          <a:p>
            <a:r>
              <a:rPr lang="en-US" sz="3200" i="1" dirty="0">
                <a:solidFill>
                  <a:schemeClr val="bg1"/>
                </a:solidFill>
                <a:effectLst>
                  <a:glow rad="228600">
                    <a:schemeClr val="tx1">
                      <a:alpha val="40000"/>
                    </a:schemeClr>
                  </a:glow>
                </a:effectLst>
              </a:rPr>
              <a:t>															Acts 12:13</a:t>
            </a:r>
          </a:p>
        </p:txBody>
      </p:sp>
    </p:spTree>
    <p:extLst>
      <p:ext uri="{BB962C8B-B14F-4D97-AF65-F5344CB8AC3E}">
        <p14:creationId xmlns:p14="http://schemas.microsoft.com/office/powerpoint/2010/main" val="64150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32341A8-B9D7-41B1-924B-8E32818EB8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4457" y="1465045"/>
            <a:ext cx="3599543" cy="5392955"/>
          </a:xfrm>
          <a:prstGeom prst="rect">
            <a:avLst/>
          </a:prstGeom>
        </p:spPr>
      </p:pic>
      <p:sp>
        <p:nvSpPr>
          <p:cNvPr id="6" name="Rectangle 5">
            <a:extLst>
              <a:ext uri="{FF2B5EF4-FFF2-40B4-BE49-F238E27FC236}">
                <a16:creationId xmlns:a16="http://schemas.microsoft.com/office/drawing/2014/main" id="{B05CFC16-9CF0-4483-88B3-58C82ACAE9E1}"/>
              </a:ext>
            </a:extLst>
          </p:cNvPr>
          <p:cNvSpPr/>
          <p:nvPr/>
        </p:nvSpPr>
        <p:spPr>
          <a:xfrm>
            <a:off x="0" y="0"/>
            <a:ext cx="9144000" cy="2062103"/>
          </a:xfrm>
          <a:prstGeom prst="rect">
            <a:avLst/>
          </a:prstGeom>
        </p:spPr>
        <p:txBody>
          <a:bodyPr wrap="square">
            <a:spAutoFit/>
          </a:bodyPr>
          <a:lstStyle/>
          <a:p>
            <a:r>
              <a:rPr lang="en-US" sz="3200" b="1" baseline="30000" dirty="0">
                <a:solidFill>
                  <a:schemeClr val="bg1"/>
                </a:solidFill>
              </a:rPr>
              <a:t>14 </a:t>
            </a:r>
            <a:r>
              <a:rPr lang="en-US" sz="3200" b="1" dirty="0">
                <a:solidFill>
                  <a:schemeClr val="bg1"/>
                </a:solidFill>
              </a:rPr>
              <a:t>Recognizing Peter's voice, in her joy she did not open the gate but ran in and reported that Peter was standing at the gate.</a:t>
            </a:r>
            <a:r>
              <a:rPr lang="en-US" sz="3200" b="1" i="1" dirty="0">
                <a:solidFill>
                  <a:schemeClr val="bg1"/>
                </a:solidFill>
                <a:effectLst>
                  <a:glow rad="228600">
                    <a:schemeClr val="tx1">
                      <a:alpha val="40000"/>
                    </a:schemeClr>
                  </a:glow>
                </a:effectLst>
              </a:rPr>
              <a:t>	</a:t>
            </a:r>
            <a:r>
              <a:rPr lang="en-US" sz="3200" i="1" dirty="0">
                <a:solidFill>
                  <a:schemeClr val="bg1"/>
                </a:solidFill>
                <a:effectLst>
                  <a:glow rad="228600">
                    <a:schemeClr val="tx1">
                      <a:alpha val="40000"/>
                    </a:schemeClr>
                  </a:glow>
                </a:effectLst>
              </a:rPr>
              <a:t>																										Acts 12:14</a:t>
            </a:r>
          </a:p>
        </p:txBody>
      </p:sp>
    </p:spTree>
    <p:extLst>
      <p:ext uri="{BB962C8B-B14F-4D97-AF65-F5344CB8AC3E}">
        <p14:creationId xmlns:p14="http://schemas.microsoft.com/office/powerpoint/2010/main" val="600139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32341A8-B9D7-41B1-924B-8E32818EB8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4457" y="1465045"/>
            <a:ext cx="3599543" cy="5392955"/>
          </a:xfrm>
          <a:prstGeom prst="rect">
            <a:avLst/>
          </a:prstGeom>
        </p:spPr>
      </p:pic>
      <p:sp>
        <p:nvSpPr>
          <p:cNvPr id="6" name="Rectangle 5">
            <a:extLst>
              <a:ext uri="{FF2B5EF4-FFF2-40B4-BE49-F238E27FC236}">
                <a16:creationId xmlns:a16="http://schemas.microsoft.com/office/drawing/2014/main" id="{B05CFC16-9CF0-4483-88B3-58C82ACAE9E1}"/>
              </a:ext>
            </a:extLst>
          </p:cNvPr>
          <p:cNvSpPr/>
          <p:nvPr/>
        </p:nvSpPr>
        <p:spPr>
          <a:xfrm>
            <a:off x="0" y="0"/>
            <a:ext cx="9144000" cy="5016758"/>
          </a:xfrm>
          <a:prstGeom prst="rect">
            <a:avLst/>
          </a:prstGeom>
          <a:solidFill>
            <a:srgbClr val="000000">
              <a:alpha val="22000"/>
            </a:srgbClr>
          </a:solidFill>
        </p:spPr>
        <p:txBody>
          <a:bodyPr wrap="square">
            <a:spAutoFit/>
          </a:bodyPr>
          <a:lstStyle/>
          <a:p>
            <a:r>
              <a:rPr lang="en-US" sz="3200" b="1" baseline="30000" dirty="0">
                <a:solidFill>
                  <a:schemeClr val="bg1"/>
                </a:solidFill>
                <a:effectLst>
                  <a:glow rad="228600">
                    <a:schemeClr val="tx1">
                      <a:alpha val="40000"/>
                    </a:schemeClr>
                  </a:glow>
                </a:effectLst>
              </a:rPr>
              <a:t>15 </a:t>
            </a:r>
            <a:r>
              <a:rPr lang="en-US" sz="3200" b="1" dirty="0">
                <a:solidFill>
                  <a:schemeClr val="bg1"/>
                </a:solidFill>
                <a:effectLst>
                  <a:glow rad="228600">
                    <a:schemeClr val="tx1">
                      <a:alpha val="40000"/>
                    </a:schemeClr>
                  </a:glow>
                </a:effectLst>
              </a:rPr>
              <a:t>They said to her, “You are out of your mind.” But she kept insisting that it was so, and they kept saying, “It is his angel!” </a:t>
            </a:r>
            <a:r>
              <a:rPr lang="en-US" sz="3200" b="1" baseline="30000" dirty="0">
                <a:solidFill>
                  <a:schemeClr val="bg1"/>
                </a:solidFill>
                <a:effectLst>
                  <a:glow rad="228600">
                    <a:schemeClr val="tx1">
                      <a:alpha val="40000"/>
                    </a:schemeClr>
                  </a:glow>
                </a:effectLst>
              </a:rPr>
              <a:t>16 </a:t>
            </a:r>
            <a:r>
              <a:rPr lang="en-US" sz="3200" b="1" dirty="0">
                <a:solidFill>
                  <a:schemeClr val="bg1"/>
                </a:solidFill>
                <a:effectLst>
                  <a:glow rad="228600">
                    <a:schemeClr val="tx1">
                      <a:alpha val="40000"/>
                    </a:schemeClr>
                  </a:glow>
                </a:effectLst>
              </a:rPr>
              <a:t>But Peter continued knocking, and when they opened, they saw him and were amazed. </a:t>
            </a:r>
            <a:r>
              <a:rPr lang="en-US" sz="3200" b="1" baseline="30000" dirty="0">
                <a:solidFill>
                  <a:schemeClr val="bg1"/>
                </a:solidFill>
                <a:effectLst>
                  <a:glow rad="228600">
                    <a:schemeClr val="tx1">
                      <a:alpha val="40000"/>
                    </a:schemeClr>
                  </a:glow>
                </a:effectLst>
              </a:rPr>
              <a:t>17 </a:t>
            </a:r>
            <a:r>
              <a:rPr lang="en-US" sz="3200" b="1" dirty="0">
                <a:solidFill>
                  <a:schemeClr val="bg1"/>
                </a:solidFill>
                <a:effectLst>
                  <a:glow rad="228600">
                    <a:schemeClr val="tx1">
                      <a:alpha val="40000"/>
                    </a:schemeClr>
                  </a:glow>
                </a:effectLst>
              </a:rPr>
              <a:t>But motioning to them with his hand to be silent, he described to them how the Lord had brought him out of the prison. And he said, </a:t>
            </a:r>
          </a:p>
          <a:p>
            <a:r>
              <a:rPr lang="en-US" sz="3200" b="1" dirty="0">
                <a:solidFill>
                  <a:schemeClr val="bg1"/>
                </a:solidFill>
                <a:effectLst>
                  <a:glow rad="228600">
                    <a:schemeClr val="tx1">
                      <a:alpha val="40000"/>
                    </a:schemeClr>
                  </a:glow>
                </a:effectLst>
              </a:rPr>
              <a:t>“Tell these things to James and to the brothers.”</a:t>
            </a:r>
            <a:endParaRPr lang="en-US" sz="3200" b="1" baseline="30000" dirty="0">
              <a:solidFill>
                <a:schemeClr val="bg1"/>
              </a:solidFill>
              <a:effectLst>
                <a:glow rad="228600">
                  <a:schemeClr val="tx1">
                    <a:alpha val="40000"/>
                  </a:schemeClr>
                </a:glow>
              </a:effectLst>
            </a:endParaRPr>
          </a:p>
          <a:p>
            <a:r>
              <a:rPr lang="en-US" sz="3200" b="1" dirty="0">
                <a:solidFill>
                  <a:schemeClr val="bg1"/>
                </a:solidFill>
                <a:effectLst>
                  <a:glow rad="228600">
                    <a:schemeClr val="tx1">
                      <a:alpha val="40000"/>
                    </a:schemeClr>
                  </a:glow>
                </a:effectLst>
              </a:rPr>
              <a:t> Then he departed and went to another place. </a:t>
            </a:r>
          </a:p>
          <a:p>
            <a:r>
              <a:rPr lang="en-US" sz="3200" b="1" dirty="0">
                <a:solidFill>
                  <a:schemeClr val="bg1"/>
                </a:solidFill>
                <a:effectLst>
                  <a:glow rad="228600">
                    <a:schemeClr val="tx1">
                      <a:alpha val="40000"/>
                    </a:schemeClr>
                  </a:glow>
                </a:effectLst>
              </a:rPr>
              <a:t>														</a:t>
            </a:r>
            <a:r>
              <a:rPr lang="en-US" sz="3200" b="1" i="1" dirty="0">
                <a:solidFill>
                  <a:schemeClr val="bg1"/>
                </a:solidFill>
                <a:effectLst>
                  <a:glow rad="228600">
                    <a:schemeClr val="tx1">
                      <a:alpha val="40000"/>
                    </a:schemeClr>
                  </a:glow>
                </a:effectLst>
              </a:rPr>
              <a:t>Acts 12:15-17</a:t>
            </a:r>
          </a:p>
        </p:txBody>
      </p:sp>
    </p:spTree>
    <p:extLst>
      <p:ext uri="{BB962C8B-B14F-4D97-AF65-F5344CB8AC3E}">
        <p14:creationId xmlns:p14="http://schemas.microsoft.com/office/powerpoint/2010/main" val="2093612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0F5F6C3-10EB-4F5A-BD2E-5A51E89B907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57052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649520-978D-468A-B75A-37C7BF110DC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2" name="TextBox 1">
            <a:extLst>
              <a:ext uri="{FF2B5EF4-FFF2-40B4-BE49-F238E27FC236}">
                <a16:creationId xmlns:a16="http://schemas.microsoft.com/office/drawing/2014/main" id="{F11BC037-22FA-4D72-AEB7-F1CBB5604AE8}"/>
              </a:ext>
            </a:extLst>
          </p:cNvPr>
          <p:cNvSpPr txBox="1"/>
          <p:nvPr/>
        </p:nvSpPr>
        <p:spPr>
          <a:xfrm>
            <a:off x="0" y="0"/>
            <a:ext cx="9144000" cy="707886"/>
          </a:xfrm>
          <a:prstGeom prst="rect">
            <a:avLst/>
          </a:prstGeom>
          <a:noFill/>
        </p:spPr>
        <p:txBody>
          <a:bodyPr wrap="square" rtlCol="0">
            <a:spAutoFit/>
          </a:bodyPr>
          <a:lstStyle/>
          <a:p>
            <a:pPr algn="ctr"/>
            <a:r>
              <a:rPr lang="en-US" sz="4000" b="1" dirty="0">
                <a:solidFill>
                  <a:srgbClr val="FFFF00"/>
                </a:solidFill>
                <a:effectLst>
                  <a:glow rad="228600">
                    <a:schemeClr val="tx1">
                      <a:alpha val="40000"/>
                    </a:schemeClr>
                  </a:glow>
                </a:effectLst>
                <a:latin typeface="AR JULIAN" panose="02000000000000000000" pitchFamily="2" charset="0"/>
              </a:rPr>
              <a:t>The Response of the People Praying</a:t>
            </a:r>
          </a:p>
        </p:txBody>
      </p:sp>
      <p:sp>
        <p:nvSpPr>
          <p:cNvPr id="4" name="Rectangle 3">
            <a:extLst>
              <a:ext uri="{FF2B5EF4-FFF2-40B4-BE49-F238E27FC236}">
                <a16:creationId xmlns:a16="http://schemas.microsoft.com/office/drawing/2014/main" id="{7B0B4CB1-B059-499F-BE8C-C6ED7FFA9822}"/>
              </a:ext>
            </a:extLst>
          </p:cNvPr>
          <p:cNvSpPr/>
          <p:nvPr/>
        </p:nvSpPr>
        <p:spPr>
          <a:xfrm>
            <a:off x="-20" y="707886"/>
            <a:ext cx="9144000" cy="1569660"/>
          </a:xfrm>
          <a:prstGeom prst="rect">
            <a:avLst/>
          </a:prstGeom>
          <a:solidFill>
            <a:schemeClr val="tx1">
              <a:alpha val="24000"/>
            </a:schemeClr>
          </a:solidFill>
        </p:spPr>
        <p:txBody>
          <a:bodyPr wrap="square">
            <a:spAutoFit/>
          </a:bodyPr>
          <a:lstStyle/>
          <a:p>
            <a:r>
              <a:rPr lang="en-US" sz="3200" dirty="0">
                <a:solidFill>
                  <a:schemeClr val="bg1"/>
                </a:solidFill>
                <a:effectLst>
                  <a:glow rad="228600">
                    <a:schemeClr val="tx1">
                      <a:alpha val="40000"/>
                    </a:schemeClr>
                  </a:glow>
                </a:effectLst>
                <a:latin typeface="Helvetica Neue"/>
              </a:rPr>
              <a:t>So Peter was kept in prison, but </a:t>
            </a:r>
            <a:r>
              <a:rPr lang="en-US" sz="3200" b="1" dirty="0">
                <a:solidFill>
                  <a:schemeClr val="bg1"/>
                </a:solidFill>
                <a:effectLst>
                  <a:glow rad="228600">
                    <a:schemeClr val="tx1">
                      <a:alpha val="40000"/>
                    </a:schemeClr>
                  </a:glow>
                </a:effectLst>
                <a:latin typeface="Helvetica Neue"/>
              </a:rPr>
              <a:t>earnest prayer </a:t>
            </a:r>
            <a:r>
              <a:rPr lang="en-US" sz="3200" dirty="0">
                <a:solidFill>
                  <a:schemeClr val="bg1"/>
                </a:solidFill>
                <a:effectLst>
                  <a:glow rad="228600">
                    <a:schemeClr val="tx1">
                      <a:alpha val="40000"/>
                    </a:schemeClr>
                  </a:glow>
                </a:effectLst>
                <a:latin typeface="Helvetica Neue"/>
              </a:rPr>
              <a:t>for him was made to God by the church </a:t>
            </a:r>
          </a:p>
          <a:p>
            <a:r>
              <a:rPr lang="en-US" sz="3200" dirty="0">
                <a:solidFill>
                  <a:schemeClr val="bg1"/>
                </a:solidFill>
                <a:effectLst>
                  <a:glow rad="228600">
                    <a:schemeClr val="tx1">
                      <a:alpha val="40000"/>
                    </a:schemeClr>
                  </a:glow>
                </a:effectLst>
                <a:latin typeface="Helvetica Neue"/>
              </a:rPr>
              <a:t>															</a:t>
            </a:r>
            <a:r>
              <a:rPr lang="en-US" sz="3200" i="1" dirty="0">
                <a:solidFill>
                  <a:schemeClr val="bg1"/>
                </a:solidFill>
                <a:effectLst>
                  <a:glow rad="228600">
                    <a:schemeClr val="tx1">
                      <a:alpha val="40000"/>
                    </a:schemeClr>
                  </a:glow>
                </a:effectLst>
                <a:latin typeface="Helvetica Neue"/>
              </a:rPr>
              <a:t>Acts 12:5</a:t>
            </a:r>
            <a:endParaRPr lang="en-US" sz="3200" i="1" dirty="0">
              <a:solidFill>
                <a:schemeClr val="bg1"/>
              </a:solidFill>
              <a:effectLst>
                <a:glow rad="228600">
                  <a:schemeClr val="tx1">
                    <a:alpha val="40000"/>
                  </a:schemeClr>
                </a:glow>
              </a:effectLst>
            </a:endParaRPr>
          </a:p>
        </p:txBody>
      </p:sp>
      <p:sp>
        <p:nvSpPr>
          <p:cNvPr id="5" name="Rectangle 4">
            <a:extLst>
              <a:ext uri="{FF2B5EF4-FFF2-40B4-BE49-F238E27FC236}">
                <a16:creationId xmlns:a16="http://schemas.microsoft.com/office/drawing/2014/main" id="{EA175046-D660-48E5-9310-CADEAA38FB9C}"/>
              </a:ext>
            </a:extLst>
          </p:cNvPr>
          <p:cNvSpPr/>
          <p:nvPr/>
        </p:nvSpPr>
        <p:spPr>
          <a:xfrm>
            <a:off x="-20" y="2371034"/>
            <a:ext cx="9144000" cy="2554545"/>
          </a:xfrm>
          <a:prstGeom prst="rect">
            <a:avLst/>
          </a:prstGeom>
          <a:solidFill>
            <a:schemeClr val="tx1">
              <a:alpha val="24000"/>
            </a:schemeClr>
          </a:solidFill>
        </p:spPr>
        <p:txBody>
          <a:bodyPr wrap="square">
            <a:spAutoFit/>
          </a:bodyPr>
          <a:lstStyle/>
          <a:p>
            <a:r>
              <a:rPr lang="en-US" sz="3200" dirty="0">
                <a:solidFill>
                  <a:schemeClr val="bg1"/>
                </a:solidFill>
                <a:effectLst>
                  <a:glow rad="228600">
                    <a:schemeClr val="tx1">
                      <a:alpha val="40000"/>
                    </a:schemeClr>
                  </a:glow>
                </a:effectLst>
                <a:latin typeface="Helvetica Neue"/>
              </a:rPr>
              <a:t>When he realized this, he went to the house of Mary, the mother of John whose other name was Mark, where many were gathered together and </a:t>
            </a:r>
            <a:r>
              <a:rPr lang="en-US" sz="3200" b="1" dirty="0">
                <a:solidFill>
                  <a:schemeClr val="bg1"/>
                </a:solidFill>
                <a:effectLst>
                  <a:glow rad="228600">
                    <a:schemeClr val="tx1">
                      <a:alpha val="40000"/>
                    </a:schemeClr>
                  </a:glow>
                </a:effectLst>
                <a:latin typeface="Helvetica Neue"/>
              </a:rPr>
              <a:t>were praying</a:t>
            </a:r>
            <a:r>
              <a:rPr lang="en-US" sz="3200" dirty="0">
                <a:solidFill>
                  <a:schemeClr val="bg1"/>
                </a:solidFill>
                <a:latin typeface="Helvetica Neue"/>
              </a:rPr>
              <a:t>.</a:t>
            </a:r>
            <a:r>
              <a:rPr lang="en-US" sz="3200" dirty="0">
                <a:solidFill>
                  <a:schemeClr val="bg1"/>
                </a:solidFill>
                <a:effectLst>
                  <a:glow rad="228600">
                    <a:schemeClr val="tx1">
                      <a:alpha val="40000"/>
                    </a:schemeClr>
                  </a:glow>
                </a:effectLst>
                <a:latin typeface="Helvetica Neue"/>
              </a:rPr>
              <a:t>																													</a:t>
            </a:r>
            <a:r>
              <a:rPr lang="en-US" sz="3200" i="1" dirty="0">
                <a:solidFill>
                  <a:schemeClr val="bg1"/>
                </a:solidFill>
                <a:effectLst>
                  <a:glow rad="228600">
                    <a:schemeClr val="tx1">
                      <a:alpha val="40000"/>
                    </a:schemeClr>
                  </a:glow>
                </a:effectLst>
                <a:latin typeface="Helvetica Neue"/>
              </a:rPr>
              <a:t>Acts 12:12</a:t>
            </a:r>
            <a:endParaRPr lang="en-US" sz="3200" i="1" dirty="0">
              <a:solidFill>
                <a:schemeClr val="bg1"/>
              </a:solidFill>
              <a:effectLst>
                <a:glow rad="228600">
                  <a:schemeClr val="tx1">
                    <a:alpha val="40000"/>
                  </a:schemeClr>
                </a:glow>
              </a:effectLst>
            </a:endParaRPr>
          </a:p>
        </p:txBody>
      </p:sp>
    </p:spTree>
    <p:extLst>
      <p:ext uri="{BB962C8B-B14F-4D97-AF65-F5344CB8AC3E}">
        <p14:creationId xmlns:p14="http://schemas.microsoft.com/office/powerpoint/2010/main" val="2404473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649520-978D-468A-B75A-37C7BF110DC2}"/>
              </a:ext>
            </a:extLst>
          </p:cNvPr>
          <p:cNvPicPr>
            <a:picLocks noChangeAspect="1"/>
          </p:cNvPicPr>
          <p:nvPr/>
        </p:nvPicPr>
        <p:blipFill rotWithShape="1">
          <a:blip r:embed="rId2">
            <a:extLst>
              <a:ext uri="{28A0092B-C50C-407E-A947-70E740481C1C}">
                <a14:useLocalDpi xmlns:a14="http://schemas.microsoft.com/office/drawing/2010/main" val="0"/>
              </a:ext>
            </a:extLst>
          </a:blip>
          <a:srcRect l="8491" r="2843"/>
          <a:stretch/>
        </p:blipFill>
        <p:spPr>
          <a:xfrm>
            <a:off x="20" y="10"/>
            <a:ext cx="9143980" cy="6857990"/>
          </a:xfrm>
          <a:prstGeom prst="rect">
            <a:avLst/>
          </a:prstGeom>
        </p:spPr>
      </p:pic>
      <p:sp>
        <p:nvSpPr>
          <p:cNvPr id="2" name="TextBox 1">
            <a:extLst>
              <a:ext uri="{FF2B5EF4-FFF2-40B4-BE49-F238E27FC236}">
                <a16:creationId xmlns:a16="http://schemas.microsoft.com/office/drawing/2014/main" id="{F11BC037-22FA-4D72-AEB7-F1CBB5604AE8}"/>
              </a:ext>
            </a:extLst>
          </p:cNvPr>
          <p:cNvSpPr txBox="1"/>
          <p:nvPr/>
        </p:nvSpPr>
        <p:spPr>
          <a:xfrm>
            <a:off x="0" y="0"/>
            <a:ext cx="9144000" cy="707886"/>
          </a:xfrm>
          <a:prstGeom prst="rect">
            <a:avLst/>
          </a:prstGeom>
          <a:noFill/>
        </p:spPr>
        <p:txBody>
          <a:bodyPr wrap="square" rtlCol="0">
            <a:spAutoFit/>
          </a:bodyPr>
          <a:lstStyle/>
          <a:p>
            <a:pPr algn="ctr"/>
            <a:r>
              <a:rPr lang="en-US" sz="4000" b="1" dirty="0">
                <a:solidFill>
                  <a:srgbClr val="FFFF00"/>
                </a:solidFill>
                <a:effectLst>
                  <a:glow rad="228600">
                    <a:schemeClr val="tx1">
                      <a:alpha val="40000"/>
                    </a:schemeClr>
                  </a:glow>
                </a:effectLst>
                <a:latin typeface="AR JULIAN" panose="02000000000000000000" pitchFamily="2" charset="0"/>
              </a:rPr>
              <a:t>The Response of the People Praying</a:t>
            </a:r>
          </a:p>
        </p:txBody>
      </p:sp>
      <p:sp>
        <p:nvSpPr>
          <p:cNvPr id="5" name="Rectangle 4">
            <a:extLst>
              <a:ext uri="{FF2B5EF4-FFF2-40B4-BE49-F238E27FC236}">
                <a16:creationId xmlns:a16="http://schemas.microsoft.com/office/drawing/2014/main" id="{EA175046-D660-48E5-9310-CADEAA38FB9C}"/>
              </a:ext>
            </a:extLst>
          </p:cNvPr>
          <p:cNvSpPr/>
          <p:nvPr/>
        </p:nvSpPr>
        <p:spPr>
          <a:xfrm>
            <a:off x="0" y="1496390"/>
            <a:ext cx="9144000" cy="3046988"/>
          </a:xfrm>
          <a:prstGeom prst="rect">
            <a:avLst/>
          </a:prstGeom>
          <a:solidFill>
            <a:schemeClr val="tx1">
              <a:alpha val="24000"/>
            </a:schemeClr>
          </a:solidFill>
        </p:spPr>
        <p:txBody>
          <a:bodyPr wrap="square">
            <a:spAutoFit/>
          </a:bodyPr>
          <a:lstStyle/>
          <a:p>
            <a:r>
              <a:rPr lang="en-US" sz="3200" b="1" baseline="30000" dirty="0">
                <a:solidFill>
                  <a:schemeClr val="bg1"/>
                </a:solidFill>
                <a:effectLst>
                  <a:glow rad="228600">
                    <a:schemeClr val="tx1">
                      <a:alpha val="40000"/>
                    </a:schemeClr>
                  </a:glow>
                </a:effectLst>
                <a:latin typeface="Helvetica Neue"/>
              </a:rPr>
              <a:t>15 </a:t>
            </a:r>
            <a:r>
              <a:rPr lang="en-US" sz="3200" dirty="0">
                <a:solidFill>
                  <a:schemeClr val="bg1"/>
                </a:solidFill>
                <a:effectLst>
                  <a:glow rad="228600">
                    <a:schemeClr val="tx1">
                      <a:alpha val="40000"/>
                    </a:schemeClr>
                  </a:glow>
                </a:effectLst>
                <a:latin typeface="Helvetica Neue"/>
              </a:rPr>
              <a:t>They said to her, “You are out of your mind.” But she kept insisting that it was so, and they kept saying, “It is his angel!”</a:t>
            </a:r>
            <a:r>
              <a:rPr lang="en-US" b="1" baseline="30000" dirty="0"/>
              <a:t>  </a:t>
            </a:r>
            <a:r>
              <a:rPr lang="en-US" sz="3200" b="1" baseline="30000" dirty="0">
                <a:solidFill>
                  <a:schemeClr val="bg1"/>
                </a:solidFill>
                <a:effectLst>
                  <a:glow rad="228600">
                    <a:schemeClr val="tx1">
                      <a:alpha val="40000"/>
                    </a:schemeClr>
                  </a:glow>
                </a:effectLst>
                <a:latin typeface="Helvetica Neue"/>
              </a:rPr>
              <a:t>16 </a:t>
            </a:r>
            <a:r>
              <a:rPr lang="en-US" sz="3200" dirty="0">
                <a:solidFill>
                  <a:schemeClr val="bg1"/>
                </a:solidFill>
                <a:effectLst>
                  <a:glow rad="228600">
                    <a:schemeClr val="tx1">
                      <a:alpha val="40000"/>
                    </a:schemeClr>
                  </a:glow>
                </a:effectLst>
                <a:latin typeface="Helvetica Neue"/>
              </a:rPr>
              <a:t>But Peter continued knocking, and when they opened, they saw him and were amazed. 																						</a:t>
            </a:r>
            <a:r>
              <a:rPr lang="en-US" sz="3200" i="1" dirty="0">
                <a:solidFill>
                  <a:schemeClr val="bg1"/>
                </a:solidFill>
                <a:effectLst>
                  <a:glow rad="228600">
                    <a:schemeClr val="tx1">
                      <a:alpha val="40000"/>
                    </a:schemeClr>
                  </a:glow>
                </a:effectLst>
                <a:latin typeface="Helvetica Neue"/>
              </a:rPr>
              <a:t>Acts 12:15-16</a:t>
            </a:r>
            <a:endParaRPr lang="en-US" sz="3200" i="1" dirty="0">
              <a:solidFill>
                <a:schemeClr val="bg1"/>
              </a:solidFill>
              <a:effectLst>
                <a:glow rad="228600">
                  <a:schemeClr val="tx1">
                    <a:alpha val="40000"/>
                  </a:schemeClr>
                </a:glow>
              </a:effectLst>
            </a:endParaRPr>
          </a:p>
        </p:txBody>
      </p:sp>
    </p:spTree>
    <p:extLst>
      <p:ext uri="{BB962C8B-B14F-4D97-AF65-F5344CB8AC3E}">
        <p14:creationId xmlns:p14="http://schemas.microsoft.com/office/powerpoint/2010/main" val="376861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649520-978D-468A-B75A-37C7BF110DC2}"/>
              </a:ext>
            </a:extLst>
          </p:cNvPr>
          <p:cNvPicPr>
            <a:picLocks noChangeAspect="1"/>
          </p:cNvPicPr>
          <p:nvPr/>
        </p:nvPicPr>
        <p:blipFill rotWithShape="1">
          <a:blip r:embed="rId2">
            <a:extLst>
              <a:ext uri="{28A0092B-C50C-407E-A947-70E740481C1C}">
                <a14:useLocalDpi xmlns:a14="http://schemas.microsoft.com/office/drawing/2010/main" val="0"/>
              </a:ext>
            </a:extLst>
          </a:blip>
          <a:srcRect l="8491" r="2843"/>
          <a:stretch/>
        </p:blipFill>
        <p:spPr>
          <a:xfrm>
            <a:off x="20" y="10"/>
            <a:ext cx="9143980" cy="6857990"/>
          </a:xfrm>
          <a:prstGeom prst="rect">
            <a:avLst/>
          </a:prstGeom>
        </p:spPr>
      </p:pic>
      <p:sp>
        <p:nvSpPr>
          <p:cNvPr id="2" name="TextBox 1">
            <a:extLst>
              <a:ext uri="{FF2B5EF4-FFF2-40B4-BE49-F238E27FC236}">
                <a16:creationId xmlns:a16="http://schemas.microsoft.com/office/drawing/2014/main" id="{F11BC037-22FA-4D72-AEB7-F1CBB5604AE8}"/>
              </a:ext>
            </a:extLst>
          </p:cNvPr>
          <p:cNvSpPr txBox="1"/>
          <p:nvPr/>
        </p:nvSpPr>
        <p:spPr>
          <a:xfrm>
            <a:off x="0" y="0"/>
            <a:ext cx="9144000" cy="707886"/>
          </a:xfrm>
          <a:prstGeom prst="rect">
            <a:avLst/>
          </a:prstGeom>
          <a:noFill/>
        </p:spPr>
        <p:txBody>
          <a:bodyPr wrap="square" rtlCol="0">
            <a:spAutoFit/>
          </a:bodyPr>
          <a:lstStyle/>
          <a:p>
            <a:pPr algn="ctr"/>
            <a:r>
              <a:rPr lang="en-US" sz="4000" b="1" dirty="0">
                <a:solidFill>
                  <a:srgbClr val="FFFF00"/>
                </a:solidFill>
                <a:effectLst>
                  <a:glow rad="228600">
                    <a:schemeClr val="tx1">
                      <a:alpha val="40000"/>
                    </a:schemeClr>
                  </a:glow>
                </a:effectLst>
                <a:latin typeface="AR JULIAN" panose="02000000000000000000" pitchFamily="2" charset="0"/>
              </a:rPr>
              <a:t>The Response of the People Praying</a:t>
            </a:r>
          </a:p>
        </p:txBody>
      </p:sp>
      <p:sp>
        <p:nvSpPr>
          <p:cNvPr id="5" name="Rectangle 4">
            <a:extLst>
              <a:ext uri="{FF2B5EF4-FFF2-40B4-BE49-F238E27FC236}">
                <a16:creationId xmlns:a16="http://schemas.microsoft.com/office/drawing/2014/main" id="{EA175046-D660-48E5-9310-CADEAA38FB9C}"/>
              </a:ext>
            </a:extLst>
          </p:cNvPr>
          <p:cNvSpPr/>
          <p:nvPr/>
        </p:nvSpPr>
        <p:spPr>
          <a:xfrm>
            <a:off x="0" y="1496390"/>
            <a:ext cx="9144000" cy="3046988"/>
          </a:xfrm>
          <a:prstGeom prst="rect">
            <a:avLst/>
          </a:prstGeom>
          <a:solidFill>
            <a:schemeClr val="tx1">
              <a:alpha val="24000"/>
            </a:schemeClr>
          </a:solidFill>
        </p:spPr>
        <p:txBody>
          <a:bodyPr wrap="square">
            <a:spAutoFit/>
          </a:bodyPr>
          <a:lstStyle/>
          <a:p>
            <a:r>
              <a:rPr lang="en-US" sz="3200" b="1" baseline="30000" dirty="0">
                <a:solidFill>
                  <a:schemeClr val="bg1"/>
                </a:solidFill>
                <a:effectLst>
                  <a:glow rad="228600">
                    <a:schemeClr val="tx1">
                      <a:alpha val="40000"/>
                    </a:schemeClr>
                  </a:glow>
                </a:effectLst>
                <a:latin typeface="Helvetica Neue"/>
              </a:rPr>
              <a:t>15 </a:t>
            </a:r>
            <a:r>
              <a:rPr lang="en-US" sz="3200" dirty="0">
                <a:solidFill>
                  <a:schemeClr val="bg1"/>
                </a:solidFill>
                <a:effectLst>
                  <a:glow rad="228600">
                    <a:schemeClr val="tx1">
                      <a:alpha val="40000"/>
                    </a:schemeClr>
                  </a:glow>
                </a:effectLst>
                <a:latin typeface="Helvetica Neue"/>
              </a:rPr>
              <a:t>They said to her, “</a:t>
            </a:r>
            <a:r>
              <a:rPr lang="en-US" sz="3200" b="1" dirty="0">
                <a:solidFill>
                  <a:srgbClr val="FFFF00"/>
                </a:solidFill>
                <a:effectLst>
                  <a:glow rad="228600">
                    <a:schemeClr val="tx1">
                      <a:alpha val="40000"/>
                    </a:schemeClr>
                  </a:glow>
                </a:effectLst>
                <a:latin typeface="Helvetica Neue"/>
              </a:rPr>
              <a:t>You are out of your mind</a:t>
            </a:r>
            <a:r>
              <a:rPr lang="en-US" sz="3200" dirty="0">
                <a:solidFill>
                  <a:schemeClr val="bg1"/>
                </a:solidFill>
                <a:effectLst>
                  <a:glow rad="228600">
                    <a:schemeClr val="tx1">
                      <a:alpha val="40000"/>
                    </a:schemeClr>
                  </a:glow>
                </a:effectLst>
                <a:latin typeface="Helvetica Neue"/>
              </a:rPr>
              <a:t>.” But she kept insisting that it was so, and they kept saying, “It is his angel!”</a:t>
            </a:r>
            <a:r>
              <a:rPr lang="en-US" b="1" baseline="30000" dirty="0"/>
              <a:t>  </a:t>
            </a:r>
            <a:r>
              <a:rPr lang="en-US" sz="3200" b="1" baseline="30000" dirty="0">
                <a:solidFill>
                  <a:schemeClr val="bg1"/>
                </a:solidFill>
                <a:effectLst>
                  <a:glow rad="228600">
                    <a:schemeClr val="tx1">
                      <a:alpha val="40000"/>
                    </a:schemeClr>
                  </a:glow>
                </a:effectLst>
                <a:latin typeface="Helvetica Neue"/>
              </a:rPr>
              <a:t>16 </a:t>
            </a:r>
            <a:r>
              <a:rPr lang="en-US" sz="3200" dirty="0">
                <a:solidFill>
                  <a:schemeClr val="bg1"/>
                </a:solidFill>
                <a:effectLst>
                  <a:glow rad="228600">
                    <a:schemeClr val="tx1">
                      <a:alpha val="40000"/>
                    </a:schemeClr>
                  </a:glow>
                </a:effectLst>
                <a:latin typeface="Helvetica Neue"/>
              </a:rPr>
              <a:t>But Peter continued knocking, and when they opened, they saw him and were amazed. 																						</a:t>
            </a:r>
            <a:r>
              <a:rPr lang="en-US" sz="3200" i="1" dirty="0">
                <a:solidFill>
                  <a:schemeClr val="bg1"/>
                </a:solidFill>
                <a:effectLst>
                  <a:glow rad="228600">
                    <a:schemeClr val="tx1">
                      <a:alpha val="40000"/>
                    </a:schemeClr>
                  </a:glow>
                </a:effectLst>
                <a:latin typeface="Helvetica Neue"/>
              </a:rPr>
              <a:t>Acts 12:15-16</a:t>
            </a:r>
            <a:endParaRPr lang="en-US" sz="3200" i="1" dirty="0">
              <a:solidFill>
                <a:schemeClr val="bg1"/>
              </a:solidFill>
              <a:effectLst>
                <a:glow rad="228600">
                  <a:schemeClr val="tx1">
                    <a:alpha val="40000"/>
                  </a:schemeClr>
                </a:glow>
              </a:effectLst>
            </a:endParaRPr>
          </a:p>
        </p:txBody>
      </p:sp>
    </p:spTree>
    <p:extLst>
      <p:ext uri="{BB962C8B-B14F-4D97-AF65-F5344CB8AC3E}">
        <p14:creationId xmlns:p14="http://schemas.microsoft.com/office/powerpoint/2010/main" val="1516895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6F0BBB-8CA6-48DC-85DD-11EF0E716C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5184" y="468977"/>
            <a:ext cx="5972173" cy="3539066"/>
          </a:xfrm>
          <a:prstGeom prst="rect">
            <a:avLst/>
          </a:prstGeom>
        </p:spPr>
      </p:pic>
      <p:sp>
        <p:nvSpPr>
          <p:cNvPr id="14" name="Rectangle 9">
            <a:extLst>
              <a:ext uri="{FF2B5EF4-FFF2-40B4-BE49-F238E27FC236}">
                <a16:creationId xmlns:a16="http://schemas.microsoft.com/office/drawing/2014/main" id="{72257994-BD97-4691-8B89-198A6D2BAB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9144000" cy="193949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DA83B6-2B58-466A-93BE-DF9942F7515C}"/>
              </a:ext>
            </a:extLst>
          </p:cNvPr>
          <p:cNvSpPr>
            <a:spLocks noGrp="1"/>
          </p:cNvSpPr>
          <p:nvPr>
            <p:ph type="ctrTitle"/>
          </p:nvPr>
        </p:nvSpPr>
        <p:spPr>
          <a:xfrm>
            <a:off x="1200150" y="4269282"/>
            <a:ext cx="6743700" cy="1264762"/>
          </a:xfrm>
          <a:solidFill>
            <a:srgbClr val="FFFFFF"/>
          </a:solidFill>
          <a:ln w="38100">
            <a:solidFill>
              <a:srgbClr val="404040"/>
            </a:solidFill>
            <a:miter lim="800000"/>
          </a:ln>
        </p:spPr>
        <p:txBody>
          <a:bodyPr anchor="ctr">
            <a:normAutofit/>
          </a:bodyPr>
          <a:lstStyle/>
          <a:p>
            <a:r>
              <a:rPr lang="en-US" sz="3500" dirty="0">
                <a:solidFill>
                  <a:srgbClr val="404040"/>
                </a:solidFill>
              </a:rPr>
              <a:t>Noticing the Marginal Characters </a:t>
            </a:r>
          </a:p>
        </p:txBody>
      </p:sp>
    </p:spTree>
    <p:extLst>
      <p:ext uri="{BB962C8B-B14F-4D97-AF65-F5344CB8AC3E}">
        <p14:creationId xmlns:p14="http://schemas.microsoft.com/office/powerpoint/2010/main" val="1038194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649520-978D-468A-B75A-37C7BF110DC2}"/>
              </a:ext>
            </a:extLst>
          </p:cNvPr>
          <p:cNvPicPr>
            <a:picLocks noChangeAspect="1"/>
          </p:cNvPicPr>
          <p:nvPr/>
        </p:nvPicPr>
        <p:blipFill rotWithShape="1">
          <a:blip r:embed="rId2">
            <a:extLst>
              <a:ext uri="{28A0092B-C50C-407E-A947-70E740481C1C}">
                <a14:useLocalDpi xmlns:a14="http://schemas.microsoft.com/office/drawing/2010/main" val="0"/>
              </a:ext>
            </a:extLst>
          </a:blip>
          <a:srcRect l="8491" r="2843"/>
          <a:stretch/>
        </p:blipFill>
        <p:spPr>
          <a:xfrm>
            <a:off x="20" y="10"/>
            <a:ext cx="9143980" cy="6857990"/>
          </a:xfrm>
          <a:prstGeom prst="rect">
            <a:avLst/>
          </a:prstGeom>
        </p:spPr>
      </p:pic>
      <p:sp>
        <p:nvSpPr>
          <p:cNvPr id="2" name="TextBox 1">
            <a:extLst>
              <a:ext uri="{FF2B5EF4-FFF2-40B4-BE49-F238E27FC236}">
                <a16:creationId xmlns:a16="http://schemas.microsoft.com/office/drawing/2014/main" id="{F11BC037-22FA-4D72-AEB7-F1CBB5604AE8}"/>
              </a:ext>
            </a:extLst>
          </p:cNvPr>
          <p:cNvSpPr txBox="1"/>
          <p:nvPr/>
        </p:nvSpPr>
        <p:spPr>
          <a:xfrm>
            <a:off x="0" y="0"/>
            <a:ext cx="9144000" cy="707886"/>
          </a:xfrm>
          <a:prstGeom prst="rect">
            <a:avLst/>
          </a:prstGeom>
          <a:noFill/>
        </p:spPr>
        <p:txBody>
          <a:bodyPr wrap="square" rtlCol="0">
            <a:spAutoFit/>
          </a:bodyPr>
          <a:lstStyle/>
          <a:p>
            <a:pPr algn="ctr"/>
            <a:r>
              <a:rPr lang="en-US" sz="4000" b="1" dirty="0">
                <a:solidFill>
                  <a:srgbClr val="FFFF00"/>
                </a:solidFill>
                <a:effectLst>
                  <a:glow rad="228600">
                    <a:schemeClr val="tx1">
                      <a:alpha val="40000"/>
                    </a:schemeClr>
                  </a:glow>
                </a:effectLst>
                <a:latin typeface="AR JULIAN" panose="02000000000000000000" pitchFamily="2" charset="0"/>
              </a:rPr>
              <a:t>The Response of the People Praying</a:t>
            </a:r>
          </a:p>
        </p:txBody>
      </p:sp>
      <p:sp>
        <p:nvSpPr>
          <p:cNvPr id="5" name="Rectangle 4">
            <a:extLst>
              <a:ext uri="{FF2B5EF4-FFF2-40B4-BE49-F238E27FC236}">
                <a16:creationId xmlns:a16="http://schemas.microsoft.com/office/drawing/2014/main" id="{EA175046-D660-48E5-9310-CADEAA38FB9C}"/>
              </a:ext>
            </a:extLst>
          </p:cNvPr>
          <p:cNvSpPr/>
          <p:nvPr/>
        </p:nvSpPr>
        <p:spPr>
          <a:xfrm>
            <a:off x="0" y="1496390"/>
            <a:ext cx="9144000" cy="3046988"/>
          </a:xfrm>
          <a:prstGeom prst="rect">
            <a:avLst/>
          </a:prstGeom>
          <a:solidFill>
            <a:schemeClr val="tx1">
              <a:alpha val="24000"/>
            </a:schemeClr>
          </a:solidFill>
        </p:spPr>
        <p:txBody>
          <a:bodyPr wrap="square">
            <a:spAutoFit/>
          </a:bodyPr>
          <a:lstStyle/>
          <a:p>
            <a:r>
              <a:rPr lang="en-US" sz="3200" b="1" baseline="30000" dirty="0">
                <a:solidFill>
                  <a:schemeClr val="bg1"/>
                </a:solidFill>
                <a:effectLst>
                  <a:glow rad="228600">
                    <a:schemeClr val="tx1">
                      <a:alpha val="40000"/>
                    </a:schemeClr>
                  </a:glow>
                </a:effectLst>
                <a:latin typeface="Helvetica Neue"/>
              </a:rPr>
              <a:t>15 </a:t>
            </a:r>
            <a:r>
              <a:rPr lang="en-US" sz="3200" dirty="0">
                <a:solidFill>
                  <a:schemeClr val="bg1"/>
                </a:solidFill>
                <a:effectLst>
                  <a:glow rad="228600">
                    <a:schemeClr val="tx1">
                      <a:alpha val="40000"/>
                    </a:schemeClr>
                  </a:glow>
                </a:effectLst>
                <a:latin typeface="Helvetica Neue"/>
              </a:rPr>
              <a:t>They said to her, “</a:t>
            </a:r>
            <a:r>
              <a:rPr lang="en-US" sz="3200" b="1" dirty="0">
                <a:solidFill>
                  <a:srgbClr val="FFFF00"/>
                </a:solidFill>
                <a:effectLst>
                  <a:glow rad="228600">
                    <a:schemeClr val="tx1">
                      <a:alpha val="40000"/>
                    </a:schemeClr>
                  </a:glow>
                </a:effectLst>
                <a:latin typeface="Helvetica Neue"/>
              </a:rPr>
              <a:t>You are out of your mind</a:t>
            </a:r>
            <a:r>
              <a:rPr lang="en-US" sz="3200" dirty="0">
                <a:solidFill>
                  <a:schemeClr val="bg1"/>
                </a:solidFill>
                <a:effectLst>
                  <a:glow rad="228600">
                    <a:schemeClr val="tx1">
                      <a:alpha val="40000"/>
                    </a:schemeClr>
                  </a:glow>
                </a:effectLst>
                <a:latin typeface="Helvetica Neue"/>
              </a:rPr>
              <a:t>.” But she kept insisting that it was so, and they kept saying, “</a:t>
            </a:r>
            <a:r>
              <a:rPr lang="en-US" sz="3200" b="1" dirty="0">
                <a:solidFill>
                  <a:srgbClr val="FFFF00"/>
                </a:solidFill>
                <a:effectLst>
                  <a:glow rad="228600">
                    <a:schemeClr val="tx1">
                      <a:alpha val="40000"/>
                    </a:schemeClr>
                  </a:glow>
                </a:effectLst>
                <a:latin typeface="Helvetica Neue"/>
              </a:rPr>
              <a:t>It is his angel!</a:t>
            </a:r>
            <a:r>
              <a:rPr lang="en-US" sz="3200" dirty="0">
                <a:solidFill>
                  <a:schemeClr val="bg1"/>
                </a:solidFill>
                <a:effectLst>
                  <a:glow rad="228600">
                    <a:schemeClr val="tx1">
                      <a:alpha val="40000"/>
                    </a:schemeClr>
                  </a:glow>
                </a:effectLst>
                <a:latin typeface="Helvetica Neue"/>
              </a:rPr>
              <a:t>”</a:t>
            </a:r>
            <a:r>
              <a:rPr lang="en-US" b="1" baseline="30000" dirty="0">
                <a:solidFill>
                  <a:srgbClr val="FFFF00"/>
                </a:solidFill>
              </a:rPr>
              <a:t>  </a:t>
            </a:r>
            <a:r>
              <a:rPr lang="en-US" sz="3200" b="1" baseline="30000" dirty="0">
                <a:solidFill>
                  <a:schemeClr val="bg1"/>
                </a:solidFill>
                <a:effectLst>
                  <a:glow rad="228600">
                    <a:schemeClr val="tx1">
                      <a:alpha val="40000"/>
                    </a:schemeClr>
                  </a:glow>
                </a:effectLst>
                <a:latin typeface="Helvetica Neue"/>
              </a:rPr>
              <a:t>16 </a:t>
            </a:r>
            <a:r>
              <a:rPr lang="en-US" sz="3200" dirty="0">
                <a:solidFill>
                  <a:schemeClr val="bg1"/>
                </a:solidFill>
                <a:effectLst>
                  <a:glow rad="228600">
                    <a:schemeClr val="tx1">
                      <a:alpha val="40000"/>
                    </a:schemeClr>
                  </a:glow>
                </a:effectLst>
                <a:latin typeface="Helvetica Neue"/>
              </a:rPr>
              <a:t>But Peter continued knocking, and when they opened, they saw him and were amazed. 																						</a:t>
            </a:r>
            <a:r>
              <a:rPr lang="en-US" sz="3200" i="1" dirty="0">
                <a:solidFill>
                  <a:schemeClr val="bg1"/>
                </a:solidFill>
                <a:effectLst>
                  <a:glow rad="228600">
                    <a:schemeClr val="tx1">
                      <a:alpha val="40000"/>
                    </a:schemeClr>
                  </a:glow>
                </a:effectLst>
                <a:latin typeface="Helvetica Neue"/>
              </a:rPr>
              <a:t>Acts 12:15-16</a:t>
            </a:r>
            <a:endParaRPr lang="en-US" sz="3200" i="1" dirty="0">
              <a:solidFill>
                <a:schemeClr val="bg1"/>
              </a:solidFill>
              <a:effectLst>
                <a:glow rad="228600">
                  <a:schemeClr val="tx1">
                    <a:alpha val="40000"/>
                  </a:schemeClr>
                </a:glow>
              </a:effectLst>
            </a:endParaRPr>
          </a:p>
        </p:txBody>
      </p:sp>
    </p:spTree>
    <p:extLst>
      <p:ext uri="{BB962C8B-B14F-4D97-AF65-F5344CB8AC3E}">
        <p14:creationId xmlns:p14="http://schemas.microsoft.com/office/powerpoint/2010/main" val="262434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649520-978D-468A-B75A-37C7BF110DC2}"/>
              </a:ext>
            </a:extLst>
          </p:cNvPr>
          <p:cNvPicPr>
            <a:picLocks noChangeAspect="1"/>
          </p:cNvPicPr>
          <p:nvPr/>
        </p:nvPicPr>
        <p:blipFill rotWithShape="1">
          <a:blip r:embed="rId2">
            <a:extLst>
              <a:ext uri="{28A0092B-C50C-407E-A947-70E740481C1C}">
                <a14:useLocalDpi xmlns:a14="http://schemas.microsoft.com/office/drawing/2010/main" val="0"/>
              </a:ext>
            </a:extLst>
          </a:blip>
          <a:srcRect l="8491" r="2843"/>
          <a:stretch/>
        </p:blipFill>
        <p:spPr>
          <a:xfrm>
            <a:off x="20" y="10"/>
            <a:ext cx="9143980" cy="6857990"/>
          </a:xfrm>
          <a:prstGeom prst="rect">
            <a:avLst/>
          </a:prstGeom>
        </p:spPr>
      </p:pic>
      <p:sp>
        <p:nvSpPr>
          <p:cNvPr id="2" name="TextBox 1">
            <a:extLst>
              <a:ext uri="{FF2B5EF4-FFF2-40B4-BE49-F238E27FC236}">
                <a16:creationId xmlns:a16="http://schemas.microsoft.com/office/drawing/2014/main" id="{F11BC037-22FA-4D72-AEB7-F1CBB5604AE8}"/>
              </a:ext>
            </a:extLst>
          </p:cNvPr>
          <p:cNvSpPr txBox="1"/>
          <p:nvPr/>
        </p:nvSpPr>
        <p:spPr>
          <a:xfrm>
            <a:off x="0" y="0"/>
            <a:ext cx="9144000" cy="707886"/>
          </a:xfrm>
          <a:prstGeom prst="rect">
            <a:avLst/>
          </a:prstGeom>
          <a:noFill/>
        </p:spPr>
        <p:txBody>
          <a:bodyPr wrap="square" rtlCol="0">
            <a:spAutoFit/>
          </a:bodyPr>
          <a:lstStyle/>
          <a:p>
            <a:pPr algn="ctr"/>
            <a:r>
              <a:rPr lang="en-US" sz="4000" b="1" dirty="0">
                <a:solidFill>
                  <a:srgbClr val="FFFF00"/>
                </a:solidFill>
                <a:effectLst>
                  <a:glow rad="228600">
                    <a:schemeClr val="tx1">
                      <a:alpha val="40000"/>
                    </a:schemeClr>
                  </a:glow>
                </a:effectLst>
                <a:latin typeface="AR JULIAN" panose="02000000000000000000" pitchFamily="2" charset="0"/>
              </a:rPr>
              <a:t>The Response of the People Praying</a:t>
            </a:r>
          </a:p>
        </p:txBody>
      </p:sp>
      <p:sp>
        <p:nvSpPr>
          <p:cNvPr id="5" name="Rectangle 4">
            <a:extLst>
              <a:ext uri="{FF2B5EF4-FFF2-40B4-BE49-F238E27FC236}">
                <a16:creationId xmlns:a16="http://schemas.microsoft.com/office/drawing/2014/main" id="{EA175046-D660-48E5-9310-CADEAA38FB9C}"/>
              </a:ext>
            </a:extLst>
          </p:cNvPr>
          <p:cNvSpPr/>
          <p:nvPr/>
        </p:nvSpPr>
        <p:spPr>
          <a:xfrm>
            <a:off x="0" y="1496390"/>
            <a:ext cx="9144000" cy="3046988"/>
          </a:xfrm>
          <a:prstGeom prst="rect">
            <a:avLst/>
          </a:prstGeom>
          <a:solidFill>
            <a:schemeClr val="tx1">
              <a:alpha val="24000"/>
            </a:schemeClr>
          </a:solidFill>
        </p:spPr>
        <p:txBody>
          <a:bodyPr wrap="square">
            <a:spAutoFit/>
          </a:bodyPr>
          <a:lstStyle/>
          <a:p>
            <a:r>
              <a:rPr lang="en-US" sz="3200" b="1" baseline="30000" dirty="0">
                <a:solidFill>
                  <a:schemeClr val="bg1"/>
                </a:solidFill>
                <a:effectLst>
                  <a:glow rad="228600">
                    <a:schemeClr val="tx1">
                      <a:alpha val="40000"/>
                    </a:schemeClr>
                  </a:glow>
                </a:effectLst>
                <a:latin typeface="Helvetica Neue"/>
              </a:rPr>
              <a:t>15 </a:t>
            </a:r>
            <a:r>
              <a:rPr lang="en-US" sz="3200" dirty="0">
                <a:solidFill>
                  <a:schemeClr val="bg1"/>
                </a:solidFill>
                <a:effectLst>
                  <a:glow rad="228600">
                    <a:schemeClr val="tx1">
                      <a:alpha val="40000"/>
                    </a:schemeClr>
                  </a:glow>
                </a:effectLst>
                <a:latin typeface="Helvetica Neue"/>
              </a:rPr>
              <a:t>They said to her, “</a:t>
            </a:r>
            <a:r>
              <a:rPr lang="en-US" sz="3200" b="1" dirty="0">
                <a:solidFill>
                  <a:srgbClr val="FFFF00"/>
                </a:solidFill>
                <a:effectLst>
                  <a:glow rad="228600">
                    <a:schemeClr val="tx1">
                      <a:alpha val="40000"/>
                    </a:schemeClr>
                  </a:glow>
                </a:effectLst>
                <a:latin typeface="Helvetica Neue"/>
              </a:rPr>
              <a:t>You are out of your mind</a:t>
            </a:r>
            <a:r>
              <a:rPr lang="en-US" sz="3200" dirty="0">
                <a:solidFill>
                  <a:schemeClr val="bg1"/>
                </a:solidFill>
                <a:effectLst>
                  <a:glow rad="228600">
                    <a:schemeClr val="tx1">
                      <a:alpha val="40000"/>
                    </a:schemeClr>
                  </a:glow>
                </a:effectLst>
                <a:latin typeface="Helvetica Neue"/>
              </a:rPr>
              <a:t>.” But she kept insisting that it was so, and they kept saying, “</a:t>
            </a:r>
            <a:r>
              <a:rPr lang="en-US" sz="3200" b="1" dirty="0">
                <a:solidFill>
                  <a:srgbClr val="FFFF00"/>
                </a:solidFill>
                <a:effectLst>
                  <a:glow rad="228600">
                    <a:schemeClr val="tx1">
                      <a:alpha val="40000"/>
                    </a:schemeClr>
                  </a:glow>
                </a:effectLst>
                <a:latin typeface="Helvetica Neue"/>
              </a:rPr>
              <a:t>It is his angel!</a:t>
            </a:r>
            <a:r>
              <a:rPr lang="en-US" sz="3200" dirty="0">
                <a:solidFill>
                  <a:schemeClr val="bg1"/>
                </a:solidFill>
                <a:effectLst>
                  <a:glow rad="228600">
                    <a:schemeClr val="tx1">
                      <a:alpha val="40000"/>
                    </a:schemeClr>
                  </a:glow>
                </a:effectLst>
                <a:latin typeface="Helvetica Neue"/>
              </a:rPr>
              <a:t>”</a:t>
            </a:r>
            <a:r>
              <a:rPr lang="en-US" b="1" baseline="30000" dirty="0">
                <a:solidFill>
                  <a:srgbClr val="FFFF00"/>
                </a:solidFill>
              </a:rPr>
              <a:t>  </a:t>
            </a:r>
            <a:r>
              <a:rPr lang="en-US" sz="3200" b="1" baseline="30000" dirty="0">
                <a:solidFill>
                  <a:schemeClr val="bg1"/>
                </a:solidFill>
                <a:effectLst>
                  <a:glow rad="228600">
                    <a:schemeClr val="tx1">
                      <a:alpha val="40000"/>
                    </a:schemeClr>
                  </a:glow>
                </a:effectLst>
                <a:latin typeface="Helvetica Neue"/>
              </a:rPr>
              <a:t>16 </a:t>
            </a:r>
            <a:r>
              <a:rPr lang="en-US" sz="3200" dirty="0">
                <a:solidFill>
                  <a:schemeClr val="bg1"/>
                </a:solidFill>
                <a:effectLst>
                  <a:glow rad="228600">
                    <a:schemeClr val="tx1">
                      <a:alpha val="40000"/>
                    </a:schemeClr>
                  </a:glow>
                </a:effectLst>
                <a:latin typeface="Helvetica Neue"/>
              </a:rPr>
              <a:t>But Peter continued knocking, and when they opened, they saw him and were </a:t>
            </a:r>
            <a:r>
              <a:rPr lang="en-US" sz="3200" b="1" dirty="0">
                <a:solidFill>
                  <a:srgbClr val="FFFF00"/>
                </a:solidFill>
                <a:effectLst>
                  <a:glow rad="228600">
                    <a:schemeClr val="tx1">
                      <a:alpha val="40000"/>
                    </a:schemeClr>
                  </a:glow>
                </a:effectLst>
                <a:latin typeface="Helvetica Neue"/>
              </a:rPr>
              <a:t>amazed</a:t>
            </a:r>
            <a:r>
              <a:rPr lang="en-US" sz="3200" dirty="0">
                <a:solidFill>
                  <a:schemeClr val="bg1"/>
                </a:solidFill>
                <a:effectLst>
                  <a:glow rad="228600">
                    <a:schemeClr val="tx1">
                      <a:alpha val="40000"/>
                    </a:schemeClr>
                  </a:glow>
                </a:effectLst>
                <a:latin typeface="Helvetica Neue"/>
              </a:rPr>
              <a:t>. 																						</a:t>
            </a:r>
            <a:r>
              <a:rPr lang="en-US" sz="3200" i="1" dirty="0">
                <a:solidFill>
                  <a:schemeClr val="bg1"/>
                </a:solidFill>
                <a:effectLst>
                  <a:glow rad="228600">
                    <a:schemeClr val="tx1">
                      <a:alpha val="40000"/>
                    </a:schemeClr>
                  </a:glow>
                </a:effectLst>
                <a:latin typeface="Helvetica Neue"/>
              </a:rPr>
              <a:t>Acts 12:15-16</a:t>
            </a:r>
            <a:endParaRPr lang="en-US" sz="3200" i="1" dirty="0">
              <a:solidFill>
                <a:schemeClr val="bg1"/>
              </a:solidFill>
              <a:effectLst>
                <a:glow rad="228600">
                  <a:schemeClr val="tx1">
                    <a:alpha val="40000"/>
                  </a:schemeClr>
                </a:glow>
              </a:effectLst>
            </a:endParaRPr>
          </a:p>
        </p:txBody>
      </p:sp>
    </p:spTree>
    <p:extLst>
      <p:ext uri="{BB962C8B-B14F-4D97-AF65-F5344CB8AC3E}">
        <p14:creationId xmlns:p14="http://schemas.microsoft.com/office/powerpoint/2010/main" val="3120560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649520-978D-468A-B75A-37C7BF110DC2}"/>
              </a:ext>
            </a:extLst>
          </p:cNvPr>
          <p:cNvPicPr>
            <a:picLocks noChangeAspect="1"/>
          </p:cNvPicPr>
          <p:nvPr/>
        </p:nvPicPr>
        <p:blipFill rotWithShape="1">
          <a:blip r:embed="rId2">
            <a:extLst>
              <a:ext uri="{28A0092B-C50C-407E-A947-70E740481C1C}">
                <a14:useLocalDpi xmlns:a14="http://schemas.microsoft.com/office/drawing/2010/main" val="0"/>
              </a:ext>
            </a:extLst>
          </a:blip>
          <a:srcRect l="8491" r="2843"/>
          <a:stretch/>
        </p:blipFill>
        <p:spPr>
          <a:xfrm>
            <a:off x="20" y="10"/>
            <a:ext cx="9143980" cy="6857990"/>
          </a:xfrm>
          <a:prstGeom prst="rect">
            <a:avLst/>
          </a:prstGeom>
        </p:spPr>
      </p:pic>
      <p:sp>
        <p:nvSpPr>
          <p:cNvPr id="2" name="TextBox 1">
            <a:extLst>
              <a:ext uri="{FF2B5EF4-FFF2-40B4-BE49-F238E27FC236}">
                <a16:creationId xmlns:a16="http://schemas.microsoft.com/office/drawing/2014/main" id="{F11BC037-22FA-4D72-AEB7-F1CBB5604AE8}"/>
              </a:ext>
            </a:extLst>
          </p:cNvPr>
          <p:cNvSpPr txBox="1"/>
          <p:nvPr/>
        </p:nvSpPr>
        <p:spPr>
          <a:xfrm>
            <a:off x="0" y="0"/>
            <a:ext cx="9144000" cy="707886"/>
          </a:xfrm>
          <a:prstGeom prst="rect">
            <a:avLst/>
          </a:prstGeom>
          <a:noFill/>
        </p:spPr>
        <p:txBody>
          <a:bodyPr wrap="square" rtlCol="0">
            <a:spAutoFit/>
          </a:bodyPr>
          <a:lstStyle/>
          <a:p>
            <a:pPr algn="ctr"/>
            <a:r>
              <a:rPr lang="en-US" sz="4000" b="1" dirty="0">
                <a:solidFill>
                  <a:srgbClr val="FFFF00"/>
                </a:solidFill>
                <a:effectLst>
                  <a:glow rad="228600">
                    <a:schemeClr val="tx1">
                      <a:alpha val="40000"/>
                    </a:schemeClr>
                  </a:glow>
                </a:effectLst>
                <a:latin typeface="AR JULIAN" panose="02000000000000000000" pitchFamily="2" charset="0"/>
              </a:rPr>
              <a:t>The Response of Rhoda</a:t>
            </a:r>
          </a:p>
        </p:txBody>
      </p:sp>
      <p:sp>
        <p:nvSpPr>
          <p:cNvPr id="5" name="Rectangle 4">
            <a:extLst>
              <a:ext uri="{FF2B5EF4-FFF2-40B4-BE49-F238E27FC236}">
                <a16:creationId xmlns:a16="http://schemas.microsoft.com/office/drawing/2014/main" id="{EA175046-D660-48E5-9310-CADEAA38FB9C}"/>
              </a:ext>
            </a:extLst>
          </p:cNvPr>
          <p:cNvSpPr/>
          <p:nvPr/>
        </p:nvSpPr>
        <p:spPr>
          <a:xfrm>
            <a:off x="0" y="1496390"/>
            <a:ext cx="9144000" cy="3539430"/>
          </a:xfrm>
          <a:prstGeom prst="rect">
            <a:avLst/>
          </a:prstGeom>
          <a:solidFill>
            <a:schemeClr val="tx1">
              <a:alpha val="24000"/>
            </a:schemeClr>
          </a:solidFill>
        </p:spPr>
        <p:txBody>
          <a:bodyPr wrap="square">
            <a:spAutoFit/>
          </a:bodyPr>
          <a:lstStyle/>
          <a:p>
            <a:r>
              <a:rPr lang="en-US" sz="3200" baseline="30000" dirty="0">
                <a:solidFill>
                  <a:schemeClr val="bg1"/>
                </a:solidFill>
                <a:effectLst>
                  <a:glow rad="228600">
                    <a:schemeClr val="tx1">
                      <a:alpha val="40000"/>
                    </a:schemeClr>
                  </a:glow>
                </a:effectLst>
                <a:latin typeface="Helvetica Neue"/>
              </a:rPr>
              <a:t>14 </a:t>
            </a:r>
            <a:r>
              <a:rPr lang="en-US" sz="3200" dirty="0">
                <a:solidFill>
                  <a:schemeClr val="bg1"/>
                </a:solidFill>
                <a:effectLst>
                  <a:glow rad="228600">
                    <a:schemeClr val="tx1">
                      <a:alpha val="40000"/>
                    </a:schemeClr>
                  </a:glow>
                </a:effectLst>
                <a:latin typeface="Helvetica Neue"/>
              </a:rPr>
              <a:t>Recognizing Peter's voice, in her </a:t>
            </a:r>
            <a:r>
              <a:rPr lang="en-US" sz="3200" b="1" dirty="0">
                <a:solidFill>
                  <a:srgbClr val="FFFF00"/>
                </a:solidFill>
                <a:effectLst>
                  <a:glow rad="228600">
                    <a:schemeClr val="tx1">
                      <a:alpha val="40000"/>
                    </a:schemeClr>
                  </a:glow>
                </a:effectLst>
                <a:latin typeface="Helvetica Neue"/>
              </a:rPr>
              <a:t>joy</a:t>
            </a:r>
            <a:r>
              <a:rPr lang="en-US" sz="3200" dirty="0">
                <a:solidFill>
                  <a:schemeClr val="bg1"/>
                </a:solidFill>
                <a:effectLst>
                  <a:glow rad="228600">
                    <a:schemeClr val="tx1">
                      <a:alpha val="40000"/>
                    </a:schemeClr>
                  </a:glow>
                </a:effectLst>
                <a:latin typeface="Helvetica Neue"/>
              </a:rPr>
              <a:t> she did not open the gate but ran in and reported that Peter was standing at the gate. </a:t>
            </a:r>
            <a:r>
              <a:rPr lang="en-US" sz="3200" b="1" baseline="30000" dirty="0">
                <a:solidFill>
                  <a:schemeClr val="bg1"/>
                </a:solidFill>
                <a:effectLst>
                  <a:glow rad="228600">
                    <a:schemeClr val="tx1">
                      <a:alpha val="40000"/>
                    </a:schemeClr>
                  </a:glow>
                </a:effectLst>
                <a:latin typeface="Helvetica Neue"/>
              </a:rPr>
              <a:t>15 </a:t>
            </a:r>
            <a:r>
              <a:rPr lang="en-US" sz="3200" dirty="0">
                <a:solidFill>
                  <a:schemeClr val="bg1"/>
                </a:solidFill>
                <a:effectLst>
                  <a:glow rad="228600">
                    <a:schemeClr val="tx1">
                      <a:alpha val="40000"/>
                    </a:schemeClr>
                  </a:glow>
                </a:effectLst>
                <a:latin typeface="Helvetica Neue"/>
              </a:rPr>
              <a:t>They said to her, “You are out of your mind.” But she kept insisting that it was so, and they kept saying, </a:t>
            </a:r>
          </a:p>
          <a:p>
            <a:r>
              <a:rPr lang="en-US" sz="3200" dirty="0">
                <a:solidFill>
                  <a:schemeClr val="bg1"/>
                </a:solidFill>
                <a:effectLst>
                  <a:glow rad="228600">
                    <a:schemeClr val="tx1">
                      <a:alpha val="40000"/>
                    </a:schemeClr>
                  </a:glow>
                </a:effectLst>
                <a:latin typeface="Helvetica Neue"/>
              </a:rPr>
              <a:t>“It is his angel!”</a:t>
            </a:r>
            <a:r>
              <a:rPr lang="en-US" baseline="30000" dirty="0">
                <a:solidFill>
                  <a:schemeClr val="bg1"/>
                </a:solidFill>
              </a:rPr>
              <a:t> </a:t>
            </a:r>
            <a:r>
              <a:rPr lang="en-US" sz="3200" dirty="0">
                <a:solidFill>
                  <a:schemeClr val="bg1"/>
                </a:solidFill>
                <a:effectLst>
                  <a:glow rad="228600">
                    <a:schemeClr val="tx1">
                      <a:alpha val="40000"/>
                    </a:schemeClr>
                  </a:glow>
                </a:effectLst>
                <a:latin typeface="Helvetica Neue"/>
              </a:rPr>
              <a:t>																											</a:t>
            </a:r>
            <a:r>
              <a:rPr lang="en-US" sz="3200" i="1" dirty="0">
                <a:solidFill>
                  <a:schemeClr val="bg1"/>
                </a:solidFill>
                <a:effectLst>
                  <a:glow rad="228600">
                    <a:schemeClr val="tx1">
                      <a:alpha val="40000"/>
                    </a:schemeClr>
                  </a:glow>
                </a:effectLst>
                <a:latin typeface="Helvetica Neue"/>
              </a:rPr>
              <a:t>Acts 12:14-15</a:t>
            </a:r>
            <a:endParaRPr lang="en-US" sz="3200" i="1" dirty="0">
              <a:solidFill>
                <a:schemeClr val="bg1"/>
              </a:solidFill>
              <a:effectLst>
                <a:glow rad="228600">
                  <a:schemeClr val="tx1">
                    <a:alpha val="40000"/>
                  </a:schemeClr>
                </a:glow>
              </a:effectLst>
            </a:endParaRPr>
          </a:p>
        </p:txBody>
      </p:sp>
    </p:spTree>
    <p:extLst>
      <p:ext uri="{BB962C8B-B14F-4D97-AF65-F5344CB8AC3E}">
        <p14:creationId xmlns:p14="http://schemas.microsoft.com/office/powerpoint/2010/main" val="9959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649520-978D-468A-B75A-37C7BF110DC2}"/>
              </a:ext>
            </a:extLst>
          </p:cNvPr>
          <p:cNvPicPr>
            <a:picLocks noChangeAspect="1"/>
          </p:cNvPicPr>
          <p:nvPr/>
        </p:nvPicPr>
        <p:blipFill rotWithShape="1">
          <a:blip r:embed="rId2">
            <a:extLst>
              <a:ext uri="{28A0092B-C50C-407E-A947-70E740481C1C}">
                <a14:useLocalDpi xmlns:a14="http://schemas.microsoft.com/office/drawing/2010/main" val="0"/>
              </a:ext>
            </a:extLst>
          </a:blip>
          <a:srcRect l="8491" r="2843"/>
          <a:stretch/>
        </p:blipFill>
        <p:spPr>
          <a:xfrm>
            <a:off x="20" y="10"/>
            <a:ext cx="9143980" cy="6857990"/>
          </a:xfrm>
          <a:prstGeom prst="rect">
            <a:avLst/>
          </a:prstGeom>
        </p:spPr>
      </p:pic>
      <p:sp>
        <p:nvSpPr>
          <p:cNvPr id="2" name="TextBox 1">
            <a:extLst>
              <a:ext uri="{FF2B5EF4-FFF2-40B4-BE49-F238E27FC236}">
                <a16:creationId xmlns:a16="http://schemas.microsoft.com/office/drawing/2014/main" id="{F11BC037-22FA-4D72-AEB7-F1CBB5604AE8}"/>
              </a:ext>
            </a:extLst>
          </p:cNvPr>
          <p:cNvSpPr txBox="1"/>
          <p:nvPr/>
        </p:nvSpPr>
        <p:spPr>
          <a:xfrm>
            <a:off x="0" y="0"/>
            <a:ext cx="9144000" cy="707886"/>
          </a:xfrm>
          <a:prstGeom prst="rect">
            <a:avLst/>
          </a:prstGeom>
          <a:noFill/>
        </p:spPr>
        <p:txBody>
          <a:bodyPr wrap="square" rtlCol="0">
            <a:spAutoFit/>
          </a:bodyPr>
          <a:lstStyle/>
          <a:p>
            <a:pPr algn="ctr"/>
            <a:r>
              <a:rPr lang="en-US" sz="4000" b="1" dirty="0">
                <a:solidFill>
                  <a:srgbClr val="FFFF00"/>
                </a:solidFill>
                <a:effectLst>
                  <a:glow rad="228600">
                    <a:schemeClr val="tx1">
                      <a:alpha val="40000"/>
                    </a:schemeClr>
                  </a:glow>
                </a:effectLst>
                <a:latin typeface="AR JULIAN" panose="02000000000000000000" pitchFamily="2" charset="0"/>
              </a:rPr>
              <a:t>The Response of Rhoda</a:t>
            </a:r>
          </a:p>
        </p:txBody>
      </p:sp>
      <p:sp>
        <p:nvSpPr>
          <p:cNvPr id="5" name="Rectangle 4">
            <a:extLst>
              <a:ext uri="{FF2B5EF4-FFF2-40B4-BE49-F238E27FC236}">
                <a16:creationId xmlns:a16="http://schemas.microsoft.com/office/drawing/2014/main" id="{EA175046-D660-48E5-9310-CADEAA38FB9C}"/>
              </a:ext>
            </a:extLst>
          </p:cNvPr>
          <p:cNvSpPr/>
          <p:nvPr/>
        </p:nvSpPr>
        <p:spPr>
          <a:xfrm>
            <a:off x="0" y="1496390"/>
            <a:ext cx="9144000" cy="3539430"/>
          </a:xfrm>
          <a:prstGeom prst="rect">
            <a:avLst/>
          </a:prstGeom>
          <a:solidFill>
            <a:schemeClr val="tx1">
              <a:alpha val="24000"/>
            </a:schemeClr>
          </a:solidFill>
        </p:spPr>
        <p:txBody>
          <a:bodyPr wrap="square">
            <a:spAutoFit/>
          </a:bodyPr>
          <a:lstStyle/>
          <a:p>
            <a:r>
              <a:rPr lang="en-US" sz="3200" baseline="30000" dirty="0">
                <a:solidFill>
                  <a:schemeClr val="bg1"/>
                </a:solidFill>
                <a:effectLst>
                  <a:glow rad="228600">
                    <a:schemeClr val="tx1">
                      <a:alpha val="40000"/>
                    </a:schemeClr>
                  </a:glow>
                </a:effectLst>
                <a:latin typeface="Helvetica Neue"/>
              </a:rPr>
              <a:t>14 </a:t>
            </a:r>
            <a:r>
              <a:rPr lang="en-US" sz="3200" dirty="0">
                <a:solidFill>
                  <a:schemeClr val="bg1"/>
                </a:solidFill>
                <a:effectLst>
                  <a:glow rad="228600">
                    <a:schemeClr val="tx1">
                      <a:alpha val="40000"/>
                    </a:schemeClr>
                  </a:glow>
                </a:effectLst>
                <a:latin typeface="Helvetica Neue"/>
              </a:rPr>
              <a:t>Recognizing Peter's voice, in her </a:t>
            </a:r>
            <a:r>
              <a:rPr lang="en-US" sz="3200" b="1" dirty="0">
                <a:solidFill>
                  <a:srgbClr val="FFFF00"/>
                </a:solidFill>
                <a:effectLst>
                  <a:glow rad="228600">
                    <a:schemeClr val="tx1">
                      <a:alpha val="40000"/>
                    </a:schemeClr>
                  </a:glow>
                </a:effectLst>
                <a:latin typeface="Helvetica Neue"/>
              </a:rPr>
              <a:t>joy</a:t>
            </a:r>
            <a:r>
              <a:rPr lang="en-US" sz="3200" dirty="0">
                <a:solidFill>
                  <a:schemeClr val="bg1"/>
                </a:solidFill>
                <a:effectLst>
                  <a:glow rad="228600">
                    <a:schemeClr val="tx1">
                      <a:alpha val="40000"/>
                    </a:schemeClr>
                  </a:glow>
                </a:effectLst>
                <a:latin typeface="Helvetica Neue"/>
              </a:rPr>
              <a:t> she did not open the gate but ran in and reported that Peter was standing at the gate. </a:t>
            </a:r>
            <a:r>
              <a:rPr lang="en-US" sz="3200" b="1" baseline="30000" dirty="0">
                <a:solidFill>
                  <a:schemeClr val="bg1"/>
                </a:solidFill>
                <a:effectLst>
                  <a:glow rad="228600">
                    <a:schemeClr val="tx1">
                      <a:alpha val="40000"/>
                    </a:schemeClr>
                  </a:glow>
                </a:effectLst>
                <a:latin typeface="Helvetica Neue"/>
              </a:rPr>
              <a:t>15 </a:t>
            </a:r>
            <a:r>
              <a:rPr lang="en-US" sz="3200" dirty="0">
                <a:solidFill>
                  <a:schemeClr val="bg1"/>
                </a:solidFill>
                <a:effectLst>
                  <a:glow rad="228600">
                    <a:schemeClr val="tx1">
                      <a:alpha val="40000"/>
                    </a:schemeClr>
                  </a:glow>
                </a:effectLst>
                <a:latin typeface="Helvetica Neue"/>
              </a:rPr>
              <a:t>They said to her, “You are out of your mind.” But </a:t>
            </a:r>
            <a:r>
              <a:rPr lang="en-US" sz="3200" b="1" dirty="0">
                <a:solidFill>
                  <a:srgbClr val="FFFF00"/>
                </a:solidFill>
                <a:effectLst>
                  <a:glow rad="228600">
                    <a:schemeClr val="tx1">
                      <a:alpha val="40000"/>
                    </a:schemeClr>
                  </a:glow>
                </a:effectLst>
                <a:latin typeface="Helvetica Neue"/>
              </a:rPr>
              <a:t>she kept insisting </a:t>
            </a:r>
            <a:r>
              <a:rPr lang="en-US" sz="3200" dirty="0">
                <a:solidFill>
                  <a:schemeClr val="bg1"/>
                </a:solidFill>
                <a:effectLst>
                  <a:glow rad="228600">
                    <a:schemeClr val="tx1">
                      <a:alpha val="40000"/>
                    </a:schemeClr>
                  </a:glow>
                </a:effectLst>
                <a:latin typeface="Helvetica Neue"/>
              </a:rPr>
              <a:t>that it was so, and they kept saying, </a:t>
            </a:r>
          </a:p>
          <a:p>
            <a:r>
              <a:rPr lang="en-US" sz="3200" dirty="0">
                <a:solidFill>
                  <a:schemeClr val="bg1"/>
                </a:solidFill>
                <a:effectLst>
                  <a:glow rad="228600">
                    <a:schemeClr val="tx1">
                      <a:alpha val="40000"/>
                    </a:schemeClr>
                  </a:glow>
                </a:effectLst>
                <a:latin typeface="Helvetica Neue"/>
              </a:rPr>
              <a:t>“It is his angel!”</a:t>
            </a:r>
            <a:r>
              <a:rPr lang="en-US" baseline="30000" dirty="0">
                <a:solidFill>
                  <a:schemeClr val="bg1"/>
                </a:solidFill>
              </a:rPr>
              <a:t> </a:t>
            </a:r>
            <a:r>
              <a:rPr lang="en-US" sz="3200" dirty="0">
                <a:solidFill>
                  <a:schemeClr val="bg1"/>
                </a:solidFill>
                <a:effectLst>
                  <a:glow rad="228600">
                    <a:schemeClr val="tx1">
                      <a:alpha val="40000"/>
                    </a:schemeClr>
                  </a:glow>
                </a:effectLst>
                <a:latin typeface="Helvetica Neue"/>
              </a:rPr>
              <a:t>																											</a:t>
            </a:r>
            <a:r>
              <a:rPr lang="en-US" sz="3200" i="1" dirty="0">
                <a:solidFill>
                  <a:schemeClr val="bg1"/>
                </a:solidFill>
                <a:effectLst>
                  <a:glow rad="228600">
                    <a:schemeClr val="tx1">
                      <a:alpha val="40000"/>
                    </a:schemeClr>
                  </a:glow>
                </a:effectLst>
                <a:latin typeface="Helvetica Neue"/>
              </a:rPr>
              <a:t>Acts 12:14-15</a:t>
            </a:r>
            <a:endParaRPr lang="en-US" sz="3200" i="1" dirty="0">
              <a:solidFill>
                <a:schemeClr val="bg1"/>
              </a:solidFill>
              <a:effectLst>
                <a:glow rad="228600">
                  <a:schemeClr val="tx1">
                    <a:alpha val="40000"/>
                  </a:schemeClr>
                </a:glow>
              </a:effectLst>
            </a:endParaRPr>
          </a:p>
        </p:txBody>
      </p:sp>
    </p:spTree>
    <p:extLst>
      <p:ext uri="{BB962C8B-B14F-4D97-AF65-F5344CB8AC3E}">
        <p14:creationId xmlns:p14="http://schemas.microsoft.com/office/powerpoint/2010/main" val="1966082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6F0BBB-8CA6-48DC-85DD-11EF0E716C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5184" y="468977"/>
            <a:ext cx="5972173" cy="3539066"/>
          </a:xfrm>
          <a:prstGeom prst="rect">
            <a:avLst/>
          </a:prstGeom>
        </p:spPr>
      </p:pic>
      <p:sp>
        <p:nvSpPr>
          <p:cNvPr id="14" name="Rectangle 9">
            <a:extLst>
              <a:ext uri="{FF2B5EF4-FFF2-40B4-BE49-F238E27FC236}">
                <a16:creationId xmlns:a16="http://schemas.microsoft.com/office/drawing/2014/main" id="{72257994-BD97-4691-8B89-198A6D2BAB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9144000" cy="193949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DA83B6-2B58-466A-93BE-DF9942F7515C}"/>
              </a:ext>
            </a:extLst>
          </p:cNvPr>
          <p:cNvSpPr>
            <a:spLocks noGrp="1"/>
          </p:cNvSpPr>
          <p:nvPr>
            <p:ph type="ctrTitle"/>
          </p:nvPr>
        </p:nvSpPr>
        <p:spPr>
          <a:xfrm>
            <a:off x="1200150" y="4269282"/>
            <a:ext cx="6743700" cy="1264762"/>
          </a:xfrm>
          <a:solidFill>
            <a:srgbClr val="FFFFFF"/>
          </a:solidFill>
          <a:ln w="38100">
            <a:solidFill>
              <a:srgbClr val="404040"/>
            </a:solidFill>
            <a:miter lim="800000"/>
          </a:ln>
        </p:spPr>
        <p:txBody>
          <a:bodyPr anchor="ctr">
            <a:normAutofit/>
          </a:bodyPr>
          <a:lstStyle/>
          <a:p>
            <a:r>
              <a:rPr lang="en-US" sz="3500" b="1" dirty="0">
                <a:solidFill>
                  <a:srgbClr val="404040"/>
                </a:solidFill>
              </a:rPr>
              <a:t>Noticing the Marginal Characters </a:t>
            </a:r>
          </a:p>
        </p:txBody>
      </p:sp>
      <p:sp>
        <p:nvSpPr>
          <p:cNvPr id="3" name="TextBox 2">
            <a:extLst>
              <a:ext uri="{FF2B5EF4-FFF2-40B4-BE49-F238E27FC236}">
                <a16:creationId xmlns:a16="http://schemas.microsoft.com/office/drawing/2014/main" id="{5BA56DBE-5F41-41CA-B883-C2C1F7941093}"/>
              </a:ext>
            </a:extLst>
          </p:cNvPr>
          <p:cNvSpPr txBox="1"/>
          <p:nvPr/>
        </p:nvSpPr>
        <p:spPr>
          <a:xfrm>
            <a:off x="1200150" y="5626635"/>
            <a:ext cx="6743700" cy="1138773"/>
          </a:xfrm>
          <a:prstGeom prst="rect">
            <a:avLst/>
          </a:prstGeom>
          <a:noFill/>
        </p:spPr>
        <p:txBody>
          <a:bodyPr wrap="square" rtlCol="0">
            <a:spAutoFit/>
          </a:bodyPr>
          <a:lstStyle/>
          <a:p>
            <a:pPr algn="ctr"/>
            <a:r>
              <a:rPr lang="en-US" sz="3600" b="1" dirty="0">
                <a:solidFill>
                  <a:schemeClr val="bg1"/>
                </a:solidFill>
              </a:rPr>
              <a:t>Rhoda</a:t>
            </a:r>
            <a:br>
              <a:rPr lang="en-US" sz="3600" b="1" dirty="0">
                <a:solidFill>
                  <a:schemeClr val="bg1"/>
                </a:solidFill>
              </a:rPr>
            </a:br>
            <a:r>
              <a:rPr lang="en-US" sz="3200" i="1" dirty="0">
                <a:solidFill>
                  <a:schemeClr val="bg1"/>
                </a:solidFill>
              </a:rPr>
              <a:t>Acts 12:12-17</a:t>
            </a:r>
            <a:endParaRPr lang="en-US" sz="3600" i="1" dirty="0">
              <a:solidFill>
                <a:schemeClr val="bg1"/>
              </a:solidFill>
            </a:endParaRPr>
          </a:p>
        </p:txBody>
      </p:sp>
    </p:spTree>
    <p:extLst>
      <p:ext uri="{BB962C8B-B14F-4D97-AF65-F5344CB8AC3E}">
        <p14:creationId xmlns:p14="http://schemas.microsoft.com/office/powerpoint/2010/main" val="388718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6F0BBB-8CA6-48DC-85DD-11EF0E716C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5184" y="468977"/>
            <a:ext cx="5972173" cy="3539066"/>
          </a:xfrm>
          <a:prstGeom prst="rect">
            <a:avLst/>
          </a:prstGeom>
        </p:spPr>
      </p:pic>
      <p:sp>
        <p:nvSpPr>
          <p:cNvPr id="14" name="Rectangle 9">
            <a:extLst>
              <a:ext uri="{FF2B5EF4-FFF2-40B4-BE49-F238E27FC236}">
                <a16:creationId xmlns:a16="http://schemas.microsoft.com/office/drawing/2014/main" id="{72257994-BD97-4691-8B89-198A6D2BAB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9144000" cy="193949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DA83B6-2B58-466A-93BE-DF9942F7515C}"/>
              </a:ext>
            </a:extLst>
          </p:cNvPr>
          <p:cNvSpPr>
            <a:spLocks noGrp="1"/>
          </p:cNvSpPr>
          <p:nvPr>
            <p:ph type="ctrTitle"/>
          </p:nvPr>
        </p:nvSpPr>
        <p:spPr>
          <a:xfrm>
            <a:off x="1200150" y="4269282"/>
            <a:ext cx="6743700" cy="1264762"/>
          </a:xfrm>
          <a:solidFill>
            <a:srgbClr val="FFFFFF"/>
          </a:solidFill>
          <a:ln w="38100">
            <a:solidFill>
              <a:srgbClr val="404040"/>
            </a:solidFill>
            <a:miter lim="800000"/>
          </a:ln>
        </p:spPr>
        <p:txBody>
          <a:bodyPr anchor="ctr">
            <a:normAutofit/>
          </a:bodyPr>
          <a:lstStyle/>
          <a:p>
            <a:r>
              <a:rPr lang="en-US" sz="3500" b="1" dirty="0">
                <a:solidFill>
                  <a:srgbClr val="404040"/>
                </a:solidFill>
              </a:rPr>
              <a:t>Noticing the Marginal Characters </a:t>
            </a:r>
          </a:p>
        </p:txBody>
      </p:sp>
      <p:sp>
        <p:nvSpPr>
          <p:cNvPr id="3" name="TextBox 2">
            <a:extLst>
              <a:ext uri="{FF2B5EF4-FFF2-40B4-BE49-F238E27FC236}">
                <a16:creationId xmlns:a16="http://schemas.microsoft.com/office/drawing/2014/main" id="{5BA56DBE-5F41-41CA-B883-C2C1F7941093}"/>
              </a:ext>
            </a:extLst>
          </p:cNvPr>
          <p:cNvSpPr txBox="1"/>
          <p:nvPr/>
        </p:nvSpPr>
        <p:spPr>
          <a:xfrm>
            <a:off x="1200150" y="5626635"/>
            <a:ext cx="6743700" cy="1138773"/>
          </a:xfrm>
          <a:prstGeom prst="rect">
            <a:avLst/>
          </a:prstGeom>
          <a:noFill/>
        </p:spPr>
        <p:txBody>
          <a:bodyPr wrap="square" rtlCol="0">
            <a:spAutoFit/>
          </a:bodyPr>
          <a:lstStyle/>
          <a:p>
            <a:pPr algn="ctr"/>
            <a:r>
              <a:rPr lang="en-US" sz="3600" b="1" dirty="0">
                <a:solidFill>
                  <a:schemeClr val="bg1"/>
                </a:solidFill>
              </a:rPr>
              <a:t>Rhoda</a:t>
            </a:r>
            <a:br>
              <a:rPr lang="en-US" sz="3600" b="1" dirty="0">
                <a:solidFill>
                  <a:schemeClr val="bg1"/>
                </a:solidFill>
              </a:rPr>
            </a:br>
            <a:r>
              <a:rPr lang="en-US" sz="3200" i="1" dirty="0">
                <a:solidFill>
                  <a:schemeClr val="bg1"/>
                </a:solidFill>
              </a:rPr>
              <a:t>Acts 12:12-17</a:t>
            </a:r>
            <a:endParaRPr lang="en-US" sz="3600" i="1" dirty="0">
              <a:solidFill>
                <a:schemeClr val="bg1"/>
              </a:solidFill>
            </a:endParaRPr>
          </a:p>
        </p:txBody>
      </p:sp>
    </p:spTree>
    <p:extLst>
      <p:ext uri="{BB962C8B-B14F-4D97-AF65-F5344CB8AC3E}">
        <p14:creationId xmlns:p14="http://schemas.microsoft.com/office/powerpoint/2010/main" val="266891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266F90-A623-4AAE-BDC3-6828D11476E8}"/>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B4C8C768-F22A-4EB1-988B-BB42136EC81B}"/>
              </a:ext>
            </a:extLst>
          </p:cNvPr>
          <p:cNvSpPr/>
          <p:nvPr/>
        </p:nvSpPr>
        <p:spPr>
          <a:xfrm>
            <a:off x="-19" y="0"/>
            <a:ext cx="9143999" cy="3539430"/>
          </a:xfrm>
          <a:prstGeom prst="rect">
            <a:avLst/>
          </a:prstGeom>
        </p:spPr>
        <p:txBody>
          <a:bodyPr wrap="square">
            <a:spAutoFit/>
          </a:bodyPr>
          <a:lstStyle/>
          <a:p>
            <a:r>
              <a:rPr lang="en-US" sz="3200" b="1" baseline="30000" dirty="0">
                <a:solidFill>
                  <a:schemeClr val="bg1"/>
                </a:solidFill>
                <a:effectLst>
                  <a:glow rad="228600">
                    <a:schemeClr val="tx1">
                      <a:alpha val="40000"/>
                    </a:schemeClr>
                  </a:glow>
                </a:effectLst>
                <a:latin typeface="&amp;quot"/>
              </a:rPr>
              <a:t>1 </a:t>
            </a:r>
            <a:r>
              <a:rPr lang="en-US" sz="3200" b="1" dirty="0">
                <a:solidFill>
                  <a:schemeClr val="bg1"/>
                </a:solidFill>
                <a:effectLst>
                  <a:glow rad="228600">
                    <a:schemeClr val="tx1">
                      <a:alpha val="40000"/>
                    </a:schemeClr>
                  </a:glow>
                </a:effectLst>
                <a:latin typeface="&amp;quot"/>
              </a:rPr>
              <a:t>About that time Herod the king laid violent hands on some who belonged to the church.</a:t>
            </a:r>
            <a:r>
              <a:rPr lang="en-US" sz="3200" b="1" dirty="0">
                <a:solidFill>
                  <a:schemeClr val="bg1"/>
                </a:solidFill>
                <a:effectLst>
                  <a:glow rad="228600">
                    <a:schemeClr val="tx1">
                      <a:alpha val="40000"/>
                    </a:schemeClr>
                  </a:glow>
                </a:effectLst>
                <a:latin typeface="Helvetica Neue"/>
              </a:rPr>
              <a:t> </a:t>
            </a:r>
            <a:r>
              <a:rPr lang="en-US" sz="3200" b="1" baseline="30000" dirty="0">
                <a:solidFill>
                  <a:schemeClr val="bg1"/>
                </a:solidFill>
                <a:effectLst>
                  <a:glow rad="228600">
                    <a:schemeClr val="tx1">
                      <a:alpha val="40000"/>
                    </a:schemeClr>
                  </a:glow>
                </a:effectLst>
                <a:latin typeface="&amp;quot"/>
              </a:rPr>
              <a:t>2 </a:t>
            </a:r>
            <a:r>
              <a:rPr lang="en-US" sz="3200" b="1" dirty="0">
                <a:solidFill>
                  <a:schemeClr val="bg1"/>
                </a:solidFill>
                <a:effectLst>
                  <a:glow rad="228600">
                    <a:schemeClr val="tx1">
                      <a:alpha val="40000"/>
                    </a:schemeClr>
                  </a:glow>
                </a:effectLst>
                <a:latin typeface="&amp;quot"/>
              </a:rPr>
              <a:t>He killed James the brother of John with the sword,</a:t>
            </a:r>
            <a:r>
              <a:rPr lang="en-US" sz="3200" b="1" dirty="0">
                <a:solidFill>
                  <a:schemeClr val="bg1"/>
                </a:solidFill>
                <a:effectLst>
                  <a:glow rad="228600">
                    <a:schemeClr val="tx1">
                      <a:alpha val="40000"/>
                    </a:schemeClr>
                  </a:glow>
                </a:effectLst>
                <a:latin typeface="Helvetica Neue"/>
              </a:rPr>
              <a:t> </a:t>
            </a:r>
            <a:r>
              <a:rPr lang="en-US" sz="3200" b="1" baseline="30000" dirty="0">
                <a:solidFill>
                  <a:schemeClr val="bg1"/>
                </a:solidFill>
                <a:effectLst>
                  <a:glow rad="228600">
                    <a:schemeClr val="tx1">
                      <a:alpha val="40000"/>
                    </a:schemeClr>
                  </a:glow>
                </a:effectLst>
                <a:latin typeface="&amp;quot"/>
              </a:rPr>
              <a:t>3 </a:t>
            </a:r>
            <a:r>
              <a:rPr lang="en-US" sz="3200" b="1" dirty="0">
                <a:solidFill>
                  <a:schemeClr val="bg1"/>
                </a:solidFill>
                <a:effectLst>
                  <a:glow rad="228600">
                    <a:schemeClr val="tx1">
                      <a:alpha val="40000"/>
                    </a:schemeClr>
                  </a:glow>
                </a:effectLst>
                <a:latin typeface="&amp;quot"/>
              </a:rPr>
              <a:t>and when he saw that it pleased the Jews, he proceeded to arrest Peter also. This was during the days of Unleavened Bread.</a:t>
            </a:r>
            <a:r>
              <a:rPr lang="en-US" sz="3200" b="1" dirty="0">
                <a:solidFill>
                  <a:schemeClr val="bg1"/>
                </a:solidFill>
                <a:effectLst>
                  <a:glow rad="228600">
                    <a:schemeClr val="tx1">
                      <a:alpha val="40000"/>
                    </a:schemeClr>
                  </a:glow>
                </a:effectLst>
                <a:latin typeface="Helvetica Neue"/>
              </a:rPr>
              <a:t> </a:t>
            </a:r>
            <a:r>
              <a:rPr lang="en-US" sz="3200" dirty="0">
                <a:solidFill>
                  <a:schemeClr val="bg1"/>
                </a:solidFill>
                <a:effectLst>
                  <a:glow rad="228600">
                    <a:schemeClr val="tx1">
                      <a:alpha val="40000"/>
                    </a:schemeClr>
                  </a:glow>
                </a:effectLst>
                <a:latin typeface="&amp;quot"/>
              </a:rPr>
              <a:t>																											</a:t>
            </a:r>
            <a:r>
              <a:rPr lang="en-US" sz="3200" i="1" dirty="0">
                <a:solidFill>
                  <a:schemeClr val="bg1"/>
                </a:solidFill>
                <a:effectLst>
                  <a:glow rad="228600">
                    <a:schemeClr val="tx1">
                      <a:alpha val="40000"/>
                    </a:schemeClr>
                  </a:glow>
                </a:effectLst>
                <a:latin typeface="&amp;quot"/>
              </a:rPr>
              <a:t>Acts 12:1-3</a:t>
            </a:r>
            <a:endParaRPr lang="en-US" sz="3200" i="1" dirty="0">
              <a:solidFill>
                <a:schemeClr val="bg1"/>
              </a:solidFill>
              <a:effectLst>
                <a:glow rad="228600">
                  <a:schemeClr val="tx1">
                    <a:alpha val="40000"/>
                  </a:schemeClr>
                </a:glow>
              </a:effectLst>
            </a:endParaRPr>
          </a:p>
        </p:txBody>
      </p:sp>
    </p:spTree>
    <p:extLst>
      <p:ext uri="{BB962C8B-B14F-4D97-AF65-F5344CB8AC3E}">
        <p14:creationId xmlns:p14="http://schemas.microsoft.com/office/powerpoint/2010/main" val="3671491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266F90-A623-4AAE-BDC3-6828D11476E8}"/>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B4C8C768-F22A-4EB1-988B-BB42136EC81B}"/>
              </a:ext>
            </a:extLst>
          </p:cNvPr>
          <p:cNvSpPr/>
          <p:nvPr/>
        </p:nvSpPr>
        <p:spPr>
          <a:xfrm>
            <a:off x="-19" y="0"/>
            <a:ext cx="9143999" cy="3539430"/>
          </a:xfrm>
          <a:prstGeom prst="rect">
            <a:avLst/>
          </a:prstGeom>
        </p:spPr>
        <p:txBody>
          <a:bodyPr wrap="square">
            <a:spAutoFit/>
          </a:bodyPr>
          <a:lstStyle/>
          <a:p>
            <a:r>
              <a:rPr lang="en-US" sz="3200" b="1" baseline="30000" dirty="0">
                <a:solidFill>
                  <a:schemeClr val="bg1"/>
                </a:solidFill>
                <a:effectLst>
                  <a:glow rad="228600">
                    <a:schemeClr val="tx1">
                      <a:alpha val="40000"/>
                    </a:schemeClr>
                  </a:glow>
                </a:effectLst>
                <a:latin typeface="&amp;quot"/>
              </a:rPr>
              <a:t>4 </a:t>
            </a:r>
            <a:r>
              <a:rPr lang="en-US" sz="3200" b="1" dirty="0">
                <a:solidFill>
                  <a:schemeClr val="bg1"/>
                </a:solidFill>
                <a:effectLst>
                  <a:glow rad="228600">
                    <a:schemeClr val="tx1">
                      <a:alpha val="40000"/>
                    </a:schemeClr>
                  </a:glow>
                </a:effectLst>
                <a:latin typeface="&amp;quot"/>
              </a:rPr>
              <a:t>And when he had seized him, he put him in prison, delivering him over to four squads of soldiers to guard him, intending after the Passover to bring him out to the people.</a:t>
            </a:r>
            <a:r>
              <a:rPr lang="en-US" sz="3200" b="1" dirty="0">
                <a:solidFill>
                  <a:schemeClr val="bg1"/>
                </a:solidFill>
                <a:effectLst>
                  <a:glow rad="228600">
                    <a:schemeClr val="tx1">
                      <a:alpha val="40000"/>
                    </a:schemeClr>
                  </a:glow>
                </a:effectLst>
                <a:latin typeface="Helvetica Neue"/>
              </a:rPr>
              <a:t> </a:t>
            </a:r>
            <a:r>
              <a:rPr lang="en-US" sz="3200" b="1" baseline="30000" dirty="0">
                <a:solidFill>
                  <a:schemeClr val="bg1"/>
                </a:solidFill>
                <a:effectLst>
                  <a:glow rad="228600">
                    <a:schemeClr val="tx1">
                      <a:alpha val="40000"/>
                    </a:schemeClr>
                  </a:glow>
                </a:effectLst>
                <a:latin typeface="&amp;quot"/>
              </a:rPr>
              <a:t>5 </a:t>
            </a:r>
            <a:r>
              <a:rPr lang="en-US" sz="3200" b="1" dirty="0">
                <a:solidFill>
                  <a:schemeClr val="bg1"/>
                </a:solidFill>
                <a:effectLst>
                  <a:glow rad="228600">
                    <a:schemeClr val="tx1">
                      <a:alpha val="40000"/>
                    </a:schemeClr>
                  </a:glow>
                </a:effectLst>
                <a:latin typeface="&amp;quot"/>
              </a:rPr>
              <a:t>So Peter was kept in prison, but earnest prayer for him was made to God by the church.</a:t>
            </a:r>
          </a:p>
          <a:p>
            <a:r>
              <a:rPr lang="en-US" sz="3200" dirty="0">
                <a:solidFill>
                  <a:schemeClr val="bg1"/>
                </a:solidFill>
                <a:effectLst>
                  <a:glow rad="228600">
                    <a:schemeClr val="tx1">
                      <a:alpha val="40000"/>
                    </a:schemeClr>
                  </a:glow>
                </a:effectLst>
                <a:latin typeface="&amp;quot"/>
              </a:rPr>
              <a:t>															</a:t>
            </a:r>
            <a:r>
              <a:rPr lang="en-US" sz="3200" i="1" dirty="0">
                <a:solidFill>
                  <a:schemeClr val="bg1"/>
                </a:solidFill>
                <a:effectLst>
                  <a:glow rad="228600">
                    <a:schemeClr val="tx1">
                      <a:alpha val="40000"/>
                    </a:schemeClr>
                  </a:glow>
                </a:effectLst>
                <a:latin typeface="&amp;quot"/>
              </a:rPr>
              <a:t>Acts 12:4-5</a:t>
            </a:r>
            <a:endParaRPr lang="en-US" sz="3200" i="1" dirty="0">
              <a:solidFill>
                <a:schemeClr val="bg1"/>
              </a:solidFill>
              <a:effectLst>
                <a:glow rad="228600">
                  <a:schemeClr val="tx1">
                    <a:alpha val="40000"/>
                  </a:schemeClr>
                </a:glow>
              </a:effectLst>
            </a:endParaRPr>
          </a:p>
        </p:txBody>
      </p:sp>
    </p:spTree>
    <p:extLst>
      <p:ext uri="{BB962C8B-B14F-4D97-AF65-F5344CB8AC3E}">
        <p14:creationId xmlns:p14="http://schemas.microsoft.com/office/powerpoint/2010/main" val="1203835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266F90-A623-4AAE-BDC3-6828D11476E8}"/>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B4C8C768-F22A-4EB1-988B-BB42136EC81B}"/>
              </a:ext>
            </a:extLst>
          </p:cNvPr>
          <p:cNvSpPr/>
          <p:nvPr/>
        </p:nvSpPr>
        <p:spPr>
          <a:xfrm>
            <a:off x="-19" y="0"/>
            <a:ext cx="9143999" cy="3539430"/>
          </a:xfrm>
          <a:prstGeom prst="rect">
            <a:avLst/>
          </a:prstGeom>
        </p:spPr>
        <p:txBody>
          <a:bodyPr wrap="square">
            <a:spAutoFit/>
          </a:bodyPr>
          <a:lstStyle/>
          <a:p>
            <a:r>
              <a:rPr lang="en-US" sz="3200" b="1" baseline="30000" dirty="0">
                <a:solidFill>
                  <a:schemeClr val="bg1"/>
                </a:solidFill>
                <a:effectLst>
                  <a:glow rad="228600">
                    <a:schemeClr val="tx1">
                      <a:alpha val="40000"/>
                    </a:schemeClr>
                  </a:glow>
                </a:effectLst>
                <a:latin typeface="&amp;quot"/>
              </a:rPr>
              <a:t>4 </a:t>
            </a:r>
            <a:r>
              <a:rPr lang="en-US" sz="3200" b="1" dirty="0">
                <a:solidFill>
                  <a:schemeClr val="bg1"/>
                </a:solidFill>
                <a:effectLst>
                  <a:glow rad="228600">
                    <a:schemeClr val="tx1">
                      <a:alpha val="40000"/>
                    </a:schemeClr>
                  </a:glow>
                </a:effectLst>
                <a:latin typeface="&amp;quot"/>
              </a:rPr>
              <a:t>And when he had seized him, he put him in prison, delivering him over to </a:t>
            </a:r>
            <a:r>
              <a:rPr lang="en-US" sz="3200" b="1" dirty="0">
                <a:solidFill>
                  <a:srgbClr val="FFFF00"/>
                </a:solidFill>
                <a:effectLst>
                  <a:glow rad="228600">
                    <a:schemeClr val="tx1">
                      <a:alpha val="40000"/>
                    </a:schemeClr>
                  </a:glow>
                </a:effectLst>
                <a:latin typeface="&amp;quot"/>
              </a:rPr>
              <a:t>four squads of soldiers </a:t>
            </a:r>
            <a:r>
              <a:rPr lang="en-US" sz="3200" b="1" dirty="0">
                <a:solidFill>
                  <a:schemeClr val="bg1"/>
                </a:solidFill>
                <a:effectLst>
                  <a:glow rad="228600">
                    <a:schemeClr val="tx1">
                      <a:alpha val="40000"/>
                    </a:schemeClr>
                  </a:glow>
                </a:effectLst>
                <a:latin typeface="&amp;quot"/>
              </a:rPr>
              <a:t>to guard him, intending after the Passover to bring him out to the people.</a:t>
            </a:r>
            <a:r>
              <a:rPr lang="en-US" sz="3200" b="1" dirty="0">
                <a:solidFill>
                  <a:schemeClr val="bg1"/>
                </a:solidFill>
                <a:effectLst>
                  <a:glow rad="228600">
                    <a:schemeClr val="tx1">
                      <a:alpha val="40000"/>
                    </a:schemeClr>
                  </a:glow>
                </a:effectLst>
                <a:latin typeface="Helvetica Neue"/>
              </a:rPr>
              <a:t> </a:t>
            </a:r>
            <a:r>
              <a:rPr lang="en-US" sz="3200" b="1" baseline="30000" dirty="0">
                <a:solidFill>
                  <a:schemeClr val="bg1"/>
                </a:solidFill>
                <a:effectLst>
                  <a:glow rad="228600">
                    <a:schemeClr val="tx1">
                      <a:alpha val="40000"/>
                    </a:schemeClr>
                  </a:glow>
                </a:effectLst>
                <a:latin typeface="&amp;quot"/>
              </a:rPr>
              <a:t>5 </a:t>
            </a:r>
            <a:r>
              <a:rPr lang="en-US" sz="3200" b="1" dirty="0">
                <a:solidFill>
                  <a:schemeClr val="bg1"/>
                </a:solidFill>
                <a:effectLst>
                  <a:glow rad="228600">
                    <a:schemeClr val="tx1">
                      <a:alpha val="40000"/>
                    </a:schemeClr>
                  </a:glow>
                </a:effectLst>
                <a:latin typeface="&amp;quot"/>
              </a:rPr>
              <a:t>So Peter was kept in prison, but earnest prayer for him was made to God by the church.</a:t>
            </a:r>
          </a:p>
          <a:p>
            <a:r>
              <a:rPr lang="en-US" sz="3200" dirty="0">
                <a:solidFill>
                  <a:schemeClr val="bg1"/>
                </a:solidFill>
                <a:effectLst>
                  <a:glow rad="228600">
                    <a:schemeClr val="tx1">
                      <a:alpha val="40000"/>
                    </a:schemeClr>
                  </a:glow>
                </a:effectLst>
                <a:latin typeface="&amp;quot"/>
              </a:rPr>
              <a:t>															</a:t>
            </a:r>
            <a:r>
              <a:rPr lang="en-US" sz="3200" i="1" dirty="0">
                <a:solidFill>
                  <a:schemeClr val="bg1"/>
                </a:solidFill>
                <a:effectLst>
                  <a:glow rad="228600">
                    <a:schemeClr val="tx1">
                      <a:alpha val="40000"/>
                    </a:schemeClr>
                  </a:glow>
                </a:effectLst>
                <a:latin typeface="&amp;quot"/>
              </a:rPr>
              <a:t>Acts 12:4-5</a:t>
            </a:r>
            <a:endParaRPr lang="en-US" sz="3200" i="1" dirty="0">
              <a:solidFill>
                <a:schemeClr val="bg1"/>
              </a:solidFill>
              <a:effectLst>
                <a:glow rad="228600">
                  <a:schemeClr val="tx1">
                    <a:alpha val="40000"/>
                  </a:schemeClr>
                </a:glow>
              </a:effectLst>
            </a:endParaRPr>
          </a:p>
        </p:txBody>
      </p:sp>
    </p:spTree>
    <p:extLst>
      <p:ext uri="{BB962C8B-B14F-4D97-AF65-F5344CB8AC3E}">
        <p14:creationId xmlns:p14="http://schemas.microsoft.com/office/powerpoint/2010/main" val="933086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266F90-A623-4AAE-BDC3-6828D11476E8}"/>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B4C8C768-F22A-4EB1-988B-BB42136EC81B}"/>
              </a:ext>
            </a:extLst>
          </p:cNvPr>
          <p:cNvSpPr/>
          <p:nvPr/>
        </p:nvSpPr>
        <p:spPr>
          <a:xfrm>
            <a:off x="-19" y="0"/>
            <a:ext cx="9143999" cy="3539430"/>
          </a:xfrm>
          <a:prstGeom prst="rect">
            <a:avLst/>
          </a:prstGeom>
        </p:spPr>
        <p:txBody>
          <a:bodyPr wrap="square">
            <a:spAutoFit/>
          </a:bodyPr>
          <a:lstStyle/>
          <a:p>
            <a:r>
              <a:rPr lang="en-US" sz="3200" b="1" baseline="30000" dirty="0">
                <a:solidFill>
                  <a:schemeClr val="bg1"/>
                </a:solidFill>
                <a:effectLst>
                  <a:glow rad="228600">
                    <a:schemeClr val="tx1">
                      <a:alpha val="40000"/>
                    </a:schemeClr>
                  </a:glow>
                </a:effectLst>
                <a:latin typeface="&amp;quot"/>
              </a:rPr>
              <a:t>4 </a:t>
            </a:r>
            <a:r>
              <a:rPr lang="en-US" sz="3200" b="1" dirty="0">
                <a:solidFill>
                  <a:schemeClr val="bg1"/>
                </a:solidFill>
                <a:effectLst>
                  <a:glow rad="228600">
                    <a:schemeClr val="tx1">
                      <a:alpha val="40000"/>
                    </a:schemeClr>
                  </a:glow>
                </a:effectLst>
                <a:latin typeface="&amp;quot"/>
              </a:rPr>
              <a:t>And when he had seized him, he put him in prison, delivering him over to </a:t>
            </a:r>
            <a:r>
              <a:rPr lang="en-US" sz="3200" b="1" dirty="0">
                <a:solidFill>
                  <a:srgbClr val="FFFF00"/>
                </a:solidFill>
                <a:effectLst>
                  <a:glow rad="228600">
                    <a:schemeClr val="tx1">
                      <a:alpha val="40000"/>
                    </a:schemeClr>
                  </a:glow>
                </a:effectLst>
                <a:latin typeface="&amp;quot"/>
              </a:rPr>
              <a:t>four squads of soldiers </a:t>
            </a:r>
            <a:r>
              <a:rPr lang="en-US" sz="3200" b="1" dirty="0">
                <a:solidFill>
                  <a:schemeClr val="bg1"/>
                </a:solidFill>
                <a:effectLst>
                  <a:glow rad="228600">
                    <a:schemeClr val="tx1">
                      <a:alpha val="40000"/>
                    </a:schemeClr>
                  </a:glow>
                </a:effectLst>
                <a:latin typeface="&amp;quot"/>
              </a:rPr>
              <a:t>to guard him, intending after the Passover to bring him out to the people.</a:t>
            </a:r>
            <a:r>
              <a:rPr lang="en-US" sz="3200" b="1" dirty="0">
                <a:solidFill>
                  <a:schemeClr val="bg1"/>
                </a:solidFill>
                <a:effectLst>
                  <a:glow rad="228600">
                    <a:schemeClr val="tx1">
                      <a:alpha val="40000"/>
                    </a:schemeClr>
                  </a:glow>
                </a:effectLst>
                <a:latin typeface="Helvetica Neue"/>
              </a:rPr>
              <a:t> </a:t>
            </a:r>
            <a:r>
              <a:rPr lang="en-US" sz="3200" b="1" baseline="30000" dirty="0">
                <a:solidFill>
                  <a:schemeClr val="bg1"/>
                </a:solidFill>
                <a:effectLst>
                  <a:glow rad="228600">
                    <a:schemeClr val="tx1">
                      <a:alpha val="40000"/>
                    </a:schemeClr>
                  </a:glow>
                </a:effectLst>
                <a:latin typeface="&amp;quot"/>
              </a:rPr>
              <a:t>5 </a:t>
            </a:r>
            <a:r>
              <a:rPr lang="en-US" sz="3200" b="1" dirty="0">
                <a:solidFill>
                  <a:schemeClr val="bg1"/>
                </a:solidFill>
                <a:effectLst>
                  <a:glow rad="228600">
                    <a:schemeClr val="tx1">
                      <a:alpha val="40000"/>
                    </a:schemeClr>
                  </a:glow>
                </a:effectLst>
                <a:latin typeface="&amp;quot"/>
              </a:rPr>
              <a:t>So Peter was kept in prison, but </a:t>
            </a:r>
            <a:r>
              <a:rPr lang="en-US" sz="3200" b="1" dirty="0">
                <a:solidFill>
                  <a:srgbClr val="FFFF00"/>
                </a:solidFill>
                <a:effectLst>
                  <a:glow rad="228600">
                    <a:schemeClr val="tx1">
                      <a:alpha val="40000"/>
                    </a:schemeClr>
                  </a:glow>
                </a:effectLst>
                <a:latin typeface="&amp;quot"/>
              </a:rPr>
              <a:t>earnest prayer for him was made to God by the church</a:t>
            </a:r>
            <a:r>
              <a:rPr lang="en-US" sz="3200" b="1" dirty="0">
                <a:solidFill>
                  <a:schemeClr val="bg1"/>
                </a:solidFill>
                <a:effectLst>
                  <a:glow rad="228600">
                    <a:schemeClr val="tx1">
                      <a:alpha val="40000"/>
                    </a:schemeClr>
                  </a:glow>
                </a:effectLst>
                <a:latin typeface="&amp;quot"/>
              </a:rPr>
              <a:t>.</a:t>
            </a:r>
          </a:p>
          <a:p>
            <a:r>
              <a:rPr lang="en-US" sz="3200" dirty="0">
                <a:solidFill>
                  <a:schemeClr val="bg1"/>
                </a:solidFill>
                <a:effectLst>
                  <a:glow rad="228600">
                    <a:schemeClr val="tx1">
                      <a:alpha val="40000"/>
                    </a:schemeClr>
                  </a:glow>
                </a:effectLst>
                <a:latin typeface="&amp;quot"/>
              </a:rPr>
              <a:t>															</a:t>
            </a:r>
            <a:r>
              <a:rPr lang="en-US" sz="3200" i="1" dirty="0">
                <a:solidFill>
                  <a:schemeClr val="bg1"/>
                </a:solidFill>
                <a:effectLst>
                  <a:glow rad="228600">
                    <a:schemeClr val="tx1">
                      <a:alpha val="40000"/>
                    </a:schemeClr>
                  </a:glow>
                </a:effectLst>
                <a:latin typeface="&amp;quot"/>
              </a:rPr>
              <a:t>Acts 12:4-5</a:t>
            </a:r>
            <a:endParaRPr lang="en-US" sz="3200" i="1" dirty="0">
              <a:solidFill>
                <a:schemeClr val="bg1"/>
              </a:solidFill>
              <a:effectLst>
                <a:glow rad="228600">
                  <a:schemeClr val="tx1">
                    <a:alpha val="40000"/>
                  </a:schemeClr>
                </a:glow>
              </a:effectLst>
            </a:endParaRPr>
          </a:p>
        </p:txBody>
      </p:sp>
    </p:spTree>
    <p:extLst>
      <p:ext uri="{BB962C8B-B14F-4D97-AF65-F5344CB8AC3E}">
        <p14:creationId xmlns:p14="http://schemas.microsoft.com/office/powerpoint/2010/main" val="1833862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266F90-A623-4AAE-BDC3-6828D11476E8}"/>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B4C8C768-F22A-4EB1-988B-BB42136EC81B}"/>
              </a:ext>
            </a:extLst>
          </p:cNvPr>
          <p:cNvSpPr/>
          <p:nvPr/>
        </p:nvSpPr>
        <p:spPr>
          <a:xfrm>
            <a:off x="-19" y="0"/>
            <a:ext cx="9143999" cy="6001643"/>
          </a:xfrm>
          <a:prstGeom prst="rect">
            <a:avLst/>
          </a:prstGeom>
          <a:solidFill>
            <a:srgbClr val="000000">
              <a:alpha val="38039"/>
            </a:srgbClr>
          </a:solidFill>
        </p:spPr>
        <p:txBody>
          <a:bodyPr wrap="square">
            <a:spAutoFit/>
          </a:bodyPr>
          <a:lstStyle/>
          <a:p>
            <a:r>
              <a:rPr lang="en-US" sz="3200" b="1" baseline="30000" dirty="0">
                <a:solidFill>
                  <a:schemeClr val="bg1"/>
                </a:solidFill>
                <a:effectLst>
                  <a:glow rad="228600">
                    <a:schemeClr val="tx1">
                      <a:alpha val="40000"/>
                    </a:schemeClr>
                  </a:glow>
                </a:effectLst>
              </a:rPr>
              <a:t>6 </a:t>
            </a:r>
            <a:r>
              <a:rPr lang="en-US" sz="3200" b="1" dirty="0">
                <a:solidFill>
                  <a:schemeClr val="bg1"/>
                </a:solidFill>
                <a:effectLst>
                  <a:glow rad="228600">
                    <a:schemeClr val="tx1">
                      <a:alpha val="40000"/>
                    </a:schemeClr>
                  </a:glow>
                </a:effectLst>
              </a:rPr>
              <a:t>Now when Herod was about to bring him out, on that very night, Peter was sleeping between two soldiers, bound with two chains, and sentries before the door were guarding the prison. </a:t>
            </a:r>
            <a:r>
              <a:rPr lang="en-US" sz="3200" b="1" baseline="30000" dirty="0">
                <a:solidFill>
                  <a:schemeClr val="bg1"/>
                </a:solidFill>
                <a:effectLst>
                  <a:glow rad="228600">
                    <a:schemeClr val="tx1">
                      <a:alpha val="40000"/>
                    </a:schemeClr>
                  </a:glow>
                </a:effectLst>
              </a:rPr>
              <a:t>7 </a:t>
            </a:r>
            <a:r>
              <a:rPr lang="en-US" sz="3200" b="1" dirty="0">
                <a:solidFill>
                  <a:schemeClr val="bg1"/>
                </a:solidFill>
                <a:effectLst>
                  <a:glow rad="228600">
                    <a:schemeClr val="tx1">
                      <a:alpha val="40000"/>
                    </a:schemeClr>
                  </a:glow>
                </a:effectLst>
              </a:rPr>
              <a:t>And behold, an angel of the Lord stood next to him, and a light shone in the cell. He struck Peter on the side and woke him, saying, “Get up quickly.” And the chains fell off his hands. </a:t>
            </a:r>
            <a:r>
              <a:rPr lang="en-US" sz="3200" b="1" baseline="30000" dirty="0">
                <a:solidFill>
                  <a:schemeClr val="bg1"/>
                </a:solidFill>
                <a:effectLst>
                  <a:glow rad="228600">
                    <a:schemeClr val="tx1">
                      <a:alpha val="40000"/>
                    </a:schemeClr>
                  </a:glow>
                </a:effectLst>
              </a:rPr>
              <a:t>8 </a:t>
            </a:r>
            <a:r>
              <a:rPr lang="en-US" sz="3200" b="1" dirty="0">
                <a:solidFill>
                  <a:schemeClr val="bg1"/>
                </a:solidFill>
                <a:effectLst>
                  <a:glow rad="228600">
                    <a:schemeClr val="tx1">
                      <a:alpha val="40000"/>
                    </a:schemeClr>
                  </a:glow>
                </a:effectLst>
              </a:rPr>
              <a:t>And the angel said to him, “Dress yourself and put on your sandals.” And he did so. And he said to him, “Wrap your cloak around you and follow me.”</a:t>
            </a:r>
            <a:r>
              <a:rPr lang="en-US" sz="3200" dirty="0">
                <a:solidFill>
                  <a:schemeClr val="bg1"/>
                </a:solidFill>
                <a:effectLst>
                  <a:glow rad="228600">
                    <a:schemeClr val="tx1">
                      <a:alpha val="40000"/>
                    </a:schemeClr>
                  </a:glow>
                </a:effectLst>
                <a:latin typeface="&amp;quot"/>
              </a:rPr>
              <a:t>																													</a:t>
            </a:r>
            <a:r>
              <a:rPr lang="en-US" sz="3200" i="1" dirty="0">
                <a:solidFill>
                  <a:schemeClr val="bg1"/>
                </a:solidFill>
                <a:effectLst>
                  <a:glow rad="228600">
                    <a:schemeClr val="tx1">
                      <a:alpha val="40000"/>
                    </a:schemeClr>
                  </a:glow>
                </a:effectLst>
                <a:latin typeface="&amp;quot"/>
              </a:rPr>
              <a:t>Acts 12:6-8</a:t>
            </a:r>
            <a:endParaRPr lang="en-US" sz="3200" i="1" dirty="0">
              <a:solidFill>
                <a:schemeClr val="bg1"/>
              </a:solidFill>
              <a:effectLst>
                <a:glow rad="228600">
                  <a:schemeClr val="tx1">
                    <a:alpha val="40000"/>
                  </a:schemeClr>
                </a:glow>
              </a:effectLst>
            </a:endParaRPr>
          </a:p>
        </p:txBody>
      </p:sp>
    </p:spTree>
    <p:extLst>
      <p:ext uri="{BB962C8B-B14F-4D97-AF65-F5344CB8AC3E}">
        <p14:creationId xmlns:p14="http://schemas.microsoft.com/office/powerpoint/2010/main" val="1639137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266F90-A623-4AAE-BDC3-6828D11476E8}"/>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B4C8C768-F22A-4EB1-988B-BB42136EC81B}"/>
              </a:ext>
            </a:extLst>
          </p:cNvPr>
          <p:cNvSpPr/>
          <p:nvPr/>
        </p:nvSpPr>
        <p:spPr>
          <a:xfrm>
            <a:off x="-19" y="0"/>
            <a:ext cx="9143999" cy="6001643"/>
          </a:xfrm>
          <a:prstGeom prst="rect">
            <a:avLst/>
          </a:prstGeom>
          <a:solidFill>
            <a:srgbClr val="000000">
              <a:alpha val="38039"/>
            </a:srgbClr>
          </a:solidFill>
        </p:spPr>
        <p:txBody>
          <a:bodyPr wrap="square">
            <a:spAutoFit/>
          </a:bodyPr>
          <a:lstStyle/>
          <a:p>
            <a:r>
              <a:rPr lang="en-US" sz="3200" b="1" baseline="30000" dirty="0">
                <a:solidFill>
                  <a:schemeClr val="bg1"/>
                </a:solidFill>
                <a:effectLst>
                  <a:glow rad="228600">
                    <a:schemeClr val="tx1">
                      <a:alpha val="40000"/>
                    </a:schemeClr>
                  </a:glow>
                </a:effectLst>
              </a:rPr>
              <a:t>6 </a:t>
            </a:r>
            <a:r>
              <a:rPr lang="en-US" sz="3200" b="1" dirty="0">
                <a:solidFill>
                  <a:schemeClr val="bg1"/>
                </a:solidFill>
                <a:effectLst>
                  <a:glow rad="228600">
                    <a:schemeClr val="tx1">
                      <a:alpha val="40000"/>
                    </a:schemeClr>
                  </a:glow>
                </a:effectLst>
              </a:rPr>
              <a:t>Now when Herod was about to bring him out, on that very night, Peter was sleeping between </a:t>
            </a:r>
            <a:r>
              <a:rPr lang="en-US" sz="3200" b="1" dirty="0">
                <a:solidFill>
                  <a:srgbClr val="FFFF00"/>
                </a:solidFill>
                <a:effectLst>
                  <a:glow rad="228600">
                    <a:schemeClr val="tx1">
                      <a:alpha val="40000"/>
                    </a:schemeClr>
                  </a:glow>
                </a:effectLst>
              </a:rPr>
              <a:t>two soldiers</a:t>
            </a:r>
            <a:r>
              <a:rPr lang="en-US" sz="3200" b="1" dirty="0">
                <a:solidFill>
                  <a:schemeClr val="bg1"/>
                </a:solidFill>
                <a:effectLst>
                  <a:glow rad="228600">
                    <a:schemeClr val="tx1">
                      <a:alpha val="40000"/>
                    </a:schemeClr>
                  </a:glow>
                </a:effectLst>
              </a:rPr>
              <a:t>, bound with </a:t>
            </a:r>
            <a:r>
              <a:rPr lang="en-US" sz="3200" b="1" dirty="0">
                <a:solidFill>
                  <a:srgbClr val="FFFF00"/>
                </a:solidFill>
                <a:effectLst>
                  <a:glow rad="228600">
                    <a:schemeClr val="tx1">
                      <a:alpha val="40000"/>
                    </a:schemeClr>
                  </a:glow>
                </a:effectLst>
              </a:rPr>
              <a:t>two chains</a:t>
            </a:r>
            <a:r>
              <a:rPr lang="en-US" sz="3200" b="1" dirty="0">
                <a:solidFill>
                  <a:schemeClr val="bg1"/>
                </a:solidFill>
                <a:effectLst>
                  <a:glow rad="228600">
                    <a:schemeClr val="tx1">
                      <a:alpha val="40000"/>
                    </a:schemeClr>
                  </a:glow>
                </a:effectLst>
              </a:rPr>
              <a:t>, </a:t>
            </a:r>
            <a:r>
              <a:rPr lang="en-US" sz="3200" b="1" dirty="0">
                <a:solidFill>
                  <a:srgbClr val="FFFF00"/>
                </a:solidFill>
                <a:effectLst>
                  <a:glow rad="228600">
                    <a:schemeClr val="tx1">
                      <a:alpha val="40000"/>
                    </a:schemeClr>
                  </a:glow>
                </a:effectLst>
              </a:rPr>
              <a:t>and sentries before the door were guarding the prison</a:t>
            </a:r>
            <a:r>
              <a:rPr lang="en-US" sz="3200" b="1" dirty="0">
                <a:solidFill>
                  <a:schemeClr val="bg1"/>
                </a:solidFill>
                <a:effectLst>
                  <a:glow rad="228600">
                    <a:schemeClr val="tx1">
                      <a:alpha val="40000"/>
                    </a:schemeClr>
                  </a:glow>
                </a:effectLst>
              </a:rPr>
              <a:t>. </a:t>
            </a:r>
            <a:r>
              <a:rPr lang="en-US" sz="3200" b="1" baseline="30000" dirty="0">
                <a:solidFill>
                  <a:schemeClr val="bg1"/>
                </a:solidFill>
                <a:effectLst>
                  <a:glow rad="228600">
                    <a:schemeClr val="tx1">
                      <a:alpha val="40000"/>
                    </a:schemeClr>
                  </a:glow>
                </a:effectLst>
              </a:rPr>
              <a:t>7 </a:t>
            </a:r>
            <a:r>
              <a:rPr lang="en-US" sz="3200" b="1" dirty="0">
                <a:solidFill>
                  <a:schemeClr val="bg1"/>
                </a:solidFill>
                <a:effectLst>
                  <a:glow rad="228600">
                    <a:schemeClr val="tx1">
                      <a:alpha val="40000"/>
                    </a:schemeClr>
                  </a:glow>
                </a:effectLst>
              </a:rPr>
              <a:t>And behold, an </a:t>
            </a:r>
            <a:r>
              <a:rPr lang="en-US" sz="3200" b="1" dirty="0">
                <a:solidFill>
                  <a:srgbClr val="00B0F0"/>
                </a:solidFill>
                <a:effectLst>
                  <a:glow rad="228600">
                    <a:schemeClr val="tx1">
                      <a:alpha val="40000"/>
                    </a:schemeClr>
                  </a:glow>
                </a:effectLst>
              </a:rPr>
              <a:t>angel of the Lord stood next to him</a:t>
            </a:r>
            <a:r>
              <a:rPr lang="en-US" sz="3200" b="1" dirty="0">
                <a:solidFill>
                  <a:schemeClr val="bg1"/>
                </a:solidFill>
                <a:effectLst>
                  <a:glow rad="228600">
                    <a:schemeClr val="tx1">
                      <a:alpha val="40000"/>
                    </a:schemeClr>
                  </a:glow>
                </a:effectLst>
              </a:rPr>
              <a:t>, and a light shone in the cell. He struck Peter on the side and woke him, saying, “Get up quickly.” And the chains fell off his hands. </a:t>
            </a:r>
            <a:r>
              <a:rPr lang="en-US" sz="3200" b="1" baseline="30000" dirty="0">
                <a:solidFill>
                  <a:schemeClr val="bg1"/>
                </a:solidFill>
                <a:effectLst>
                  <a:glow rad="228600">
                    <a:schemeClr val="tx1">
                      <a:alpha val="40000"/>
                    </a:schemeClr>
                  </a:glow>
                </a:effectLst>
              </a:rPr>
              <a:t>8 </a:t>
            </a:r>
            <a:r>
              <a:rPr lang="en-US" sz="3200" b="1" dirty="0">
                <a:solidFill>
                  <a:schemeClr val="bg1"/>
                </a:solidFill>
                <a:effectLst>
                  <a:glow rad="228600">
                    <a:schemeClr val="tx1">
                      <a:alpha val="40000"/>
                    </a:schemeClr>
                  </a:glow>
                </a:effectLst>
              </a:rPr>
              <a:t>And the angel said to him, “Dress yourself and put on your sandals.” And he did so. And he said to him, “Wrap your cloak around you and follow me.”</a:t>
            </a:r>
            <a:r>
              <a:rPr lang="en-US" sz="3200" dirty="0">
                <a:solidFill>
                  <a:schemeClr val="bg1"/>
                </a:solidFill>
                <a:effectLst>
                  <a:glow rad="228600">
                    <a:schemeClr val="tx1">
                      <a:alpha val="40000"/>
                    </a:schemeClr>
                  </a:glow>
                </a:effectLst>
                <a:latin typeface="&amp;quot"/>
              </a:rPr>
              <a:t>																													</a:t>
            </a:r>
            <a:r>
              <a:rPr lang="en-US" sz="3200" i="1" dirty="0">
                <a:solidFill>
                  <a:schemeClr val="bg1"/>
                </a:solidFill>
                <a:effectLst>
                  <a:glow rad="228600">
                    <a:schemeClr val="tx1">
                      <a:alpha val="40000"/>
                    </a:schemeClr>
                  </a:glow>
                </a:effectLst>
                <a:latin typeface="&amp;quot"/>
              </a:rPr>
              <a:t>Acts 12:6-8</a:t>
            </a:r>
            <a:endParaRPr lang="en-US" sz="3200" i="1" dirty="0">
              <a:solidFill>
                <a:schemeClr val="bg1"/>
              </a:solidFill>
              <a:effectLst>
                <a:glow rad="228600">
                  <a:schemeClr val="tx1">
                    <a:alpha val="40000"/>
                  </a:schemeClr>
                </a:glow>
              </a:effectLst>
            </a:endParaRPr>
          </a:p>
        </p:txBody>
      </p:sp>
    </p:spTree>
    <p:extLst>
      <p:ext uri="{BB962C8B-B14F-4D97-AF65-F5344CB8AC3E}">
        <p14:creationId xmlns:p14="http://schemas.microsoft.com/office/powerpoint/2010/main" val="3397411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139</Words>
  <Application>Microsoft Office PowerPoint</Application>
  <PresentationFormat>On-screen Show (4:3)</PresentationFormat>
  <Paragraphs>42</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&amp;quot</vt:lpstr>
      <vt:lpstr>AR JULIAN</vt:lpstr>
      <vt:lpstr>Arial</vt:lpstr>
      <vt:lpstr>Calibri</vt:lpstr>
      <vt:lpstr>Calibri Light</vt:lpstr>
      <vt:lpstr>Helvetica Neue</vt:lpstr>
      <vt:lpstr>Office Theme</vt:lpstr>
      <vt:lpstr>PowerPoint Presentation</vt:lpstr>
      <vt:lpstr>Noticing the Marginal Characters </vt:lpstr>
      <vt:lpstr>Noticing the Marginal Characters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Noticing the Marginal Characters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Eastview Church</cp:lastModifiedBy>
  <cp:revision>15</cp:revision>
  <dcterms:created xsi:type="dcterms:W3CDTF">2019-02-27T15:09:53Z</dcterms:created>
  <dcterms:modified xsi:type="dcterms:W3CDTF">2019-03-01T17:37:14Z</dcterms:modified>
</cp:coreProperties>
</file>