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7"/>
  </p:notesMasterIdLst>
  <p:sldIdLst>
    <p:sldId id="256" r:id="rId3"/>
    <p:sldId id="274" r:id="rId4"/>
    <p:sldId id="257" r:id="rId5"/>
    <p:sldId id="295" r:id="rId6"/>
    <p:sldId id="275" r:id="rId7"/>
    <p:sldId id="291" r:id="rId8"/>
    <p:sldId id="276" r:id="rId9"/>
    <p:sldId id="277" r:id="rId10"/>
    <p:sldId id="278" r:id="rId11"/>
    <p:sldId id="279" r:id="rId12"/>
    <p:sldId id="280" r:id="rId13"/>
    <p:sldId id="281" r:id="rId14"/>
    <p:sldId id="292" r:id="rId15"/>
    <p:sldId id="282" r:id="rId16"/>
    <p:sldId id="283" r:id="rId17"/>
    <p:sldId id="284" r:id="rId18"/>
    <p:sldId id="285" r:id="rId19"/>
    <p:sldId id="286" r:id="rId20"/>
    <p:sldId id="287" r:id="rId21"/>
    <p:sldId id="293" r:id="rId22"/>
    <p:sldId id="288" r:id="rId23"/>
    <p:sldId id="289" r:id="rId24"/>
    <p:sldId id="290" r:id="rId25"/>
    <p:sldId id="29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66FF"/>
    <a:srgbClr val="66FF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2E25B-684A-49D1-8E2B-B770B508A11B}" type="datetimeFigureOut">
              <a:rPr lang="en-US" smtClean="0"/>
              <a:t>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7FCD8-F335-48DD-9228-E80D67E13F36}" type="slidenum">
              <a:rPr lang="en-US" smtClean="0"/>
              <a:t>‹#›</a:t>
            </a:fld>
            <a:endParaRPr lang="en-US"/>
          </a:p>
        </p:txBody>
      </p:sp>
    </p:spTree>
    <p:extLst>
      <p:ext uri="{BB962C8B-B14F-4D97-AF65-F5344CB8AC3E}">
        <p14:creationId xmlns:p14="http://schemas.microsoft.com/office/powerpoint/2010/main" val="179750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CBDAF-4ACB-4A35-BBF5-7B5028248B56}"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365451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CBDAF-4ACB-4A35-BBF5-7B5028248B56}"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359492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CBDAF-4ACB-4A35-BBF5-7B5028248B56}"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410212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3948568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423790819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220710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882428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638537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202032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072180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10071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CBDAF-4ACB-4A35-BBF5-7B5028248B56}"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11741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20691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109775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429244500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55426575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1CBDAF-4ACB-4A35-BBF5-7B5028248B56}"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288377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CBDAF-4ACB-4A35-BBF5-7B5028248B56}"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287394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1CBDAF-4ACB-4A35-BBF5-7B5028248B56}"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288334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1CBDAF-4ACB-4A35-BBF5-7B5028248B56}"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24952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CBDAF-4ACB-4A35-BBF5-7B5028248B56}"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3938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1CBDAF-4ACB-4A35-BBF5-7B5028248B56}"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337927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1CBDAF-4ACB-4A35-BBF5-7B5028248B56}"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96B6A-283F-4B99-94AE-1008890F3A7A}" type="slidenum">
              <a:rPr lang="en-US" smtClean="0"/>
              <a:t>‹#›</a:t>
            </a:fld>
            <a:endParaRPr lang="en-US"/>
          </a:p>
        </p:txBody>
      </p:sp>
    </p:spTree>
    <p:extLst>
      <p:ext uri="{BB962C8B-B14F-4D97-AF65-F5344CB8AC3E}">
        <p14:creationId xmlns:p14="http://schemas.microsoft.com/office/powerpoint/2010/main" val="309372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CBDAF-4ACB-4A35-BBF5-7B5028248B56}" type="datetimeFigureOut">
              <a:rPr lang="en-US" smtClean="0"/>
              <a:t>2/19/2019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96B6A-283F-4B99-94AE-1008890F3A7A}" type="slidenum">
              <a:rPr lang="en-US" smtClean="0"/>
              <a:t>‹#›</a:t>
            </a:fld>
            <a:endParaRPr lang="en-US"/>
          </a:p>
        </p:txBody>
      </p:sp>
    </p:spTree>
    <p:extLst>
      <p:ext uri="{BB962C8B-B14F-4D97-AF65-F5344CB8AC3E}">
        <p14:creationId xmlns:p14="http://schemas.microsoft.com/office/powerpoint/2010/main" val="1360498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812155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F5274-E664-4A66-9576-DC0E025CCEB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DB5404D4-F063-46D8-BBEB-A690ACCFB0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365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C5A622B-0D26-4480-A1B4-EB2B546EA5FE}"/>
              </a:ext>
            </a:extLst>
          </p:cNvPr>
          <p:cNvSpPr/>
          <p:nvPr/>
        </p:nvSpPr>
        <p:spPr>
          <a:xfrm>
            <a:off x="0" y="149809"/>
            <a:ext cx="9144000" cy="5016758"/>
          </a:xfrm>
          <a:prstGeom prst="rect">
            <a:avLst/>
          </a:prstGeom>
        </p:spPr>
        <p:txBody>
          <a:bodyPr wrap="square">
            <a:spAutoFit/>
          </a:bodyPr>
          <a:lstStyle/>
          <a:p>
            <a:r>
              <a:rPr lang="en-US" sz="3200" b="1" baseline="30000" dirty="0">
                <a:solidFill>
                  <a:schemeClr val="bg1"/>
                </a:solidFill>
                <a:latin typeface="&amp;quot"/>
              </a:rPr>
              <a:t>2 </a:t>
            </a:r>
            <a:r>
              <a:rPr lang="en-US" sz="3200" b="1" dirty="0">
                <a:solidFill>
                  <a:schemeClr val="bg1"/>
                </a:solidFill>
                <a:latin typeface="&amp;quot"/>
              </a:rPr>
              <a:t>Now when John heard in prison about the deeds of the Christ, he sent word by his disciples</a:t>
            </a:r>
            <a:r>
              <a:rPr lang="en-US" sz="3200" b="1" dirty="0">
                <a:solidFill>
                  <a:schemeClr val="bg1"/>
                </a:solidFill>
                <a:latin typeface="Helvetica Neue"/>
              </a:rPr>
              <a:t> </a:t>
            </a:r>
            <a:r>
              <a:rPr lang="en-US" sz="3200" b="1" baseline="30000" dirty="0">
                <a:solidFill>
                  <a:schemeClr val="bg1"/>
                </a:solidFill>
                <a:latin typeface="&amp;quot"/>
              </a:rPr>
              <a:t>3 </a:t>
            </a:r>
            <a:r>
              <a:rPr lang="en-US" sz="3200" b="1" dirty="0">
                <a:solidFill>
                  <a:schemeClr val="bg1"/>
                </a:solidFill>
                <a:latin typeface="&amp;quot"/>
              </a:rPr>
              <a:t>and said to him, “Are you the one who is to come, or shall we look for another?”</a:t>
            </a:r>
            <a:r>
              <a:rPr lang="en-US" sz="3200" b="1" dirty="0">
                <a:solidFill>
                  <a:schemeClr val="bg1"/>
                </a:solidFill>
                <a:latin typeface="Helvetica Neue"/>
              </a:rPr>
              <a:t> </a:t>
            </a:r>
            <a:r>
              <a:rPr lang="en-US" sz="3200" b="1" baseline="30000" dirty="0">
                <a:solidFill>
                  <a:schemeClr val="bg1"/>
                </a:solidFill>
                <a:latin typeface="&amp;quot"/>
              </a:rPr>
              <a:t>4 </a:t>
            </a:r>
            <a:r>
              <a:rPr lang="en-US" sz="3200" b="1" dirty="0">
                <a:solidFill>
                  <a:schemeClr val="bg1"/>
                </a:solidFill>
                <a:latin typeface="&amp;quot"/>
              </a:rPr>
              <a:t>And Jesus answered them, “Go and tell John what you hear and see:</a:t>
            </a:r>
            <a:r>
              <a:rPr lang="en-US" sz="3200" b="1" dirty="0">
                <a:solidFill>
                  <a:schemeClr val="bg1"/>
                </a:solidFill>
                <a:latin typeface="Helvetica Neue"/>
              </a:rPr>
              <a:t> </a:t>
            </a:r>
            <a:r>
              <a:rPr lang="en-US" sz="3200" b="1" baseline="30000" dirty="0">
                <a:solidFill>
                  <a:schemeClr val="bg1"/>
                </a:solidFill>
                <a:latin typeface="&amp;quot"/>
              </a:rPr>
              <a:t>5 </a:t>
            </a:r>
            <a:r>
              <a:rPr lang="en-US" sz="3200" b="1" dirty="0">
                <a:solidFill>
                  <a:schemeClr val="bg1"/>
                </a:solidFill>
                <a:latin typeface="&amp;quot"/>
              </a:rPr>
              <a:t>the </a:t>
            </a:r>
            <a:r>
              <a:rPr lang="en-US" sz="3200" b="1" dirty="0">
                <a:solidFill>
                  <a:srgbClr val="FFFF00"/>
                </a:solidFill>
                <a:latin typeface="&amp;quot"/>
              </a:rPr>
              <a:t>blind receive their sight </a:t>
            </a:r>
            <a:r>
              <a:rPr lang="en-US" sz="3200" b="1" dirty="0">
                <a:solidFill>
                  <a:schemeClr val="bg1"/>
                </a:solidFill>
                <a:latin typeface="&amp;quot"/>
              </a:rPr>
              <a:t>and the </a:t>
            </a:r>
            <a:r>
              <a:rPr lang="en-US" sz="3200" b="1" dirty="0">
                <a:solidFill>
                  <a:srgbClr val="FFFF00"/>
                </a:solidFill>
                <a:latin typeface="&amp;quot"/>
              </a:rPr>
              <a:t>lame walk</a:t>
            </a:r>
            <a:r>
              <a:rPr lang="en-US" sz="3200" b="1" dirty="0">
                <a:solidFill>
                  <a:schemeClr val="bg1"/>
                </a:solidFill>
                <a:latin typeface="&amp;quot"/>
              </a:rPr>
              <a:t>, </a:t>
            </a:r>
            <a:r>
              <a:rPr lang="en-US" sz="3200" b="1" dirty="0">
                <a:solidFill>
                  <a:srgbClr val="FFFF00"/>
                </a:solidFill>
                <a:latin typeface="&amp;quot"/>
              </a:rPr>
              <a:t>lepers</a:t>
            </a:r>
            <a:r>
              <a:rPr lang="en-US" sz="3200" b="1" baseline="30000" dirty="0">
                <a:solidFill>
                  <a:srgbClr val="FFFF00"/>
                </a:solidFill>
                <a:latin typeface="&amp;quot"/>
              </a:rPr>
              <a:t>  </a:t>
            </a:r>
            <a:r>
              <a:rPr lang="en-US" sz="3200" b="1" dirty="0">
                <a:solidFill>
                  <a:srgbClr val="FFFF00"/>
                </a:solidFill>
                <a:latin typeface="&amp;quot"/>
              </a:rPr>
              <a:t>are cleansed </a:t>
            </a:r>
            <a:r>
              <a:rPr lang="en-US" sz="3200" b="1" dirty="0">
                <a:solidFill>
                  <a:schemeClr val="bg1"/>
                </a:solidFill>
                <a:latin typeface="&amp;quot"/>
              </a:rPr>
              <a:t>and the </a:t>
            </a:r>
            <a:r>
              <a:rPr lang="en-US" sz="3200" b="1" dirty="0">
                <a:solidFill>
                  <a:srgbClr val="FFFF00"/>
                </a:solidFill>
                <a:latin typeface="&amp;quot"/>
              </a:rPr>
              <a:t>deaf hear</a:t>
            </a:r>
            <a:r>
              <a:rPr lang="en-US" sz="3200" b="1" dirty="0">
                <a:solidFill>
                  <a:schemeClr val="bg1"/>
                </a:solidFill>
                <a:latin typeface="&amp;quot"/>
              </a:rPr>
              <a:t>, and the </a:t>
            </a:r>
            <a:r>
              <a:rPr lang="en-US" sz="3200" b="1" dirty="0">
                <a:solidFill>
                  <a:srgbClr val="FFFF00"/>
                </a:solidFill>
                <a:latin typeface="&amp;quot"/>
              </a:rPr>
              <a:t>dead are raised up</a:t>
            </a:r>
            <a:r>
              <a:rPr lang="en-US" sz="3200" b="1" dirty="0">
                <a:solidFill>
                  <a:schemeClr val="bg1"/>
                </a:solidFill>
                <a:latin typeface="&amp;quot"/>
              </a:rPr>
              <a:t>, and the </a:t>
            </a:r>
            <a:r>
              <a:rPr lang="en-US" sz="3200" b="1" dirty="0">
                <a:solidFill>
                  <a:srgbClr val="FFFF00"/>
                </a:solidFill>
                <a:latin typeface="&amp;quot"/>
              </a:rPr>
              <a:t>poor have good news preached to them</a:t>
            </a:r>
            <a:r>
              <a:rPr lang="en-US" sz="3200" b="1" dirty="0">
                <a:solidFill>
                  <a:schemeClr val="bg1"/>
                </a:solidFill>
                <a:latin typeface="&amp;quot"/>
              </a:rPr>
              <a:t>.</a:t>
            </a:r>
            <a:r>
              <a:rPr lang="en-US" sz="3200" b="1" dirty="0">
                <a:solidFill>
                  <a:schemeClr val="bg1"/>
                </a:solidFill>
                <a:latin typeface="Helvetica Neue"/>
              </a:rPr>
              <a:t> </a:t>
            </a:r>
            <a:r>
              <a:rPr lang="en-US" sz="3200" b="1" baseline="30000" dirty="0">
                <a:solidFill>
                  <a:schemeClr val="bg1"/>
                </a:solidFill>
                <a:latin typeface="&amp;quot"/>
              </a:rPr>
              <a:t>6 </a:t>
            </a:r>
            <a:r>
              <a:rPr lang="en-US" sz="3200" b="1" dirty="0">
                <a:solidFill>
                  <a:schemeClr val="bg1"/>
                </a:solidFill>
                <a:latin typeface="&amp;quot"/>
              </a:rPr>
              <a:t>And blessed is the one who is not offended by me.”</a:t>
            </a:r>
          </a:p>
          <a:p>
            <a:r>
              <a:rPr lang="en-US" sz="3200" dirty="0">
                <a:solidFill>
                  <a:schemeClr val="bg1"/>
                </a:solidFill>
                <a:latin typeface="&amp;quot"/>
              </a:rPr>
              <a:t>															</a:t>
            </a:r>
            <a:r>
              <a:rPr lang="en-US" sz="3200" i="1" dirty="0">
                <a:solidFill>
                  <a:schemeClr val="bg1"/>
                </a:solidFill>
                <a:latin typeface="&amp;quot"/>
              </a:rPr>
              <a:t>Matt 11:2-6</a:t>
            </a:r>
            <a:endParaRPr lang="en-US" sz="3200" i="1" dirty="0">
              <a:solidFill>
                <a:schemeClr val="bg1"/>
              </a:solidFill>
            </a:endParaRPr>
          </a:p>
        </p:txBody>
      </p:sp>
    </p:spTree>
    <p:extLst>
      <p:ext uri="{BB962C8B-B14F-4D97-AF65-F5344CB8AC3E}">
        <p14:creationId xmlns:p14="http://schemas.microsoft.com/office/powerpoint/2010/main" val="151373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D76432C-19DC-44BD-B111-07CCE913676E}"/>
              </a:ext>
            </a:extLst>
          </p:cNvPr>
          <p:cNvPicPr>
            <a:picLocks noChangeAspect="1"/>
          </p:cNvPicPr>
          <p:nvPr/>
        </p:nvPicPr>
        <p:blipFill rotWithShape="1">
          <a:blip r:embed="rId2">
            <a:extLst>
              <a:ext uri="{28A0092B-C50C-407E-A947-70E740481C1C}">
                <a14:useLocalDpi xmlns:a14="http://schemas.microsoft.com/office/drawing/2010/main" val="0"/>
              </a:ext>
            </a:extLst>
          </a:blip>
          <a:srcRect t="8320" b="16680"/>
          <a:stretch/>
        </p:blipFill>
        <p:spPr>
          <a:xfrm>
            <a:off x="20" y="10"/>
            <a:ext cx="9143980" cy="6857990"/>
          </a:xfrm>
          <a:prstGeom prst="rect">
            <a:avLst/>
          </a:prstGeom>
        </p:spPr>
      </p:pic>
    </p:spTree>
    <p:extLst>
      <p:ext uri="{BB962C8B-B14F-4D97-AF65-F5344CB8AC3E}">
        <p14:creationId xmlns:p14="http://schemas.microsoft.com/office/powerpoint/2010/main" val="954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B96832-3E0D-485F-B699-E31D496D3247}"/>
              </a:ext>
            </a:extLst>
          </p:cNvPr>
          <p:cNvSpPr/>
          <p:nvPr/>
        </p:nvSpPr>
        <p:spPr>
          <a:xfrm>
            <a:off x="0" y="1677192"/>
            <a:ext cx="9144000" cy="3046988"/>
          </a:xfrm>
          <a:prstGeom prst="rect">
            <a:avLst/>
          </a:prstGeom>
        </p:spPr>
        <p:txBody>
          <a:bodyPr wrap="square">
            <a:spAutoFit/>
          </a:bodyPr>
          <a:lstStyle/>
          <a:p>
            <a:r>
              <a:rPr lang="en-US" sz="3200" b="1" dirty="0">
                <a:solidFill>
                  <a:schemeClr val="bg1"/>
                </a:solidFill>
                <a:latin typeface="&amp;quot"/>
              </a:rPr>
              <a:t>Long ago, at many times and in many ways, God spoke to our fathers by the prophets,</a:t>
            </a:r>
            <a:r>
              <a:rPr lang="en-US" sz="3200" b="1" dirty="0">
                <a:solidFill>
                  <a:schemeClr val="bg1"/>
                </a:solidFill>
                <a:latin typeface="Helvetica Neue"/>
              </a:rPr>
              <a:t> </a:t>
            </a:r>
            <a:r>
              <a:rPr lang="en-US" sz="3200" b="1" dirty="0">
                <a:solidFill>
                  <a:schemeClr val="bg1"/>
                </a:solidFill>
                <a:latin typeface="&amp;quot"/>
              </a:rPr>
              <a:t>but in these last days he has spoken to us by his Son, whom he appointed the heir of all things, through whom also he created the world. </a:t>
            </a:r>
          </a:p>
          <a:p>
            <a:r>
              <a:rPr lang="en-US" sz="3200" b="1" dirty="0">
                <a:solidFill>
                  <a:schemeClr val="bg1"/>
                </a:solidFill>
                <a:latin typeface="&amp;quot"/>
              </a:rPr>
              <a:t>														</a:t>
            </a:r>
            <a:r>
              <a:rPr lang="en-US" sz="3200" i="1" dirty="0">
                <a:solidFill>
                  <a:schemeClr val="bg1"/>
                </a:solidFill>
                <a:latin typeface="&amp;quot"/>
              </a:rPr>
              <a:t>	Heb 1:1-2</a:t>
            </a:r>
            <a:endParaRPr lang="en-US" sz="3200" i="1" dirty="0">
              <a:solidFill>
                <a:schemeClr val="bg1"/>
              </a:solidFill>
            </a:endParaRPr>
          </a:p>
        </p:txBody>
      </p:sp>
    </p:spTree>
    <p:extLst>
      <p:ext uri="{BB962C8B-B14F-4D97-AF65-F5344CB8AC3E}">
        <p14:creationId xmlns:p14="http://schemas.microsoft.com/office/powerpoint/2010/main" val="38557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9097A8-9443-402C-8E59-1CEE0E9282AE}"/>
              </a:ext>
            </a:extLst>
          </p:cNvPr>
          <p:cNvPicPr>
            <a:picLocks noChangeAspect="1"/>
          </p:cNvPicPr>
          <p:nvPr/>
        </p:nvPicPr>
        <p:blipFill rotWithShape="1">
          <a:blip r:embed="rId2">
            <a:extLst>
              <a:ext uri="{28A0092B-C50C-407E-A947-70E740481C1C}">
                <a14:useLocalDpi xmlns:a14="http://schemas.microsoft.com/office/drawing/2010/main" val="0"/>
              </a:ext>
            </a:extLst>
          </a:blip>
          <a:srcRect l="333" r="-2" b="-2"/>
          <a:stretch/>
        </p:blipFill>
        <p:spPr>
          <a:xfrm>
            <a:off x="20" y="10"/>
            <a:ext cx="9143980" cy="6857990"/>
          </a:xfrm>
          <a:prstGeom prst="rect">
            <a:avLst/>
          </a:prstGeom>
        </p:spPr>
      </p:pic>
      <p:sp>
        <p:nvSpPr>
          <p:cNvPr id="6" name="TextBox 5">
            <a:extLst>
              <a:ext uri="{FF2B5EF4-FFF2-40B4-BE49-F238E27FC236}">
                <a16:creationId xmlns:a16="http://schemas.microsoft.com/office/drawing/2014/main" xmlns="" id="{43BFF9FD-D3D6-46C6-85C3-29E69168C3C2}"/>
              </a:ext>
            </a:extLst>
          </p:cNvPr>
          <p:cNvSpPr txBox="1"/>
          <p:nvPr/>
        </p:nvSpPr>
        <p:spPr>
          <a:xfrm>
            <a:off x="20" y="3326662"/>
            <a:ext cx="9143980" cy="1107996"/>
          </a:xfrm>
          <a:prstGeom prst="rect">
            <a:avLst/>
          </a:prstGeom>
          <a:noFill/>
        </p:spPr>
        <p:txBody>
          <a:bodyPr wrap="square" rtlCol="0">
            <a:spAutoFit/>
          </a:bodyPr>
          <a:lstStyle/>
          <a:p>
            <a:pPr algn="ctr"/>
            <a:r>
              <a:rPr lang="en-US" sz="6600" b="1" dirty="0">
                <a:solidFill>
                  <a:srgbClr val="FFFF00"/>
                </a:solidFill>
                <a:effectLst>
                  <a:glow rad="228600">
                    <a:schemeClr val="tx1">
                      <a:alpha val="40000"/>
                    </a:schemeClr>
                  </a:glow>
                </a:effectLst>
              </a:rPr>
              <a:t>Christians and Newness</a:t>
            </a:r>
          </a:p>
        </p:txBody>
      </p:sp>
    </p:spTree>
    <p:extLst>
      <p:ext uri="{BB962C8B-B14F-4D97-AF65-F5344CB8AC3E}">
        <p14:creationId xmlns:p14="http://schemas.microsoft.com/office/powerpoint/2010/main" val="22066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E1C9FF-1FBC-4C29-ACDF-F1D61CC3FE03}"/>
              </a:ext>
            </a:extLst>
          </p:cNvPr>
          <p:cNvSpPr/>
          <p:nvPr/>
        </p:nvSpPr>
        <p:spPr>
          <a:xfrm>
            <a:off x="139148" y="2151727"/>
            <a:ext cx="8865704" cy="2554545"/>
          </a:xfrm>
          <a:prstGeom prst="rect">
            <a:avLst/>
          </a:prstGeom>
        </p:spPr>
        <p:txBody>
          <a:bodyPr wrap="square">
            <a:spAutoFit/>
          </a:bodyPr>
          <a:lstStyle/>
          <a:p>
            <a:r>
              <a:rPr lang="en-US" sz="3200" b="1" dirty="0">
                <a:solidFill>
                  <a:schemeClr val="bg1"/>
                </a:solidFill>
              </a:rPr>
              <a:t>We were buried therefore with him by baptism into death, in order that, just as Christ was raised from the dead by the glory of the Father, we too might walk in </a:t>
            </a:r>
            <a:r>
              <a:rPr lang="en-US" sz="3200" b="1" dirty="0">
                <a:solidFill>
                  <a:srgbClr val="FFFF00"/>
                </a:solidFill>
              </a:rPr>
              <a:t>newness of life</a:t>
            </a:r>
            <a:r>
              <a:rPr lang="en-US" sz="3200" b="1" dirty="0">
                <a:solidFill>
                  <a:schemeClr val="bg1"/>
                </a:solidFill>
              </a:rPr>
              <a:t>. </a:t>
            </a:r>
          </a:p>
          <a:p>
            <a:r>
              <a:rPr lang="en-US" sz="3200" i="1" dirty="0">
                <a:solidFill>
                  <a:schemeClr val="bg1"/>
                </a:solidFill>
              </a:rPr>
              <a:t>														Romans 6:4</a:t>
            </a:r>
          </a:p>
        </p:txBody>
      </p:sp>
    </p:spTree>
    <p:extLst>
      <p:ext uri="{BB962C8B-B14F-4D97-AF65-F5344CB8AC3E}">
        <p14:creationId xmlns:p14="http://schemas.microsoft.com/office/powerpoint/2010/main" val="20565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E1C9FF-1FBC-4C29-ACDF-F1D61CC3FE03}"/>
              </a:ext>
            </a:extLst>
          </p:cNvPr>
          <p:cNvSpPr/>
          <p:nvPr/>
        </p:nvSpPr>
        <p:spPr>
          <a:xfrm>
            <a:off x="69574" y="1250579"/>
            <a:ext cx="9004852" cy="3539430"/>
          </a:xfrm>
          <a:prstGeom prst="rect">
            <a:avLst/>
          </a:prstGeom>
        </p:spPr>
        <p:txBody>
          <a:bodyPr wrap="square">
            <a:spAutoFit/>
          </a:bodyPr>
          <a:lstStyle/>
          <a:p>
            <a:r>
              <a:rPr lang="en-US" sz="3200" b="1" baseline="30000" dirty="0">
                <a:solidFill>
                  <a:schemeClr val="bg1"/>
                </a:solidFill>
              </a:rPr>
              <a:t>22 </a:t>
            </a:r>
            <a:r>
              <a:rPr lang="en-US" sz="3200" b="1" dirty="0">
                <a:solidFill>
                  <a:schemeClr val="bg1"/>
                </a:solidFill>
              </a:rPr>
              <a:t>to </a:t>
            </a:r>
            <a:r>
              <a:rPr lang="en-US" sz="3200" b="1" dirty="0">
                <a:solidFill>
                  <a:srgbClr val="66FF33"/>
                </a:solidFill>
              </a:rPr>
              <a:t>put off </a:t>
            </a:r>
            <a:r>
              <a:rPr lang="en-US" sz="3200" b="1" dirty="0">
                <a:solidFill>
                  <a:schemeClr val="bg1"/>
                </a:solidFill>
              </a:rPr>
              <a:t>your </a:t>
            </a:r>
            <a:r>
              <a:rPr lang="en-US" sz="3200" b="1" dirty="0">
                <a:solidFill>
                  <a:srgbClr val="FFFF00"/>
                </a:solidFill>
              </a:rPr>
              <a:t>old self</a:t>
            </a:r>
            <a:r>
              <a:rPr lang="en-US" sz="3200" b="1" dirty="0">
                <a:solidFill>
                  <a:schemeClr val="bg1"/>
                </a:solidFill>
              </a:rPr>
              <a:t>, which belongs to your former manner of life and is corrupt through deceitful desires, </a:t>
            </a:r>
            <a:r>
              <a:rPr lang="en-US" sz="3200" b="1" baseline="30000" dirty="0">
                <a:solidFill>
                  <a:schemeClr val="bg1"/>
                </a:solidFill>
              </a:rPr>
              <a:t>23 </a:t>
            </a:r>
            <a:r>
              <a:rPr lang="en-US" sz="3200" b="1" dirty="0">
                <a:solidFill>
                  <a:schemeClr val="bg1"/>
                </a:solidFill>
              </a:rPr>
              <a:t>and to be renewed in the spirit of your minds, </a:t>
            </a:r>
            <a:r>
              <a:rPr lang="en-US" sz="3200" b="1" baseline="30000" dirty="0">
                <a:solidFill>
                  <a:schemeClr val="bg1"/>
                </a:solidFill>
              </a:rPr>
              <a:t>24 </a:t>
            </a:r>
            <a:r>
              <a:rPr lang="en-US" sz="3200" b="1" dirty="0">
                <a:solidFill>
                  <a:schemeClr val="bg1"/>
                </a:solidFill>
              </a:rPr>
              <a:t>and to </a:t>
            </a:r>
            <a:r>
              <a:rPr lang="en-US" sz="3200" b="1" dirty="0">
                <a:solidFill>
                  <a:srgbClr val="66FF33"/>
                </a:solidFill>
              </a:rPr>
              <a:t>put on </a:t>
            </a:r>
            <a:r>
              <a:rPr lang="en-US" sz="3200" b="1" dirty="0">
                <a:solidFill>
                  <a:schemeClr val="bg1"/>
                </a:solidFill>
              </a:rPr>
              <a:t>the </a:t>
            </a:r>
            <a:r>
              <a:rPr lang="en-US" sz="3200" b="1" dirty="0">
                <a:solidFill>
                  <a:srgbClr val="FFFF00"/>
                </a:solidFill>
              </a:rPr>
              <a:t>new self</a:t>
            </a:r>
            <a:r>
              <a:rPr lang="en-US" sz="3200" b="1" dirty="0">
                <a:solidFill>
                  <a:schemeClr val="bg1"/>
                </a:solidFill>
              </a:rPr>
              <a:t>, created after the likeness of God in true righteousness and holiness.</a:t>
            </a:r>
            <a:r>
              <a:rPr lang="en-US" sz="3200" i="1" dirty="0">
                <a:solidFill>
                  <a:schemeClr val="bg1"/>
                </a:solidFill>
              </a:rPr>
              <a:t>																														Eph 4:22-24</a:t>
            </a:r>
          </a:p>
        </p:txBody>
      </p:sp>
    </p:spTree>
    <p:extLst>
      <p:ext uri="{BB962C8B-B14F-4D97-AF65-F5344CB8AC3E}">
        <p14:creationId xmlns:p14="http://schemas.microsoft.com/office/powerpoint/2010/main" val="150039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E1C9FF-1FBC-4C29-ACDF-F1D61CC3FE03}"/>
              </a:ext>
            </a:extLst>
          </p:cNvPr>
          <p:cNvSpPr/>
          <p:nvPr/>
        </p:nvSpPr>
        <p:spPr>
          <a:xfrm>
            <a:off x="69574" y="89624"/>
            <a:ext cx="9004852" cy="6001643"/>
          </a:xfrm>
          <a:prstGeom prst="rect">
            <a:avLst/>
          </a:prstGeom>
        </p:spPr>
        <p:txBody>
          <a:bodyPr wrap="square">
            <a:spAutoFit/>
          </a:bodyPr>
          <a:lstStyle/>
          <a:p>
            <a:r>
              <a:rPr lang="en-US" sz="3200" b="1" baseline="30000" dirty="0">
                <a:solidFill>
                  <a:schemeClr val="bg1"/>
                </a:solidFill>
              </a:rPr>
              <a:t>17 </a:t>
            </a:r>
            <a:r>
              <a:rPr lang="en-US" sz="3200" b="1" dirty="0">
                <a:solidFill>
                  <a:schemeClr val="bg1"/>
                </a:solidFill>
              </a:rPr>
              <a:t>Therefore, if anyone is in Christ, he is a </a:t>
            </a:r>
            <a:r>
              <a:rPr lang="en-US" sz="3200" b="1" dirty="0">
                <a:solidFill>
                  <a:srgbClr val="FFFF00"/>
                </a:solidFill>
              </a:rPr>
              <a:t>new creation</a:t>
            </a:r>
            <a:r>
              <a:rPr lang="en-US" sz="3200" b="1" dirty="0">
                <a:solidFill>
                  <a:schemeClr val="bg1"/>
                </a:solidFill>
              </a:rPr>
              <a:t>. The old has passed away; behold, the </a:t>
            </a:r>
            <a:r>
              <a:rPr lang="en-US" sz="3200" b="1" dirty="0">
                <a:solidFill>
                  <a:srgbClr val="FFFF00"/>
                </a:solidFill>
              </a:rPr>
              <a:t>new</a:t>
            </a:r>
            <a:r>
              <a:rPr lang="en-US" sz="3200" b="1" dirty="0">
                <a:solidFill>
                  <a:schemeClr val="bg1"/>
                </a:solidFill>
              </a:rPr>
              <a:t> has come. </a:t>
            </a:r>
            <a:r>
              <a:rPr lang="en-US" sz="3200" b="1" baseline="30000" dirty="0">
                <a:solidFill>
                  <a:schemeClr val="bg1"/>
                </a:solidFill>
              </a:rPr>
              <a:t>18 </a:t>
            </a:r>
            <a:r>
              <a:rPr lang="en-US" sz="3200" b="1" dirty="0">
                <a:solidFill>
                  <a:schemeClr val="bg1"/>
                </a:solidFill>
              </a:rPr>
              <a:t>All this is from God, who through Christ reconciled us to himself and gave us the ministry of reconciliation; </a:t>
            </a:r>
            <a:r>
              <a:rPr lang="en-US" sz="3200" b="1" baseline="30000" dirty="0">
                <a:solidFill>
                  <a:schemeClr val="bg1"/>
                </a:solidFill>
              </a:rPr>
              <a:t>19 </a:t>
            </a:r>
            <a:r>
              <a:rPr lang="en-US" sz="3200" b="1" dirty="0">
                <a:solidFill>
                  <a:schemeClr val="bg1"/>
                </a:solidFill>
              </a:rPr>
              <a:t>that is, in Christ God was reconciling</a:t>
            </a:r>
            <a:r>
              <a:rPr lang="en-US" sz="3200" b="1" baseline="30000" dirty="0">
                <a:solidFill>
                  <a:schemeClr val="bg1"/>
                </a:solidFill>
              </a:rPr>
              <a:t> </a:t>
            </a:r>
            <a:r>
              <a:rPr lang="en-US" sz="3200" b="1" dirty="0">
                <a:solidFill>
                  <a:schemeClr val="bg1"/>
                </a:solidFill>
              </a:rPr>
              <a:t> the world to himself, not counting their trespasses against them, and entrusting to us the message of reconciliation. </a:t>
            </a:r>
            <a:r>
              <a:rPr lang="en-US" sz="3200" b="1" baseline="30000" dirty="0">
                <a:solidFill>
                  <a:schemeClr val="bg1"/>
                </a:solidFill>
              </a:rPr>
              <a:t>20 </a:t>
            </a:r>
            <a:r>
              <a:rPr lang="en-US" sz="3200" b="1" dirty="0">
                <a:solidFill>
                  <a:schemeClr val="bg1"/>
                </a:solidFill>
              </a:rPr>
              <a:t>Therefore, we are ambassadors for Christ, God making his appeal through us. We implore you on behalf of Christ, be reconciled to God.</a:t>
            </a:r>
          </a:p>
          <a:p>
            <a:r>
              <a:rPr lang="en-US" sz="3200" i="1" dirty="0">
                <a:solidFill>
                  <a:schemeClr val="bg1"/>
                </a:solidFill>
              </a:rPr>
              <a:t>														2 Cor 5:17-20</a:t>
            </a:r>
          </a:p>
        </p:txBody>
      </p:sp>
    </p:spTree>
    <p:extLst>
      <p:ext uri="{BB962C8B-B14F-4D97-AF65-F5344CB8AC3E}">
        <p14:creationId xmlns:p14="http://schemas.microsoft.com/office/powerpoint/2010/main" val="35936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E1C9FF-1FBC-4C29-ACDF-F1D61CC3FE03}"/>
              </a:ext>
            </a:extLst>
          </p:cNvPr>
          <p:cNvSpPr/>
          <p:nvPr/>
        </p:nvSpPr>
        <p:spPr>
          <a:xfrm>
            <a:off x="69574" y="89624"/>
            <a:ext cx="9004852" cy="6001643"/>
          </a:xfrm>
          <a:prstGeom prst="rect">
            <a:avLst/>
          </a:prstGeom>
        </p:spPr>
        <p:txBody>
          <a:bodyPr wrap="square">
            <a:spAutoFit/>
          </a:bodyPr>
          <a:lstStyle/>
          <a:p>
            <a:r>
              <a:rPr lang="en-US" sz="3200" b="1" baseline="30000" dirty="0">
                <a:solidFill>
                  <a:schemeClr val="bg1"/>
                </a:solidFill>
              </a:rPr>
              <a:t>17 </a:t>
            </a:r>
            <a:r>
              <a:rPr lang="en-US" sz="3200" b="1" dirty="0">
                <a:solidFill>
                  <a:schemeClr val="bg1"/>
                </a:solidFill>
              </a:rPr>
              <a:t>Therefore, if anyone is in Christ, he is a </a:t>
            </a:r>
            <a:r>
              <a:rPr lang="en-US" sz="3200" b="1" dirty="0">
                <a:solidFill>
                  <a:srgbClr val="FFFF00"/>
                </a:solidFill>
              </a:rPr>
              <a:t>new creation</a:t>
            </a:r>
            <a:r>
              <a:rPr lang="en-US" sz="3200" b="1" dirty="0">
                <a:solidFill>
                  <a:schemeClr val="bg1"/>
                </a:solidFill>
              </a:rPr>
              <a:t>. The old has passed away; behold, the </a:t>
            </a:r>
            <a:r>
              <a:rPr lang="en-US" sz="3200" b="1" dirty="0">
                <a:solidFill>
                  <a:srgbClr val="FFFF00"/>
                </a:solidFill>
              </a:rPr>
              <a:t>new</a:t>
            </a:r>
            <a:r>
              <a:rPr lang="en-US" sz="3200" b="1" dirty="0">
                <a:solidFill>
                  <a:schemeClr val="bg1"/>
                </a:solidFill>
              </a:rPr>
              <a:t> has come. </a:t>
            </a:r>
            <a:r>
              <a:rPr lang="en-US" sz="3200" b="1" baseline="30000" dirty="0">
                <a:solidFill>
                  <a:schemeClr val="bg1"/>
                </a:solidFill>
              </a:rPr>
              <a:t>18 </a:t>
            </a:r>
            <a:r>
              <a:rPr lang="en-US" sz="3200" b="1" dirty="0">
                <a:solidFill>
                  <a:schemeClr val="bg1"/>
                </a:solidFill>
              </a:rPr>
              <a:t>All this is from God, who through Christ </a:t>
            </a:r>
            <a:r>
              <a:rPr lang="en-US" sz="3200" b="1" dirty="0">
                <a:solidFill>
                  <a:srgbClr val="66FF33"/>
                </a:solidFill>
              </a:rPr>
              <a:t>reconciled</a:t>
            </a:r>
            <a:r>
              <a:rPr lang="en-US" sz="3200" b="1" dirty="0">
                <a:solidFill>
                  <a:schemeClr val="bg1"/>
                </a:solidFill>
              </a:rPr>
              <a:t> us to himself and gave us the ministry of </a:t>
            </a:r>
            <a:r>
              <a:rPr lang="en-US" sz="3200" b="1" dirty="0">
                <a:solidFill>
                  <a:srgbClr val="66FF33"/>
                </a:solidFill>
              </a:rPr>
              <a:t>reconciliation</a:t>
            </a:r>
            <a:r>
              <a:rPr lang="en-US" sz="3200" b="1" dirty="0">
                <a:solidFill>
                  <a:schemeClr val="bg1"/>
                </a:solidFill>
              </a:rPr>
              <a:t>; </a:t>
            </a:r>
            <a:r>
              <a:rPr lang="en-US" sz="3200" b="1" baseline="30000" dirty="0">
                <a:solidFill>
                  <a:schemeClr val="bg1"/>
                </a:solidFill>
              </a:rPr>
              <a:t>19 </a:t>
            </a:r>
            <a:r>
              <a:rPr lang="en-US" sz="3200" b="1" dirty="0">
                <a:solidFill>
                  <a:schemeClr val="bg1"/>
                </a:solidFill>
              </a:rPr>
              <a:t>that is, in Christ God was </a:t>
            </a:r>
            <a:r>
              <a:rPr lang="en-US" sz="3200" b="1" dirty="0">
                <a:solidFill>
                  <a:srgbClr val="66FF33"/>
                </a:solidFill>
              </a:rPr>
              <a:t>reconciling</a:t>
            </a:r>
            <a:r>
              <a:rPr lang="en-US" sz="3200" b="1" baseline="30000" dirty="0">
                <a:solidFill>
                  <a:schemeClr val="bg1"/>
                </a:solidFill>
              </a:rPr>
              <a:t> </a:t>
            </a:r>
            <a:r>
              <a:rPr lang="en-US" sz="3200" b="1" dirty="0">
                <a:solidFill>
                  <a:schemeClr val="bg1"/>
                </a:solidFill>
              </a:rPr>
              <a:t> the world to himself, not counting their trespasses against them, and entrusting to us the message of </a:t>
            </a:r>
            <a:r>
              <a:rPr lang="en-US" sz="3200" b="1" dirty="0">
                <a:solidFill>
                  <a:srgbClr val="66FF33"/>
                </a:solidFill>
              </a:rPr>
              <a:t>reconciliation</a:t>
            </a:r>
            <a:r>
              <a:rPr lang="en-US" sz="3200" b="1" dirty="0">
                <a:solidFill>
                  <a:schemeClr val="bg1"/>
                </a:solidFill>
              </a:rPr>
              <a:t>. </a:t>
            </a:r>
            <a:r>
              <a:rPr lang="en-US" sz="3200" b="1" baseline="30000" dirty="0">
                <a:solidFill>
                  <a:schemeClr val="bg1"/>
                </a:solidFill>
              </a:rPr>
              <a:t>20 </a:t>
            </a:r>
            <a:r>
              <a:rPr lang="en-US" sz="3200" b="1" dirty="0">
                <a:solidFill>
                  <a:schemeClr val="bg1"/>
                </a:solidFill>
              </a:rPr>
              <a:t>Therefore, we are ambassadors for Christ, God making his appeal through us. We implore you on behalf of Christ, be </a:t>
            </a:r>
            <a:r>
              <a:rPr lang="en-US" sz="3200" b="1" dirty="0">
                <a:solidFill>
                  <a:srgbClr val="66FF33"/>
                </a:solidFill>
              </a:rPr>
              <a:t>reconciled</a:t>
            </a:r>
            <a:r>
              <a:rPr lang="en-US" sz="3200" b="1" dirty="0">
                <a:solidFill>
                  <a:schemeClr val="bg1"/>
                </a:solidFill>
              </a:rPr>
              <a:t> to God.</a:t>
            </a:r>
          </a:p>
          <a:p>
            <a:r>
              <a:rPr lang="en-US" sz="3200" i="1" dirty="0">
                <a:solidFill>
                  <a:schemeClr val="bg1"/>
                </a:solidFill>
              </a:rPr>
              <a:t>														2 Cor 5:17-20</a:t>
            </a:r>
          </a:p>
        </p:txBody>
      </p:sp>
    </p:spTree>
    <p:extLst>
      <p:ext uri="{BB962C8B-B14F-4D97-AF65-F5344CB8AC3E}">
        <p14:creationId xmlns:p14="http://schemas.microsoft.com/office/powerpoint/2010/main" val="290624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E1C9FF-1FBC-4C29-ACDF-F1D61CC3FE03}"/>
              </a:ext>
            </a:extLst>
          </p:cNvPr>
          <p:cNvSpPr/>
          <p:nvPr/>
        </p:nvSpPr>
        <p:spPr>
          <a:xfrm>
            <a:off x="69574" y="89624"/>
            <a:ext cx="9004852" cy="6001643"/>
          </a:xfrm>
          <a:prstGeom prst="rect">
            <a:avLst/>
          </a:prstGeom>
        </p:spPr>
        <p:txBody>
          <a:bodyPr wrap="square">
            <a:spAutoFit/>
          </a:bodyPr>
          <a:lstStyle/>
          <a:p>
            <a:r>
              <a:rPr lang="en-US" sz="3200" b="1" baseline="30000" dirty="0">
                <a:solidFill>
                  <a:schemeClr val="bg1"/>
                </a:solidFill>
              </a:rPr>
              <a:t>17 </a:t>
            </a:r>
            <a:r>
              <a:rPr lang="en-US" sz="3200" b="1" dirty="0">
                <a:solidFill>
                  <a:schemeClr val="bg1"/>
                </a:solidFill>
              </a:rPr>
              <a:t>Therefore, if anyone is in Christ, he is a </a:t>
            </a:r>
            <a:r>
              <a:rPr lang="en-US" sz="3200" b="1" dirty="0">
                <a:solidFill>
                  <a:srgbClr val="FFFF00"/>
                </a:solidFill>
              </a:rPr>
              <a:t>new creation</a:t>
            </a:r>
            <a:r>
              <a:rPr lang="en-US" sz="3200" b="1" dirty="0">
                <a:solidFill>
                  <a:schemeClr val="bg1"/>
                </a:solidFill>
              </a:rPr>
              <a:t>. The old has passed away; behold, the </a:t>
            </a:r>
            <a:r>
              <a:rPr lang="en-US" sz="3200" b="1" dirty="0">
                <a:solidFill>
                  <a:srgbClr val="FFFF00"/>
                </a:solidFill>
              </a:rPr>
              <a:t>new</a:t>
            </a:r>
            <a:r>
              <a:rPr lang="en-US" sz="3200" b="1" dirty="0">
                <a:solidFill>
                  <a:schemeClr val="bg1"/>
                </a:solidFill>
              </a:rPr>
              <a:t> has come. </a:t>
            </a:r>
            <a:r>
              <a:rPr lang="en-US" sz="3200" b="1" baseline="30000" dirty="0">
                <a:solidFill>
                  <a:schemeClr val="bg1"/>
                </a:solidFill>
              </a:rPr>
              <a:t>18 </a:t>
            </a:r>
            <a:r>
              <a:rPr lang="en-US" sz="3200" b="1" dirty="0">
                <a:solidFill>
                  <a:schemeClr val="bg1"/>
                </a:solidFill>
              </a:rPr>
              <a:t>All this is from God, who through Christ </a:t>
            </a:r>
            <a:r>
              <a:rPr lang="en-US" sz="3200" b="1" dirty="0">
                <a:solidFill>
                  <a:srgbClr val="66FF33"/>
                </a:solidFill>
              </a:rPr>
              <a:t>reconciled</a:t>
            </a:r>
            <a:r>
              <a:rPr lang="en-US" sz="3200" b="1" dirty="0">
                <a:solidFill>
                  <a:schemeClr val="bg1"/>
                </a:solidFill>
              </a:rPr>
              <a:t> us to himself and gave us the ministry of </a:t>
            </a:r>
            <a:r>
              <a:rPr lang="en-US" sz="3200" b="1" dirty="0">
                <a:solidFill>
                  <a:srgbClr val="66FF33"/>
                </a:solidFill>
              </a:rPr>
              <a:t>reconciliation</a:t>
            </a:r>
            <a:r>
              <a:rPr lang="en-US" sz="3200" b="1" dirty="0">
                <a:solidFill>
                  <a:schemeClr val="bg1"/>
                </a:solidFill>
              </a:rPr>
              <a:t>; </a:t>
            </a:r>
            <a:r>
              <a:rPr lang="en-US" sz="3200" b="1" baseline="30000" dirty="0">
                <a:solidFill>
                  <a:schemeClr val="bg1"/>
                </a:solidFill>
              </a:rPr>
              <a:t>19 </a:t>
            </a:r>
            <a:r>
              <a:rPr lang="en-US" sz="3200" b="1" dirty="0">
                <a:solidFill>
                  <a:schemeClr val="bg1"/>
                </a:solidFill>
              </a:rPr>
              <a:t>that is, in Christ God was </a:t>
            </a:r>
            <a:r>
              <a:rPr lang="en-US" sz="3200" b="1" dirty="0">
                <a:solidFill>
                  <a:srgbClr val="66FF33"/>
                </a:solidFill>
              </a:rPr>
              <a:t>reconciling</a:t>
            </a:r>
            <a:r>
              <a:rPr lang="en-US" sz="3200" b="1" baseline="30000" dirty="0">
                <a:solidFill>
                  <a:schemeClr val="bg1"/>
                </a:solidFill>
              </a:rPr>
              <a:t> </a:t>
            </a:r>
            <a:r>
              <a:rPr lang="en-US" sz="3200" b="1" dirty="0">
                <a:solidFill>
                  <a:schemeClr val="bg1"/>
                </a:solidFill>
              </a:rPr>
              <a:t> the world to himself, not counting their trespasses against them, and entrusting to us the message of </a:t>
            </a:r>
            <a:r>
              <a:rPr lang="en-US" sz="3200" b="1" dirty="0">
                <a:solidFill>
                  <a:srgbClr val="66FF33"/>
                </a:solidFill>
              </a:rPr>
              <a:t>reconciliation</a:t>
            </a:r>
            <a:r>
              <a:rPr lang="en-US" sz="3200" b="1" dirty="0">
                <a:solidFill>
                  <a:schemeClr val="bg1"/>
                </a:solidFill>
              </a:rPr>
              <a:t>. </a:t>
            </a:r>
            <a:r>
              <a:rPr lang="en-US" sz="3200" b="1" baseline="30000" dirty="0">
                <a:solidFill>
                  <a:schemeClr val="bg1"/>
                </a:solidFill>
              </a:rPr>
              <a:t>20 </a:t>
            </a:r>
            <a:r>
              <a:rPr lang="en-US" sz="3200" b="1" dirty="0">
                <a:solidFill>
                  <a:schemeClr val="bg1"/>
                </a:solidFill>
              </a:rPr>
              <a:t>Therefore, we are </a:t>
            </a:r>
            <a:r>
              <a:rPr lang="en-US" sz="3200" b="1" dirty="0">
                <a:solidFill>
                  <a:srgbClr val="FF66FF"/>
                </a:solidFill>
              </a:rPr>
              <a:t>ambassadors</a:t>
            </a:r>
            <a:r>
              <a:rPr lang="en-US" sz="3200" b="1" dirty="0">
                <a:solidFill>
                  <a:schemeClr val="bg1"/>
                </a:solidFill>
              </a:rPr>
              <a:t> for Christ, God making his appeal through us. We implore you on behalf of Christ, be </a:t>
            </a:r>
            <a:r>
              <a:rPr lang="en-US" sz="3200" b="1" dirty="0">
                <a:solidFill>
                  <a:srgbClr val="66FF33"/>
                </a:solidFill>
              </a:rPr>
              <a:t>reconciled</a:t>
            </a:r>
            <a:r>
              <a:rPr lang="en-US" sz="3200" b="1" dirty="0">
                <a:solidFill>
                  <a:schemeClr val="bg1"/>
                </a:solidFill>
              </a:rPr>
              <a:t> to God.</a:t>
            </a:r>
          </a:p>
          <a:p>
            <a:r>
              <a:rPr lang="en-US" sz="3200" i="1" dirty="0">
                <a:solidFill>
                  <a:schemeClr val="bg1"/>
                </a:solidFill>
              </a:rPr>
              <a:t>														2 Cor 5:17-20</a:t>
            </a:r>
          </a:p>
        </p:txBody>
      </p:sp>
    </p:spTree>
    <p:extLst>
      <p:ext uri="{BB962C8B-B14F-4D97-AF65-F5344CB8AC3E}">
        <p14:creationId xmlns:p14="http://schemas.microsoft.com/office/powerpoint/2010/main" val="230789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DA696BC-10C7-4F0F-9C60-79B45BF01EEB}"/>
              </a:ext>
            </a:extLst>
          </p:cNvPr>
          <p:cNvSpPr/>
          <p:nvPr/>
        </p:nvSpPr>
        <p:spPr>
          <a:xfrm>
            <a:off x="0" y="1783211"/>
            <a:ext cx="9144000" cy="3046988"/>
          </a:xfrm>
          <a:prstGeom prst="rect">
            <a:avLst/>
          </a:prstGeom>
        </p:spPr>
        <p:txBody>
          <a:bodyPr wrap="square">
            <a:spAutoFit/>
          </a:bodyPr>
          <a:lstStyle/>
          <a:p>
            <a:r>
              <a:rPr lang="en-US" sz="3200" b="1" dirty="0">
                <a:solidFill>
                  <a:schemeClr val="bg1"/>
                </a:solidFill>
                <a:latin typeface="&amp;quot"/>
              </a:rPr>
              <a:t>But far be it from me to boast except in the cross of our Lord Jesus Christ, by which the world has been crucified to me, and I to the world.</a:t>
            </a:r>
            <a:r>
              <a:rPr lang="en-US" sz="3200" b="1" baseline="30000" dirty="0">
                <a:solidFill>
                  <a:schemeClr val="bg1"/>
                </a:solidFill>
                <a:latin typeface="&amp;quot"/>
              </a:rPr>
              <a:t> </a:t>
            </a:r>
            <a:r>
              <a:rPr lang="en-US" sz="3200" b="1" dirty="0">
                <a:solidFill>
                  <a:schemeClr val="bg1"/>
                </a:solidFill>
                <a:latin typeface="&amp;quot"/>
              </a:rPr>
              <a:t>For neither circumcision counts for anything, nor uncircumcision, but a </a:t>
            </a:r>
            <a:r>
              <a:rPr lang="en-US" sz="3200" b="1" dirty="0">
                <a:solidFill>
                  <a:srgbClr val="FFFF00"/>
                </a:solidFill>
                <a:latin typeface="&amp;quot"/>
              </a:rPr>
              <a:t>new creation</a:t>
            </a:r>
            <a:r>
              <a:rPr lang="en-US" sz="3200" b="1" dirty="0">
                <a:solidFill>
                  <a:schemeClr val="bg1"/>
                </a:solidFill>
                <a:latin typeface="&amp;quot"/>
              </a:rPr>
              <a:t>.</a:t>
            </a:r>
          </a:p>
          <a:p>
            <a:r>
              <a:rPr lang="en-US" sz="3200" dirty="0">
                <a:solidFill>
                  <a:schemeClr val="bg1"/>
                </a:solidFill>
                <a:latin typeface="&amp;quot"/>
              </a:rPr>
              <a:t>														Gal 6:14-15</a:t>
            </a:r>
            <a:endParaRPr lang="en-US" sz="3200" dirty="0">
              <a:solidFill>
                <a:schemeClr val="bg1"/>
              </a:solidFill>
            </a:endParaRPr>
          </a:p>
        </p:txBody>
      </p:sp>
    </p:spTree>
    <p:extLst>
      <p:ext uri="{BB962C8B-B14F-4D97-AF65-F5344CB8AC3E}">
        <p14:creationId xmlns:p14="http://schemas.microsoft.com/office/powerpoint/2010/main" val="342904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387363-2B8F-482B-AC95-8F10F608C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xmlns="" id="{D5015F89-239D-47AA-9DA5-AD11F65916BF}"/>
              </a:ext>
            </a:extLst>
          </p:cNvPr>
          <p:cNvSpPr/>
          <p:nvPr/>
        </p:nvSpPr>
        <p:spPr>
          <a:xfrm>
            <a:off x="993912" y="4327782"/>
            <a:ext cx="3750365" cy="333828"/>
          </a:xfrm>
          <a:prstGeom prst="rect">
            <a:avLst/>
          </a:prstGeom>
          <a:solidFill>
            <a:srgbClr val="00D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00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9097A8-9443-402C-8E59-1CEE0E9282AE}"/>
              </a:ext>
            </a:extLst>
          </p:cNvPr>
          <p:cNvPicPr>
            <a:picLocks noChangeAspect="1"/>
          </p:cNvPicPr>
          <p:nvPr/>
        </p:nvPicPr>
        <p:blipFill rotWithShape="1">
          <a:blip r:embed="rId2">
            <a:extLst>
              <a:ext uri="{28A0092B-C50C-407E-A947-70E740481C1C}">
                <a14:useLocalDpi xmlns:a14="http://schemas.microsoft.com/office/drawing/2010/main" val="0"/>
              </a:ext>
            </a:extLst>
          </a:blip>
          <a:srcRect l="333" r="-2" b="-2"/>
          <a:stretch/>
        </p:blipFill>
        <p:spPr>
          <a:xfrm>
            <a:off x="20" y="10"/>
            <a:ext cx="9143980" cy="6857990"/>
          </a:xfrm>
          <a:prstGeom prst="rect">
            <a:avLst/>
          </a:prstGeom>
        </p:spPr>
      </p:pic>
      <p:sp>
        <p:nvSpPr>
          <p:cNvPr id="6" name="TextBox 5">
            <a:extLst>
              <a:ext uri="{FF2B5EF4-FFF2-40B4-BE49-F238E27FC236}">
                <a16:creationId xmlns:a16="http://schemas.microsoft.com/office/drawing/2014/main" xmlns="" id="{43BFF9FD-D3D6-46C6-85C3-29E69168C3C2}"/>
              </a:ext>
            </a:extLst>
          </p:cNvPr>
          <p:cNvSpPr txBox="1"/>
          <p:nvPr/>
        </p:nvSpPr>
        <p:spPr>
          <a:xfrm>
            <a:off x="20" y="3518452"/>
            <a:ext cx="9143980" cy="923330"/>
          </a:xfrm>
          <a:prstGeom prst="rect">
            <a:avLst/>
          </a:prstGeom>
          <a:noFill/>
        </p:spPr>
        <p:txBody>
          <a:bodyPr wrap="square" rtlCol="0">
            <a:spAutoFit/>
          </a:bodyPr>
          <a:lstStyle/>
          <a:p>
            <a:pPr algn="ctr"/>
            <a:r>
              <a:rPr lang="en-US" sz="5400" b="1" dirty="0">
                <a:solidFill>
                  <a:srgbClr val="FFFF00"/>
                </a:solidFill>
                <a:effectLst>
                  <a:glow rad="228600">
                    <a:schemeClr val="tx1">
                      <a:alpha val="40000"/>
                    </a:schemeClr>
                  </a:glow>
                </a:effectLst>
              </a:rPr>
              <a:t>The Conclusion and Newness</a:t>
            </a:r>
          </a:p>
        </p:txBody>
      </p:sp>
    </p:spTree>
    <p:extLst>
      <p:ext uri="{BB962C8B-B14F-4D97-AF65-F5344CB8AC3E}">
        <p14:creationId xmlns:p14="http://schemas.microsoft.com/office/powerpoint/2010/main" val="347149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CB7185C-5A02-423B-B104-3B02448820A7}"/>
              </a:ext>
            </a:extLst>
          </p:cNvPr>
          <p:cNvSpPr/>
          <p:nvPr/>
        </p:nvSpPr>
        <p:spPr>
          <a:xfrm>
            <a:off x="0" y="1286903"/>
            <a:ext cx="9144000" cy="3539430"/>
          </a:xfrm>
          <a:prstGeom prst="rect">
            <a:avLst/>
          </a:prstGeom>
        </p:spPr>
        <p:txBody>
          <a:bodyPr wrap="square">
            <a:spAutoFit/>
          </a:bodyPr>
          <a:lstStyle/>
          <a:p>
            <a:r>
              <a:rPr lang="en-US" sz="3200" b="1" baseline="30000" dirty="0">
                <a:solidFill>
                  <a:schemeClr val="bg1"/>
                </a:solidFill>
                <a:latin typeface="&amp;quot"/>
              </a:rPr>
              <a:t>42 </a:t>
            </a:r>
            <a:r>
              <a:rPr lang="en-US" sz="3200" b="1" dirty="0">
                <a:solidFill>
                  <a:schemeClr val="bg1"/>
                </a:solidFill>
                <a:latin typeface="&amp;quot"/>
              </a:rPr>
              <a:t>So is it with the resurrection of the dead. What is sown is perishable; what is </a:t>
            </a:r>
            <a:r>
              <a:rPr lang="en-US" sz="3200" b="1" dirty="0">
                <a:solidFill>
                  <a:srgbClr val="FFFF00"/>
                </a:solidFill>
                <a:latin typeface="&amp;quot"/>
              </a:rPr>
              <a:t>raised is imperishable</a:t>
            </a:r>
            <a:r>
              <a:rPr lang="en-US" sz="3200" b="1" dirty="0">
                <a:solidFill>
                  <a:schemeClr val="bg1"/>
                </a:solidFill>
                <a:latin typeface="&amp;quot"/>
              </a:rPr>
              <a:t>.</a:t>
            </a:r>
            <a:r>
              <a:rPr lang="en-US" sz="3200" b="1" dirty="0">
                <a:solidFill>
                  <a:schemeClr val="bg1"/>
                </a:solidFill>
                <a:latin typeface="Helvetica Neue"/>
              </a:rPr>
              <a:t> </a:t>
            </a:r>
            <a:r>
              <a:rPr lang="en-US" sz="3200" b="1" baseline="30000" dirty="0">
                <a:solidFill>
                  <a:schemeClr val="bg1"/>
                </a:solidFill>
                <a:latin typeface="&amp;quot"/>
              </a:rPr>
              <a:t>43 </a:t>
            </a:r>
            <a:r>
              <a:rPr lang="en-US" sz="3200" b="1" dirty="0">
                <a:solidFill>
                  <a:schemeClr val="bg1"/>
                </a:solidFill>
                <a:latin typeface="&amp;quot"/>
              </a:rPr>
              <a:t>It is sown in dishonor; it is </a:t>
            </a:r>
            <a:r>
              <a:rPr lang="en-US" sz="3200" b="1" dirty="0">
                <a:solidFill>
                  <a:srgbClr val="FFFF00"/>
                </a:solidFill>
                <a:latin typeface="&amp;quot"/>
              </a:rPr>
              <a:t>raised in glory</a:t>
            </a:r>
            <a:r>
              <a:rPr lang="en-US" sz="3200" b="1" dirty="0">
                <a:solidFill>
                  <a:schemeClr val="bg1"/>
                </a:solidFill>
                <a:latin typeface="&amp;quot"/>
              </a:rPr>
              <a:t>. It is sown in weakness; it is </a:t>
            </a:r>
            <a:r>
              <a:rPr lang="en-US" sz="3200" b="1" dirty="0">
                <a:solidFill>
                  <a:srgbClr val="FFFF00"/>
                </a:solidFill>
                <a:latin typeface="&amp;quot"/>
              </a:rPr>
              <a:t>raised in power</a:t>
            </a:r>
            <a:r>
              <a:rPr lang="en-US" sz="3200" b="1" dirty="0">
                <a:solidFill>
                  <a:schemeClr val="bg1"/>
                </a:solidFill>
                <a:latin typeface="&amp;quot"/>
              </a:rPr>
              <a:t>.</a:t>
            </a:r>
            <a:r>
              <a:rPr lang="en-US" sz="3200" b="1" dirty="0">
                <a:solidFill>
                  <a:schemeClr val="bg1"/>
                </a:solidFill>
                <a:latin typeface="Helvetica Neue"/>
              </a:rPr>
              <a:t> </a:t>
            </a:r>
            <a:r>
              <a:rPr lang="en-US" sz="3200" b="1" baseline="30000" dirty="0">
                <a:solidFill>
                  <a:schemeClr val="bg1"/>
                </a:solidFill>
                <a:latin typeface="&amp;quot"/>
              </a:rPr>
              <a:t>44 </a:t>
            </a:r>
            <a:r>
              <a:rPr lang="en-US" sz="3200" b="1" dirty="0">
                <a:solidFill>
                  <a:schemeClr val="bg1"/>
                </a:solidFill>
                <a:latin typeface="&amp;quot"/>
              </a:rPr>
              <a:t>It is sown a natural body; it is </a:t>
            </a:r>
            <a:r>
              <a:rPr lang="en-US" sz="3200" b="1" dirty="0">
                <a:solidFill>
                  <a:srgbClr val="FFFF00"/>
                </a:solidFill>
                <a:latin typeface="&amp;quot"/>
              </a:rPr>
              <a:t>raised a spiritual body</a:t>
            </a:r>
            <a:r>
              <a:rPr lang="en-US" sz="3200" b="1" dirty="0">
                <a:solidFill>
                  <a:schemeClr val="bg1"/>
                </a:solidFill>
                <a:latin typeface="&amp;quot"/>
              </a:rPr>
              <a:t>. If there is a natural body, there is also a spiritual body.</a:t>
            </a:r>
          </a:p>
          <a:p>
            <a:r>
              <a:rPr lang="en-US" sz="3200" b="1" dirty="0">
                <a:solidFill>
                  <a:schemeClr val="bg1"/>
                </a:solidFill>
                <a:latin typeface="&amp;quot"/>
              </a:rPr>
              <a:t>													</a:t>
            </a:r>
            <a:r>
              <a:rPr lang="en-US" sz="3200" i="1" dirty="0">
                <a:solidFill>
                  <a:schemeClr val="bg1"/>
                </a:solidFill>
                <a:latin typeface="&amp;quot"/>
              </a:rPr>
              <a:t>1 Cor 15:42-44</a:t>
            </a:r>
            <a:r>
              <a:rPr lang="en-US" sz="3200" i="1" dirty="0">
                <a:solidFill>
                  <a:schemeClr val="bg1"/>
                </a:solidFill>
                <a:latin typeface="Helvetica Neue"/>
              </a:rPr>
              <a:t> </a:t>
            </a:r>
            <a:endParaRPr lang="en-US" sz="3200" i="1" dirty="0">
              <a:solidFill>
                <a:schemeClr val="bg1"/>
              </a:solidFill>
            </a:endParaRPr>
          </a:p>
        </p:txBody>
      </p:sp>
    </p:spTree>
    <p:extLst>
      <p:ext uri="{BB962C8B-B14F-4D97-AF65-F5344CB8AC3E}">
        <p14:creationId xmlns:p14="http://schemas.microsoft.com/office/powerpoint/2010/main" val="36281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CB7185C-5A02-423B-B104-3B02448820A7}"/>
              </a:ext>
            </a:extLst>
          </p:cNvPr>
          <p:cNvSpPr/>
          <p:nvPr/>
        </p:nvSpPr>
        <p:spPr>
          <a:xfrm>
            <a:off x="0" y="0"/>
            <a:ext cx="9144000" cy="6986528"/>
          </a:xfrm>
          <a:prstGeom prst="rect">
            <a:avLst/>
          </a:prstGeom>
        </p:spPr>
        <p:txBody>
          <a:bodyPr wrap="square">
            <a:spAutoFit/>
          </a:bodyPr>
          <a:lstStyle/>
          <a:p>
            <a:r>
              <a:rPr lang="en-US" sz="3200" b="1" baseline="30000" dirty="0">
                <a:solidFill>
                  <a:schemeClr val="bg1"/>
                </a:solidFill>
              </a:rPr>
              <a:t>10 </a:t>
            </a:r>
            <a:r>
              <a:rPr lang="en-US" sz="3200" b="1" dirty="0">
                <a:solidFill>
                  <a:schemeClr val="bg1"/>
                </a:solidFill>
              </a:rPr>
              <a:t>But the day of the Lord will come like a thief, and then the heavens will pass away with a roar, and the heavenly bodies will be burned up and dissolved, and the earth and the works that are done on it will be exposed.</a:t>
            </a:r>
            <a:r>
              <a:rPr lang="en-US" sz="3200" b="1" baseline="30000" dirty="0">
                <a:solidFill>
                  <a:schemeClr val="bg1"/>
                </a:solidFill>
              </a:rPr>
              <a:t> 11 </a:t>
            </a:r>
            <a:r>
              <a:rPr lang="en-US" sz="3200" b="1" dirty="0">
                <a:solidFill>
                  <a:schemeClr val="bg1"/>
                </a:solidFill>
              </a:rPr>
              <a:t>Since all these things are thus to be dissolved, what sort of people ought you to be in lives of holiness and godliness, </a:t>
            </a:r>
            <a:r>
              <a:rPr lang="en-US" sz="3200" b="1" baseline="30000" dirty="0">
                <a:solidFill>
                  <a:schemeClr val="bg1"/>
                </a:solidFill>
              </a:rPr>
              <a:t>12 </a:t>
            </a:r>
            <a:r>
              <a:rPr lang="en-US" sz="3200" b="1" dirty="0">
                <a:solidFill>
                  <a:schemeClr val="bg1"/>
                </a:solidFill>
              </a:rPr>
              <a:t>waiting for and hastening the coming of the day of God, because of which the heavens will be set on fire and dissolved, and the heavenly bodies will melt as they burn! </a:t>
            </a:r>
            <a:r>
              <a:rPr lang="en-US" sz="3200" b="1" baseline="30000" dirty="0">
                <a:solidFill>
                  <a:schemeClr val="bg1"/>
                </a:solidFill>
              </a:rPr>
              <a:t>13 </a:t>
            </a:r>
            <a:r>
              <a:rPr lang="en-US" sz="3200" b="1" dirty="0">
                <a:solidFill>
                  <a:schemeClr val="bg1"/>
                </a:solidFill>
              </a:rPr>
              <a:t>But according to his promise we are waiting for </a:t>
            </a:r>
            <a:r>
              <a:rPr lang="en-US" sz="3200" b="1" dirty="0">
                <a:solidFill>
                  <a:srgbClr val="FFFF00"/>
                </a:solidFill>
              </a:rPr>
              <a:t>new heavens </a:t>
            </a:r>
            <a:r>
              <a:rPr lang="en-US" sz="3200" b="1" dirty="0">
                <a:solidFill>
                  <a:schemeClr val="bg1"/>
                </a:solidFill>
              </a:rPr>
              <a:t>and a </a:t>
            </a:r>
            <a:r>
              <a:rPr lang="en-US" sz="3200" b="1" dirty="0">
                <a:solidFill>
                  <a:srgbClr val="FFFF00"/>
                </a:solidFill>
              </a:rPr>
              <a:t>new earth </a:t>
            </a:r>
            <a:r>
              <a:rPr lang="en-US" sz="3200" b="1" dirty="0">
                <a:solidFill>
                  <a:schemeClr val="bg1"/>
                </a:solidFill>
              </a:rPr>
              <a:t>in which righteousness dwells.</a:t>
            </a:r>
          </a:p>
          <a:p>
            <a:r>
              <a:rPr lang="en-US" sz="3200" i="1" dirty="0">
                <a:solidFill>
                  <a:schemeClr val="bg1"/>
                </a:solidFill>
              </a:rPr>
              <a:t>														2 Peter 3:10-13</a:t>
            </a:r>
          </a:p>
        </p:txBody>
      </p:sp>
    </p:spTree>
    <p:extLst>
      <p:ext uri="{BB962C8B-B14F-4D97-AF65-F5344CB8AC3E}">
        <p14:creationId xmlns:p14="http://schemas.microsoft.com/office/powerpoint/2010/main" val="227738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CB7185C-5A02-423B-B104-3B02448820A7}"/>
              </a:ext>
            </a:extLst>
          </p:cNvPr>
          <p:cNvSpPr/>
          <p:nvPr/>
        </p:nvSpPr>
        <p:spPr>
          <a:xfrm>
            <a:off x="0" y="609601"/>
            <a:ext cx="9144000" cy="5016758"/>
          </a:xfrm>
          <a:prstGeom prst="rect">
            <a:avLst/>
          </a:prstGeom>
        </p:spPr>
        <p:txBody>
          <a:bodyPr wrap="square">
            <a:spAutoFit/>
          </a:bodyPr>
          <a:lstStyle/>
          <a:p>
            <a:r>
              <a:rPr lang="en-US" sz="3200" b="1" dirty="0">
                <a:solidFill>
                  <a:schemeClr val="bg1"/>
                </a:solidFill>
              </a:rPr>
              <a:t>Then I saw a </a:t>
            </a:r>
            <a:r>
              <a:rPr lang="en-US" sz="3200" b="1" dirty="0">
                <a:solidFill>
                  <a:srgbClr val="FFFF00"/>
                </a:solidFill>
              </a:rPr>
              <a:t>new heaven </a:t>
            </a:r>
            <a:r>
              <a:rPr lang="en-US" sz="3200" b="1" dirty="0">
                <a:solidFill>
                  <a:schemeClr val="bg1"/>
                </a:solidFill>
              </a:rPr>
              <a:t>and a </a:t>
            </a:r>
            <a:r>
              <a:rPr lang="en-US" sz="3200" b="1" dirty="0">
                <a:solidFill>
                  <a:srgbClr val="FFFF00"/>
                </a:solidFill>
              </a:rPr>
              <a:t>new earth</a:t>
            </a:r>
            <a:r>
              <a:rPr lang="en-US" sz="3200" b="1" dirty="0">
                <a:solidFill>
                  <a:schemeClr val="bg1"/>
                </a:solidFill>
              </a:rPr>
              <a:t>, for the first heaven and the first earth had passed away, and the sea was no more.</a:t>
            </a:r>
            <a:r>
              <a:rPr lang="en-US" sz="3200" b="1" baseline="30000" dirty="0">
                <a:solidFill>
                  <a:schemeClr val="bg1"/>
                </a:solidFill>
              </a:rPr>
              <a:t> </a:t>
            </a:r>
            <a:r>
              <a:rPr lang="en-US" sz="3200" b="1" dirty="0">
                <a:solidFill>
                  <a:schemeClr val="bg1"/>
                </a:solidFill>
              </a:rPr>
              <a:t>And I saw the holy city,                  </a:t>
            </a:r>
            <a:r>
              <a:rPr lang="en-US" sz="3200" b="1" dirty="0">
                <a:solidFill>
                  <a:srgbClr val="FFFF00"/>
                </a:solidFill>
              </a:rPr>
              <a:t>new Jerusalem</a:t>
            </a:r>
            <a:r>
              <a:rPr lang="en-US" sz="3200" b="1" dirty="0">
                <a:solidFill>
                  <a:schemeClr val="bg1"/>
                </a:solidFill>
              </a:rPr>
              <a:t>, coming down out of heaven from God, prepared as a bride adorned for her husband. And I heard a loud voice from the throne saying, “Behold, the dwelling place</a:t>
            </a:r>
            <a:r>
              <a:rPr lang="en-US" sz="3200" b="1" baseline="30000" dirty="0">
                <a:solidFill>
                  <a:schemeClr val="bg1"/>
                </a:solidFill>
              </a:rPr>
              <a:t>  </a:t>
            </a:r>
            <a:r>
              <a:rPr lang="en-US" sz="3200" b="1" dirty="0">
                <a:solidFill>
                  <a:schemeClr val="bg1"/>
                </a:solidFill>
              </a:rPr>
              <a:t>of God is with man. He will dwell with them, and they will be his people, and God himself will be with them as their God.</a:t>
            </a:r>
            <a:r>
              <a:rPr lang="en-US" dirty="0"/>
              <a:t>.</a:t>
            </a:r>
            <a:r>
              <a:rPr lang="en-US" sz="3200" b="1" dirty="0">
                <a:solidFill>
                  <a:schemeClr val="bg1"/>
                </a:solidFill>
              </a:rPr>
              <a:t>             </a:t>
            </a:r>
            <a:r>
              <a:rPr lang="en-US" sz="3200" dirty="0">
                <a:solidFill>
                  <a:schemeClr val="bg1"/>
                </a:solidFill>
              </a:rPr>
              <a:t>															</a:t>
            </a:r>
            <a:r>
              <a:rPr lang="en-US" sz="3200" i="1" dirty="0">
                <a:solidFill>
                  <a:schemeClr val="bg1"/>
                </a:solidFill>
              </a:rPr>
              <a:t>Rev 21:1-2</a:t>
            </a:r>
          </a:p>
        </p:txBody>
      </p:sp>
    </p:spTree>
    <p:extLst>
      <p:ext uri="{BB962C8B-B14F-4D97-AF65-F5344CB8AC3E}">
        <p14:creationId xmlns:p14="http://schemas.microsoft.com/office/powerpoint/2010/main" val="350238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9097A8-9443-402C-8E59-1CEE0E9282AE}"/>
              </a:ext>
            </a:extLst>
          </p:cNvPr>
          <p:cNvPicPr>
            <a:picLocks noChangeAspect="1"/>
          </p:cNvPicPr>
          <p:nvPr/>
        </p:nvPicPr>
        <p:blipFill rotWithShape="1">
          <a:blip r:embed="rId2">
            <a:extLst>
              <a:ext uri="{28A0092B-C50C-407E-A947-70E740481C1C}">
                <a14:useLocalDpi xmlns:a14="http://schemas.microsoft.com/office/drawing/2010/main" val="0"/>
              </a:ext>
            </a:extLst>
          </a:blip>
          <a:srcRect l="333" r="-2" b="-2"/>
          <a:stretch/>
        </p:blipFill>
        <p:spPr>
          <a:xfrm>
            <a:off x="20" y="10"/>
            <a:ext cx="9143980" cy="6857990"/>
          </a:xfrm>
          <a:prstGeom prst="rect">
            <a:avLst/>
          </a:prstGeom>
        </p:spPr>
      </p:pic>
      <p:sp>
        <p:nvSpPr>
          <p:cNvPr id="6" name="TextBox 5">
            <a:extLst>
              <a:ext uri="{FF2B5EF4-FFF2-40B4-BE49-F238E27FC236}">
                <a16:creationId xmlns:a16="http://schemas.microsoft.com/office/drawing/2014/main" xmlns="" id="{43BFF9FD-D3D6-46C6-85C3-29E69168C3C2}"/>
              </a:ext>
            </a:extLst>
          </p:cNvPr>
          <p:cNvSpPr txBox="1"/>
          <p:nvPr/>
        </p:nvSpPr>
        <p:spPr>
          <a:xfrm>
            <a:off x="72906" y="-12885"/>
            <a:ext cx="5353879" cy="1323439"/>
          </a:xfrm>
          <a:prstGeom prst="rect">
            <a:avLst/>
          </a:prstGeom>
          <a:noFill/>
        </p:spPr>
        <p:txBody>
          <a:bodyPr wrap="square" rtlCol="0">
            <a:spAutoFit/>
          </a:bodyPr>
          <a:lstStyle/>
          <a:p>
            <a:r>
              <a:rPr lang="en-US" sz="8000" b="1" dirty="0">
                <a:solidFill>
                  <a:schemeClr val="accent6">
                    <a:lumMod val="50000"/>
                  </a:schemeClr>
                </a:solidFill>
                <a:effectLst>
                  <a:glow rad="228600">
                    <a:schemeClr val="bg1">
                      <a:alpha val="40000"/>
                    </a:schemeClr>
                  </a:glow>
                </a:effectLst>
              </a:rPr>
              <a:t>Christ</a:t>
            </a:r>
          </a:p>
        </p:txBody>
      </p:sp>
      <p:sp>
        <p:nvSpPr>
          <p:cNvPr id="7" name="TextBox 6">
            <a:extLst>
              <a:ext uri="{FF2B5EF4-FFF2-40B4-BE49-F238E27FC236}">
                <a16:creationId xmlns:a16="http://schemas.microsoft.com/office/drawing/2014/main" xmlns="" id="{425F165D-DEF3-48B3-98D3-0915AA7308C8}"/>
              </a:ext>
            </a:extLst>
          </p:cNvPr>
          <p:cNvSpPr txBox="1"/>
          <p:nvPr/>
        </p:nvSpPr>
        <p:spPr>
          <a:xfrm>
            <a:off x="2822730" y="-12886"/>
            <a:ext cx="5353879" cy="1323439"/>
          </a:xfrm>
          <a:prstGeom prst="rect">
            <a:avLst/>
          </a:prstGeom>
          <a:noFill/>
        </p:spPr>
        <p:txBody>
          <a:bodyPr wrap="square" rtlCol="0">
            <a:spAutoFit/>
          </a:bodyPr>
          <a:lstStyle/>
          <a:p>
            <a:r>
              <a:rPr lang="en-US" sz="8000" b="1" dirty="0">
                <a:solidFill>
                  <a:srgbClr val="660066"/>
                </a:solidFill>
                <a:effectLst>
                  <a:glow rad="228600">
                    <a:schemeClr val="bg1">
                      <a:alpha val="40000"/>
                    </a:schemeClr>
                  </a:glow>
                </a:effectLst>
              </a:rPr>
              <a:t>Christians</a:t>
            </a:r>
          </a:p>
        </p:txBody>
      </p:sp>
      <p:sp>
        <p:nvSpPr>
          <p:cNvPr id="8" name="TextBox 7">
            <a:extLst>
              <a:ext uri="{FF2B5EF4-FFF2-40B4-BE49-F238E27FC236}">
                <a16:creationId xmlns:a16="http://schemas.microsoft.com/office/drawing/2014/main" xmlns="" id="{E5447513-C452-4BF6-97E1-F9A3EDA3522C}"/>
              </a:ext>
            </a:extLst>
          </p:cNvPr>
          <p:cNvSpPr txBox="1"/>
          <p:nvPr/>
        </p:nvSpPr>
        <p:spPr>
          <a:xfrm>
            <a:off x="1080057" y="957617"/>
            <a:ext cx="675862" cy="1323439"/>
          </a:xfrm>
          <a:prstGeom prst="rect">
            <a:avLst/>
          </a:prstGeom>
          <a:noFill/>
        </p:spPr>
        <p:txBody>
          <a:bodyPr wrap="square" rtlCol="0">
            <a:spAutoFit/>
          </a:bodyPr>
          <a:lstStyle/>
          <a:p>
            <a:r>
              <a:rPr lang="en-US" sz="8000" b="1" dirty="0">
                <a:solidFill>
                  <a:schemeClr val="bg1"/>
                </a:solidFill>
                <a:effectLst>
                  <a:glow rad="228600">
                    <a:schemeClr val="tx1">
                      <a:alpha val="40000"/>
                    </a:schemeClr>
                  </a:glow>
                </a:effectLst>
                <a:latin typeface="Segoe Print" panose="02000600000000000000" pitchFamily="2" charset="0"/>
              </a:rPr>
              <a:t>&amp;</a:t>
            </a:r>
          </a:p>
        </p:txBody>
      </p:sp>
      <p:sp>
        <p:nvSpPr>
          <p:cNvPr id="9" name="TextBox 8">
            <a:extLst>
              <a:ext uri="{FF2B5EF4-FFF2-40B4-BE49-F238E27FC236}">
                <a16:creationId xmlns:a16="http://schemas.microsoft.com/office/drawing/2014/main" xmlns="" id="{0D0A35B8-9194-4BA8-BAB9-D6E069F37B2C}"/>
              </a:ext>
            </a:extLst>
          </p:cNvPr>
          <p:cNvSpPr txBox="1"/>
          <p:nvPr/>
        </p:nvSpPr>
        <p:spPr>
          <a:xfrm>
            <a:off x="2120346" y="1310553"/>
            <a:ext cx="7096540" cy="1200329"/>
          </a:xfrm>
          <a:prstGeom prst="rect">
            <a:avLst/>
          </a:prstGeom>
          <a:noFill/>
        </p:spPr>
        <p:txBody>
          <a:bodyPr wrap="square" rtlCol="0">
            <a:spAutoFit/>
          </a:bodyPr>
          <a:lstStyle/>
          <a:p>
            <a:r>
              <a:rPr lang="en-US" sz="7200" b="1" dirty="0">
                <a:solidFill>
                  <a:srgbClr val="FFFF00"/>
                </a:solidFill>
                <a:effectLst>
                  <a:glow rad="228600">
                    <a:schemeClr val="tx1">
                      <a:alpha val="40000"/>
                    </a:schemeClr>
                  </a:glow>
                </a:effectLst>
                <a:latin typeface="Segoe Print" panose="02000600000000000000" pitchFamily="2" charset="0"/>
              </a:rPr>
              <a:t>The Conclusion</a:t>
            </a:r>
          </a:p>
        </p:txBody>
      </p:sp>
      <p:sp>
        <p:nvSpPr>
          <p:cNvPr id="10" name="TextBox 9">
            <a:extLst>
              <a:ext uri="{FF2B5EF4-FFF2-40B4-BE49-F238E27FC236}">
                <a16:creationId xmlns:a16="http://schemas.microsoft.com/office/drawing/2014/main" xmlns="" id="{4C6BF3CD-3337-46C5-ACDC-E35C4193F795}"/>
              </a:ext>
            </a:extLst>
          </p:cNvPr>
          <p:cNvSpPr txBox="1"/>
          <p:nvPr/>
        </p:nvSpPr>
        <p:spPr>
          <a:xfrm>
            <a:off x="2411914" y="167007"/>
            <a:ext cx="675862" cy="1323439"/>
          </a:xfrm>
          <a:prstGeom prst="rect">
            <a:avLst/>
          </a:prstGeom>
          <a:noFill/>
        </p:spPr>
        <p:txBody>
          <a:bodyPr wrap="square" rtlCol="0">
            <a:spAutoFit/>
          </a:bodyPr>
          <a:lstStyle/>
          <a:p>
            <a:r>
              <a:rPr lang="en-US" sz="8000" b="1" dirty="0">
                <a:solidFill>
                  <a:schemeClr val="bg1"/>
                </a:solidFill>
                <a:effectLst>
                  <a:glow rad="228600">
                    <a:schemeClr val="tx1">
                      <a:alpha val="40000"/>
                    </a:schemeClr>
                  </a:glow>
                </a:effectLst>
                <a:latin typeface="Segoe Print" panose="02000600000000000000" pitchFamily="2" charset="0"/>
              </a:rPr>
              <a:t>,</a:t>
            </a:r>
          </a:p>
        </p:txBody>
      </p:sp>
      <p:sp>
        <p:nvSpPr>
          <p:cNvPr id="11" name="TextBox 10">
            <a:extLst>
              <a:ext uri="{FF2B5EF4-FFF2-40B4-BE49-F238E27FC236}">
                <a16:creationId xmlns:a16="http://schemas.microsoft.com/office/drawing/2014/main" xmlns="" id="{057C2BE9-15BF-4BAA-A594-1E5145317FEC}"/>
              </a:ext>
            </a:extLst>
          </p:cNvPr>
          <p:cNvSpPr txBox="1"/>
          <p:nvPr/>
        </p:nvSpPr>
        <p:spPr>
          <a:xfrm>
            <a:off x="6844752" y="167007"/>
            <a:ext cx="675862" cy="1323439"/>
          </a:xfrm>
          <a:prstGeom prst="rect">
            <a:avLst/>
          </a:prstGeom>
          <a:noFill/>
        </p:spPr>
        <p:txBody>
          <a:bodyPr wrap="square" rtlCol="0">
            <a:spAutoFit/>
          </a:bodyPr>
          <a:lstStyle/>
          <a:p>
            <a:r>
              <a:rPr lang="en-US" sz="8000" b="1" dirty="0">
                <a:solidFill>
                  <a:schemeClr val="bg1"/>
                </a:solidFill>
                <a:effectLst>
                  <a:glow rad="228600">
                    <a:schemeClr val="tx1">
                      <a:alpha val="40000"/>
                    </a:schemeClr>
                  </a:glow>
                </a:effectLst>
                <a:latin typeface="Segoe Print" panose="02000600000000000000" pitchFamily="2" charset="0"/>
              </a:rPr>
              <a:t>,</a:t>
            </a:r>
          </a:p>
        </p:txBody>
      </p:sp>
    </p:spTree>
    <p:extLst>
      <p:ext uri="{BB962C8B-B14F-4D97-AF65-F5344CB8AC3E}">
        <p14:creationId xmlns:p14="http://schemas.microsoft.com/office/powerpoint/2010/main" val="372175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2E09FFC-F762-4D89-9B86-A789B84498EB}"/>
              </a:ext>
            </a:extLst>
          </p:cNvPr>
          <p:cNvSpPr txBox="1"/>
          <p:nvPr/>
        </p:nvSpPr>
        <p:spPr>
          <a:xfrm>
            <a:off x="0" y="2213113"/>
            <a:ext cx="9144000" cy="1569660"/>
          </a:xfrm>
          <a:prstGeom prst="rect">
            <a:avLst/>
          </a:prstGeom>
          <a:noFill/>
        </p:spPr>
        <p:txBody>
          <a:bodyPr wrap="square" rtlCol="0">
            <a:spAutoFit/>
          </a:bodyPr>
          <a:lstStyle/>
          <a:p>
            <a:pPr algn="ctr"/>
            <a:r>
              <a:rPr lang="en-US" sz="9600" b="1" dirty="0">
                <a:solidFill>
                  <a:schemeClr val="bg1"/>
                </a:solidFill>
              </a:rPr>
              <a:t>Novel</a:t>
            </a:r>
            <a:r>
              <a:rPr lang="en-US" dirty="0"/>
              <a:t>l</a:t>
            </a:r>
          </a:p>
        </p:txBody>
      </p:sp>
    </p:spTree>
    <p:extLst>
      <p:ext uri="{BB962C8B-B14F-4D97-AF65-F5344CB8AC3E}">
        <p14:creationId xmlns:p14="http://schemas.microsoft.com/office/powerpoint/2010/main" val="23625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79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9097A8-9443-402C-8E59-1CEE0E9282AE}"/>
              </a:ext>
            </a:extLst>
          </p:cNvPr>
          <p:cNvPicPr>
            <a:picLocks noChangeAspect="1"/>
          </p:cNvPicPr>
          <p:nvPr/>
        </p:nvPicPr>
        <p:blipFill rotWithShape="1">
          <a:blip r:embed="rId2">
            <a:extLst>
              <a:ext uri="{28A0092B-C50C-407E-A947-70E740481C1C}">
                <a14:useLocalDpi xmlns:a14="http://schemas.microsoft.com/office/drawing/2010/main" val="0"/>
              </a:ext>
            </a:extLst>
          </a:blip>
          <a:srcRect l="333" r="-2" b="-2"/>
          <a:stretch/>
        </p:blipFill>
        <p:spPr>
          <a:xfrm>
            <a:off x="20" y="10"/>
            <a:ext cx="9143980" cy="6857990"/>
          </a:xfrm>
          <a:prstGeom prst="rect">
            <a:avLst/>
          </a:prstGeom>
        </p:spPr>
      </p:pic>
      <p:sp>
        <p:nvSpPr>
          <p:cNvPr id="6" name="TextBox 5">
            <a:extLst>
              <a:ext uri="{FF2B5EF4-FFF2-40B4-BE49-F238E27FC236}">
                <a16:creationId xmlns:a16="http://schemas.microsoft.com/office/drawing/2014/main" xmlns="" id="{43BFF9FD-D3D6-46C6-85C3-29E69168C3C2}"/>
              </a:ext>
            </a:extLst>
          </p:cNvPr>
          <p:cNvSpPr txBox="1"/>
          <p:nvPr/>
        </p:nvSpPr>
        <p:spPr>
          <a:xfrm>
            <a:off x="72906" y="-12885"/>
            <a:ext cx="5353879" cy="1323439"/>
          </a:xfrm>
          <a:prstGeom prst="rect">
            <a:avLst/>
          </a:prstGeom>
          <a:noFill/>
        </p:spPr>
        <p:txBody>
          <a:bodyPr wrap="square" rtlCol="0">
            <a:spAutoFit/>
          </a:bodyPr>
          <a:lstStyle/>
          <a:p>
            <a:r>
              <a:rPr lang="en-US" sz="8000" b="1" dirty="0">
                <a:solidFill>
                  <a:schemeClr val="accent6">
                    <a:lumMod val="50000"/>
                  </a:schemeClr>
                </a:solidFill>
                <a:effectLst>
                  <a:glow rad="228600">
                    <a:schemeClr val="bg1">
                      <a:alpha val="40000"/>
                    </a:schemeClr>
                  </a:glow>
                </a:effectLst>
              </a:rPr>
              <a:t>Christ</a:t>
            </a:r>
          </a:p>
        </p:txBody>
      </p:sp>
      <p:sp>
        <p:nvSpPr>
          <p:cNvPr id="7" name="TextBox 6">
            <a:extLst>
              <a:ext uri="{FF2B5EF4-FFF2-40B4-BE49-F238E27FC236}">
                <a16:creationId xmlns:a16="http://schemas.microsoft.com/office/drawing/2014/main" xmlns="" id="{425F165D-DEF3-48B3-98D3-0915AA7308C8}"/>
              </a:ext>
            </a:extLst>
          </p:cNvPr>
          <p:cNvSpPr txBox="1"/>
          <p:nvPr/>
        </p:nvSpPr>
        <p:spPr>
          <a:xfrm>
            <a:off x="2822730" y="-12886"/>
            <a:ext cx="5353879" cy="1323439"/>
          </a:xfrm>
          <a:prstGeom prst="rect">
            <a:avLst/>
          </a:prstGeom>
          <a:noFill/>
        </p:spPr>
        <p:txBody>
          <a:bodyPr wrap="square" rtlCol="0">
            <a:spAutoFit/>
          </a:bodyPr>
          <a:lstStyle/>
          <a:p>
            <a:r>
              <a:rPr lang="en-US" sz="8000" b="1" dirty="0">
                <a:solidFill>
                  <a:srgbClr val="660066"/>
                </a:solidFill>
                <a:effectLst>
                  <a:glow rad="228600">
                    <a:schemeClr val="bg1">
                      <a:alpha val="40000"/>
                    </a:schemeClr>
                  </a:glow>
                </a:effectLst>
              </a:rPr>
              <a:t>Christians</a:t>
            </a:r>
          </a:p>
        </p:txBody>
      </p:sp>
      <p:sp>
        <p:nvSpPr>
          <p:cNvPr id="8" name="TextBox 7">
            <a:extLst>
              <a:ext uri="{FF2B5EF4-FFF2-40B4-BE49-F238E27FC236}">
                <a16:creationId xmlns:a16="http://schemas.microsoft.com/office/drawing/2014/main" xmlns="" id="{E5447513-C452-4BF6-97E1-F9A3EDA3522C}"/>
              </a:ext>
            </a:extLst>
          </p:cNvPr>
          <p:cNvSpPr txBox="1"/>
          <p:nvPr/>
        </p:nvSpPr>
        <p:spPr>
          <a:xfrm>
            <a:off x="1080057" y="957617"/>
            <a:ext cx="675862" cy="1323439"/>
          </a:xfrm>
          <a:prstGeom prst="rect">
            <a:avLst/>
          </a:prstGeom>
          <a:noFill/>
        </p:spPr>
        <p:txBody>
          <a:bodyPr wrap="square" rtlCol="0">
            <a:spAutoFit/>
          </a:bodyPr>
          <a:lstStyle/>
          <a:p>
            <a:r>
              <a:rPr lang="en-US" sz="8000" b="1" dirty="0">
                <a:solidFill>
                  <a:schemeClr val="bg1"/>
                </a:solidFill>
                <a:effectLst>
                  <a:glow rad="228600">
                    <a:schemeClr val="tx1">
                      <a:alpha val="40000"/>
                    </a:schemeClr>
                  </a:glow>
                </a:effectLst>
                <a:latin typeface="Segoe Print" panose="02000600000000000000" pitchFamily="2" charset="0"/>
              </a:rPr>
              <a:t>&amp;</a:t>
            </a:r>
          </a:p>
        </p:txBody>
      </p:sp>
      <p:sp>
        <p:nvSpPr>
          <p:cNvPr id="9" name="TextBox 8">
            <a:extLst>
              <a:ext uri="{FF2B5EF4-FFF2-40B4-BE49-F238E27FC236}">
                <a16:creationId xmlns:a16="http://schemas.microsoft.com/office/drawing/2014/main" xmlns="" id="{0D0A35B8-9194-4BA8-BAB9-D6E069F37B2C}"/>
              </a:ext>
            </a:extLst>
          </p:cNvPr>
          <p:cNvSpPr txBox="1"/>
          <p:nvPr/>
        </p:nvSpPr>
        <p:spPr>
          <a:xfrm>
            <a:off x="2120346" y="1310553"/>
            <a:ext cx="7096540" cy="1200329"/>
          </a:xfrm>
          <a:prstGeom prst="rect">
            <a:avLst/>
          </a:prstGeom>
          <a:noFill/>
        </p:spPr>
        <p:txBody>
          <a:bodyPr wrap="square" rtlCol="0">
            <a:spAutoFit/>
          </a:bodyPr>
          <a:lstStyle/>
          <a:p>
            <a:r>
              <a:rPr lang="en-US" sz="7200" b="1" dirty="0">
                <a:solidFill>
                  <a:srgbClr val="FFFF00"/>
                </a:solidFill>
                <a:effectLst>
                  <a:glow rad="228600">
                    <a:schemeClr val="tx1">
                      <a:alpha val="40000"/>
                    </a:schemeClr>
                  </a:glow>
                </a:effectLst>
                <a:latin typeface="Segoe Print" panose="02000600000000000000" pitchFamily="2" charset="0"/>
              </a:rPr>
              <a:t>The Conclusion</a:t>
            </a:r>
          </a:p>
        </p:txBody>
      </p:sp>
      <p:sp>
        <p:nvSpPr>
          <p:cNvPr id="10" name="TextBox 9">
            <a:extLst>
              <a:ext uri="{FF2B5EF4-FFF2-40B4-BE49-F238E27FC236}">
                <a16:creationId xmlns:a16="http://schemas.microsoft.com/office/drawing/2014/main" xmlns="" id="{4C6BF3CD-3337-46C5-ACDC-E35C4193F795}"/>
              </a:ext>
            </a:extLst>
          </p:cNvPr>
          <p:cNvSpPr txBox="1"/>
          <p:nvPr/>
        </p:nvSpPr>
        <p:spPr>
          <a:xfrm>
            <a:off x="2411914" y="167007"/>
            <a:ext cx="675862" cy="1323439"/>
          </a:xfrm>
          <a:prstGeom prst="rect">
            <a:avLst/>
          </a:prstGeom>
          <a:noFill/>
        </p:spPr>
        <p:txBody>
          <a:bodyPr wrap="square" rtlCol="0">
            <a:spAutoFit/>
          </a:bodyPr>
          <a:lstStyle/>
          <a:p>
            <a:r>
              <a:rPr lang="en-US" sz="8000" b="1" dirty="0">
                <a:solidFill>
                  <a:schemeClr val="bg1"/>
                </a:solidFill>
                <a:effectLst>
                  <a:glow rad="228600">
                    <a:schemeClr val="tx1">
                      <a:alpha val="40000"/>
                    </a:schemeClr>
                  </a:glow>
                </a:effectLst>
                <a:latin typeface="Segoe Print" panose="02000600000000000000" pitchFamily="2" charset="0"/>
              </a:rPr>
              <a:t>,</a:t>
            </a:r>
          </a:p>
        </p:txBody>
      </p:sp>
      <p:sp>
        <p:nvSpPr>
          <p:cNvPr id="11" name="TextBox 10">
            <a:extLst>
              <a:ext uri="{FF2B5EF4-FFF2-40B4-BE49-F238E27FC236}">
                <a16:creationId xmlns:a16="http://schemas.microsoft.com/office/drawing/2014/main" xmlns="" id="{057C2BE9-15BF-4BAA-A594-1E5145317FEC}"/>
              </a:ext>
            </a:extLst>
          </p:cNvPr>
          <p:cNvSpPr txBox="1"/>
          <p:nvPr/>
        </p:nvSpPr>
        <p:spPr>
          <a:xfrm>
            <a:off x="6844752" y="167007"/>
            <a:ext cx="675862" cy="1323439"/>
          </a:xfrm>
          <a:prstGeom prst="rect">
            <a:avLst/>
          </a:prstGeom>
          <a:noFill/>
        </p:spPr>
        <p:txBody>
          <a:bodyPr wrap="square" rtlCol="0">
            <a:spAutoFit/>
          </a:bodyPr>
          <a:lstStyle/>
          <a:p>
            <a:r>
              <a:rPr lang="en-US" sz="8000" b="1" dirty="0">
                <a:solidFill>
                  <a:schemeClr val="bg1"/>
                </a:solidFill>
                <a:effectLst>
                  <a:glow rad="228600">
                    <a:schemeClr val="tx1">
                      <a:alpha val="40000"/>
                    </a:schemeClr>
                  </a:glow>
                </a:effectLst>
                <a:latin typeface="Segoe Print" panose="02000600000000000000" pitchFamily="2" charset="0"/>
              </a:rPr>
              <a:t>,</a:t>
            </a:r>
          </a:p>
        </p:txBody>
      </p:sp>
    </p:spTree>
    <p:extLst>
      <p:ext uri="{BB962C8B-B14F-4D97-AF65-F5344CB8AC3E}">
        <p14:creationId xmlns:p14="http://schemas.microsoft.com/office/powerpoint/2010/main" val="382250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9097A8-9443-402C-8E59-1CEE0E9282AE}"/>
              </a:ext>
            </a:extLst>
          </p:cNvPr>
          <p:cNvPicPr>
            <a:picLocks noChangeAspect="1"/>
          </p:cNvPicPr>
          <p:nvPr/>
        </p:nvPicPr>
        <p:blipFill rotWithShape="1">
          <a:blip r:embed="rId2">
            <a:extLst>
              <a:ext uri="{28A0092B-C50C-407E-A947-70E740481C1C}">
                <a14:useLocalDpi xmlns:a14="http://schemas.microsoft.com/office/drawing/2010/main" val="0"/>
              </a:ext>
            </a:extLst>
          </a:blip>
          <a:srcRect l="333" r="-2" b="-2"/>
          <a:stretch/>
        </p:blipFill>
        <p:spPr>
          <a:xfrm>
            <a:off x="20" y="10"/>
            <a:ext cx="9143980" cy="6857990"/>
          </a:xfrm>
          <a:prstGeom prst="rect">
            <a:avLst/>
          </a:prstGeom>
        </p:spPr>
      </p:pic>
      <p:sp>
        <p:nvSpPr>
          <p:cNvPr id="6" name="TextBox 5">
            <a:extLst>
              <a:ext uri="{FF2B5EF4-FFF2-40B4-BE49-F238E27FC236}">
                <a16:creationId xmlns:a16="http://schemas.microsoft.com/office/drawing/2014/main" xmlns="" id="{43BFF9FD-D3D6-46C6-85C3-29E69168C3C2}"/>
              </a:ext>
            </a:extLst>
          </p:cNvPr>
          <p:cNvSpPr txBox="1"/>
          <p:nvPr/>
        </p:nvSpPr>
        <p:spPr>
          <a:xfrm>
            <a:off x="20" y="3286906"/>
            <a:ext cx="9143980" cy="1323439"/>
          </a:xfrm>
          <a:prstGeom prst="rect">
            <a:avLst/>
          </a:prstGeom>
          <a:noFill/>
        </p:spPr>
        <p:txBody>
          <a:bodyPr wrap="square" rtlCol="0">
            <a:spAutoFit/>
          </a:bodyPr>
          <a:lstStyle/>
          <a:p>
            <a:pPr algn="ctr"/>
            <a:r>
              <a:rPr lang="en-US" sz="8000" b="1" dirty="0">
                <a:solidFill>
                  <a:srgbClr val="FFFF00"/>
                </a:solidFill>
                <a:effectLst>
                  <a:glow rad="228600">
                    <a:schemeClr val="tx1">
                      <a:alpha val="40000"/>
                    </a:schemeClr>
                  </a:glow>
                </a:effectLst>
              </a:rPr>
              <a:t>Christ and Newness</a:t>
            </a:r>
          </a:p>
        </p:txBody>
      </p:sp>
    </p:spTree>
    <p:extLst>
      <p:ext uri="{BB962C8B-B14F-4D97-AF65-F5344CB8AC3E}">
        <p14:creationId xmlns:p14="http://schemas.microsoft.com/office/powerpoint/2010/main" val="208459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F5CBFD7-9B04-46BA-9498-D273F708BD42}"/>
              </a:ext>
            </a:extLst>
          </p:cNvPr>
          <p:cNvSpPr/>
          <p:nvPr/>
        </p:nvSpPr>
        <p:spPr>
          <a:xfrm>
            <a:off x="92765" y="0"/>
            <a:ext cx="9051235" cy="4031873"/>
          </a:xfrm>
          <a:prstGeom prst="rect">
            <a:avLst/>
          </a:prstGeom>
        </p:spPr>
        <p:txBody>
          <a:bodyPr wrap="square">
            <a:spAutoFit/>
          </a:bodyPr>
          <a:lstStyle/>
          <a:p>
            <a:r>
              <a:rPr lang="en-US" sz="3200" b="1" baseline="30000" dirty="0">
                <a:solidFill>
                  <a:schemeClr val="bg1"/>
                </a:solidFill>
                <a:latin typeface="&amp;quot"/>
              </a:rPr>
              <a:t>1 </a:t>
            </a:r>
            <a:r>
              <a:rPr lang="en-US" sz="3200" b="1" dirty="0">
                <a:solidFill>
                  <a:srgbClr val="FFFF00"/>
                </a:solidFill>
                <a:latin typeface="&amp;quot"/>
              </a:rPr>
              <a:t>In the beginning </a:t>
            </a:r>
            <a:r>
              <a:rPr lang="en-US" sz="3200" b="1" dirty="0">
                <a:solidFill>
                  <a:schemeClr val="bg1"/>
                </a:solidFill>
                <a:latin typeface="&amp;quot"/>
              </a:rPr>
              <a:t>was the Word, and the Word was with God, and the Word was God.</a:t>
            </a:r>
            <a:r>
              <a:rPr lang="en-US" sz="3200" b="1" dirty="0">
                <a:solidFill>
                  <a:schemeClr val="bg1"/>
                </a:solidFill>
                <a:latin typeface="Helvetica Neue"/>
              </a:rPr>
              <a:t> </a:t>
            </a:r>
            <a:r>
              <a:rPr lang="en-US" sz="3200" b="1" baseline="30000" dirty="0">
                <a:solidFill>
                  <a:schemeClr val="bg1"/>
                </a:solidFill>
                <a:latin typeface="&amp;quot"/>
              </a:rPr>
              <a:t>2 </a:t>
            </a:r>
            <a:r>
              <a:rPr lang="en-US" sz="3200" b="1" dirty="0">
                <a:solidFill>
                  <a:schemeClr val="bg1"/>
                </a:solidFill>
                <a:latin typeface="&amp;quot"/>
              </a:rPr>
              <a:t>He was in the beginning with God.</a:t>
            </a:r>
            <a:r>
              <a:rPr lang="en-US" sz="3200" b="1" dirty="0">
                <a:solidFill>
                  <a:schemeClr val="bg1"/>
                </a:solidFill>
                <a:latin typeface="Helvetica Neue"/>
              </a:rPr>
              <a:t> </a:t>
            </a:r>
            <a:r>
              <a:rPr lang="en-US" sz="3200" b="1" baseline="30000" dirty="0">
                <a:solidFill>
                  <a:schemeClr val="bg1"/>
                </a:solidFill>
                <a:latin typeface="&amp;quot"/>
              </a:rPr>
              <a:t>3 </a:t>
            </a:r>
            <a:r>
              <a:rPr lang="en-US" sz="3200" b="1" dirty="0">
                <a:solidFill>
                  <a:schemeClr val="bg1"/>
                </a:solidFill>
                <a:latin typeface="&amp;quot"/>
              </a:rPr>
              <a:t>All things were made through him, and without him was not any thing made that was made.</a:t>
            </a:r>
            <a:r>
              <a:rPr lang="en-US" sz="3200" b="1" dirty="0">
                <a:solidFill>
                  <a:schemeClr val="bg1"/>
                </a:solidFill>
                <a:latin typeface="Helvetica Neue"/>
              </a:rPr>
              <a:t> </a:t>
            </a:r>
            <a:r>
              <a:rPr lang="en-US" sz="3200" b="1" baseline="30000" dirty="0">
                <a:solidFill>
                  <a:schemeClr val="bg1"/>
                </a:solidFill>
                <a:latin typeface="&amp;quot"/>
              </a:rPr>
              <a:t>4 </a:t>
            </a:r>
            <a:r>
              <a:rPr lang="en-US" sz="3200" b="1" dirty="0">
                <a:solidFill>
                  <a:schemeClr val="bg1"/>
                </a:solidFill>
                <a:latin typeface="&amp;quot"/>
              </a:rPr>
              <a:t>In him was life,</a:t>
            </a:r>
            <a:r>
              <a:rPr lang="en-US" sz="3200" b="1" baseline="30000" dirty="0">
                <a:solidFill>
                  <a:schemeClr val="bg1"/>
                </a:solidFill>
                <a:latin typeface="&amp;quot"/>
              </a:rPr>
              <a:t>  </a:t>
            </a:r>
            <a:r>
              <a:rPr lang="en-US" sz="3200" b="1" dirty="0">
                <a:solidFill>
                  <a:schemeClr val="bg1"/>
                </a:solidFill>
                <a:latin typeface="&amp;quot"/>
              </a:rPr>
              <a:t>and the life was the light of men.</a:t>
            </a:r>
            <a:r>
              <a:rPr lang="en-US" sz="3200" b="1" dirty="0">
                <a:solidFill>
                  <a:schemeClr val="bg1"/>
                </a:solidFill>
                <a:latin typeface="Helvetica Neue"/>
              </a:rPr>
              <a:t> </a:t>
            </a:r>
            <a:r>
              <a:rPr lang="en-US" sz="3200" b="1" baseline="30000" dirty="0">
                <a:solidFill>
                  <a:schemeClr val="bg1"/>
                </a:solidFill>
                <a:latin typeface="&amp;quot"/>
              </a:rPr>
              <a:t>5 </a:t>
            </a:r>
            <a:r>
              <a:rPr lang="en-US" sz="3200" b="1" dirty="0">
                <a:solidFill>
                  <a:schemeClr val="bg1"/>
                </a:solidFill>
                <a:latin typeface="&amp;quot"/>
              </a:rPr>
              <a:t>The light shines in the darkness, and the darkness has not overcome it.</a:t>
            </a:r>
          </a:p>
          <a:p>
            <a:r>
              <a:rPr lang="en-US" sz="3200" i="1" dirty="0">
                <a:solidFill>
                  <a:schemeClr val="bg1"/>
                </a:solidFill>
                <a:latin typeface="&amp;quot"/>
              </a:rPr>
              <a:t>															John 1:1-5</a:t>
            </a:r>
            <a:endParaRPr lang="en-US" sz="3200" i="1" dirty="0">
              <a:solidFill>
                <a:schemeClr val="bg1"/>
              </a:solidFill>
            </a:endParaRPr>
          </a:p>
        </p:txBody>
      </p:sp>
    </p:spTree>
    <p:extLst>
      <p:ext uri="{BB962C8B-B14F-4D97-AF65-F5344CB8AC3E}">
        <p14:creationId xmlns:p14="http://schemas.microsoft.com/office/powerpoint/2010/main" val="234280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F5CBFD7-9B04-46BA-9498-D273F708BD42}"/>
              </a:ext>
            </a:extLst>
          </p:cNvPr>
          <p:cNvSpPr/>
          <p:nvPr/>
        </p:nvSpPr>
        <p:spPr>
          <a:xfrm>
            <a:off x="1" y="0"/>
            <a:ext cx="9144000" cy="2062103"/>
          </a:xfrm>
          <a:prstGeom prst="rect">
            <a:avLst/>
          </a:prstGeom>
        </p:spPr>
        <p:txBody>
          <a:bodyPr wrap="square">
            <a:spAutoFit/>
          </a:bodyPr>
          <a:lstStyle/>
          <a:p>
            <a:r>
              <a:rPr lang="en-US" sz="3200" b="1" dirty="0">
                <a:solidFill>
                  <a:schemeClr val="bg1"/>
                </a:solidFill>
              </a:rPr>
              <a:t>And the Word </a:t>
            </a:r>
            <a:r>
              <a:rPr lang="en-US" sz="3200" b="1" dirty="0">
                <a:solidFill>
                  <a:srgbClr val="FFFF00"/>
                </a:solidFill>
              </a:rPr>
              <a:t>became flesh and dwelt among us</a:t>
            </a:r>
            <a:r>
              <a:rPr lang="en-US" sz="3200" b="1" dirty="0">
                <a:solidFill>
                  <a:schemeClr val="bg1"/>
                </a:solidFill>
              </a:rPr>
              <a:t>, and we have seen his glory, glory as of the only Son from the Father, full of grace and truth. </a:t>
            </a:r>
            <a:r>
              <a:rPr lang="en-US" sz="3200" b="1" i="1" dirty="0">
                <a:solidFill>
                  <a:schemeClr val="bg1"/>
                </a:solidFill>
                <a:latin typeface="&amp;quot"/>
              </a:rPr>
              <a:t>	</a:t>
            </a:r>
            <a:r>
              <a:rPr lang="en-US" sz="3200" i="1" dirty="0">
                <a:solidFill>
                  <a:schemeClr val="bg1"/>
                </a:solidFill>
                <a:latin typeface="&amp;quot"/>
              </a:rPr>
              <a:t>																			John 1:14</a:t>
            </a:r>
            <a:endParaRPr lang="en-US" sz="3200" i="1" dirty="0">
              <a:solidFill>
                <a:schemeClr val="bg1"/>
              </a:solidFill>
            </a:endParaRPr>
          </a:p>
        </p:txBody>
      </p:sp>
      <p:sp>
        <p:nvSpPr>
          <p:cNvPr id="3" name="Rectangle 2">
            <a:extLst>
              <a:ext uri="{FF2B5EF4-FFF2-40B4-BE49-F238E27FC236}">
                <a16:creationId xmlns:a16="http://schemas.microsoft.com/office/drawing/2014/main" xmlns="" id="{E1CB7F6C-E104-44D1-A1FC-30FC632173CC}"/>
              </a:ext>
            </a:extLst>
          </p:cNvPr>
          <p:cNvSpPr/>
          <p:nvPr/>
        </p:nvSpPr>
        <p:spPr>
          <a:xfrm>
            <a:off x="0" y="2140777"/>
            <a:ext cx="91440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a:solidFill>
                  <a:schemeClr val="tx1"/>
                </a:solidFill>
              </a:rPr>
              <a:t>“the LORD God walking in the garden”    </a:t>
            </a:r>
            <a:r>
              <a:rPr lang="en-US" sz="3200" i="1" dirty="0">
                <a:solidFill>
                  <a:schemeClr val="tx1"/>
                </a:solidFill>
              </a:rPr>
              <a:t>Gen 3:8</a:t>
            </a:r>
          </a:p>
        </p:txBody>
      </p:sp>
      <p:sp>
        <p:nvSpPr>
          <p:cNvPr id="4" name="Rectangle 3">
            <a:extLst>
              <a:ext uri="{FF2B5EF4-FFF2-40B4-BE49-F238E27FC236}">
                <a16:creationId xmlns:a16="http://schemas.microsoft.com/office/drawing/2014/main" xmlns="" id="{69DC7B03-F0FD-4454-B04D-BB5D964CBBBC}"/>
              </a:ext>
            </a:extLst>
          </p:cNvPr>
          <p:cNvSpPr/>
          <p:nvPr/>
        </p:nvSpPr>
        <p:spPr>
          <a:xfrm>
            <a:off x="0" y="2721996"/>
            <a:ext cx="91440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a:solidFill>
                  <a:schemeClr val="tx1"/>
                </a:solidFill>
              </a:rPr>
              <a:t>“I will walk among you”    </a:t>
            </a:r>
            <a:r>
              <a:rPr lang="en-US" sz="3200" i="1" dirty="0">
                <a:solidFill>
                  <a:schemeClr val="tx1"/>
                </a:solidFill>
              </a:rPr>
              <a:t>Lev 26:12</a:t>
            </a:r>
          </a:p>
        </p:txBody>
      </p:sp>
      <p:sp>
        <p:nvSpPr>
          <p:cNvPr id="5" name="Rectangle 4">
            <a:extLst>
              <a:ext uri="{FF2B5EF4-FFF2-40B4-BE49-F238E27FC236}">
                <a16:creationId xmlns:a16="http://schemas.microsoft.com/office/drawing/2014/main" xmlns="" id="{10A6B4CD-8F28-4E89-85A2-DB1BC5E461CB}"/>
              </a:ext>
            </a:extLst>
          </p:cNvPr>
          <p:cNvSpPr/>
          <p:nvPr/>
        </p:nvSpPr>
        <p:spPr>
          <a:xfrm>
            <a:off x="0" y="3306771"/>
            <a:ext cx="914400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a:solidFill>
                  <a:schemeClr val="tx1"/>
                </a:solidFill>
              </a:rPr>
              <a:t>“the LORD your God walks in the midst of your camp”    </a:t>
            </a:r>
            <a:r>
              <a:rPr lang="en-US" sz="3200" i="1" dirty="0">
                <a:solidFill>
                  <a:schemeClr val="tx1"/>
                </a:solidFill>
              </a:rPr>
              <a:t>Deut 23:14</a:t>
            </a:r>
          </a:p>
        </p:txBody>
      </p:sp>
      <p:sp>
        <p:nvSpPr>
          <p:cNvPr id="6" name="Rectangle 5">
            <a:extLst>
              <a:ext uri="{FF2B5EF4-FFF2-40B4-BE49-F238E27FC236}">
                <a16:creationId xmlns:a16="http://schemas.microsoft.com/office/drawing/2014/main" xmlns="" id="{A9D7BD4A-C589-4636-93EC-A14E0659CE32}"/>
              </a:ext>
            </a:extLst>
          </p:cNvPr>
          <p:cNvSpPr/>
          <p:nvPr/>
        </p:nvSpPr>
        <p:spPr>
          <a:xfrm>
            <a:off x="0" y="4544009"/>
            <a:ext cx="9144000" cy="2062103"/>
          </a:xfrm>
          <a:prstGeom prst="rect">
            <a:avLst/>
          </a:prstGeom>
        </p:spPr>
        <p:txBody>
          <a:bodyPr wrap="square">
            <a:spAutoFit/>
          </a:bodyPr>
          <a:lstStyle/>
          <a:p>
            <a:r>
              <a:rPr lang="en-US" sz="3200" b="1" dirty="0">
                <a:solidFill>
                  <a:schemeClr val="bg1"/>
                </a:solidFill>
              </a:rPr>
              <a:t>That which was from the beginning, which we have </a:t>
            </a:r>
            <a:r>
              <a:rPr lang="en-US" sz="3200" b="1" dirty="0">
                <a:solidFill>
                  <a:srgbClr val="FFFF00"/>
                </a:solidFill>
              </a:rPr>
              <a:t>heard</a:t>
            </a:r>
            <a:r>
              <a:rPr lang="en-US" sz="3200" b="1" dirty="0">
                <a:solidFill>
                  <a:schemeClr val="bg1"/>
                </a:solidFill>
              </a:rPr>
              <a:t>, which we have </a:t>
            </a:r>
            <a:r>
              <a:rPr lang="en-US" sz="3200" b="1" dirty="0">
                <a:solidFill>
                  <a:srgbClr val="FFFF00"/>
                </a:solidFill>
              </a:rPr>
              <a:t>seen</a:t>
            </a:r>
            <a:r>
              <a:rPr lang="en-US" sz="3200" b="1" dirty="0">
                <a:solidFill>
                  <a:schemeClr val="bg1"/>
                </a:solidFill>
              </a:rPr>
              <a:t> with our eyes, which we </a:t>
            </a:r>
            <a:r>
              <a:rPr lang="en-US" sz="3200" b="1" dirty="0">
                <a:solidFill>
                  <a:srgbClr val="FFFF00"/>
                </a:solidFill>
              </a:rPr>
              <a:t>looked</a:t>
            </a:r>
            <a:r>
              <a:rPr lang="en-US" sz="3200" b="1" dirty="0">
                <a:solidFill>
                  <a:schemeClr val="bg1"/>
                </a:solidFill>
              </a:rPr>
              <a:t> upon and have </a:t>
            </a:r>
            <a:r>
              <a:rPr lang="en-US" sz="3200" b="1" dirty="0">
                <a:solidFill>
                  <a:srgbClr val="FFFF00"/>
                </a:solidFill>
              </a:rPr>
              <a:t>touched</a:t>
            </a:r>
            <a:r>
              <a:rPr lang="en-US" sz="3200" b="1" dirty="0">
                <a:solidFill>
                  <a:schemeClr val="bg1"/>
                </a:solidFill>
              </a:rPr>
              <a:t> with our hands, concerning the word of life</a:t>
            </a:r>
            <a:r>
              <a:rPr lang="en-US" sz="3200" b="1" i="1" dirty="0">
                <a:solidFill>
                  <a:schemeClr val="bg1"/>
                </a:solidFill>
                <a:latin typeface="&amp;quot"/>
              </a:rPr>
              <a:t>	</a:t>
            </a:r>
            <a:r>
              <a:rPr lang="en-US" sz="3200" i="1" dirty="0">
                <a:solidFill>
                  <a:schemeClr val="bg1"/>
                </a:solidFill>
                <a:latin typeface="&amp;quot"/>
              </a:rPr>
              <a:t>					1 John 1:1</a:t>
            </a:r>
            <a:endParaRPr lang="en-US" sz="3200" i="1" dirty="0">
              <a:solidFill>
                <a:schemeClr val="bg1"/>
              </a:solidFill>
            </a:endParaRPr>
          </a:p>
        </p:txBody>
      </p:sp>
    </p:spTree>
    <p:extLst>
      <p:ext uri="{BB962C8B-B14F-4D97-AF65-F5344CB8AC3E}">
        <p14:creationId xmlns:p14="http://schemas.microsoft.com/office/powerpoint/2010/main" val="372272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C5A622B-0D26-4480-A1B4-EB2B546EA5FE}"/>
              </a:ext>
            </a:extLst>
          </p:cNvPr>
          <p:cNvSpPr/>
          <p:nvPr/>
        </p:nvSpPr>
        <p:spPr>
          <a:xfrm>
            <a:off x="0" y="202818"/>
            <a:ext cx="9144000" cy="5016758"/>
          </a:xfrm>
          <a:prstGeom prst="rect">
            <a:avLst/>
          </a:prstGeom>
        </p:spPr>
        <p:txBody>
          <a:bodyPr wrap="square">
            <a:spAutoFit/>
          </a:bodyPr>
          <a:lstStyle/>
          <a:p>
            <a:r>
              <a:rPr lang="en-US" sz="3200" b="1" baseline="30000" dirty="0">
                <a:solidFill>
                  <a:schemeClr val="bg1"/>
                </a:solidFill>
                <a:latin typeface="&amp;quot"/>
              </a:rPr>
              <a:t>2 </a:t>
            </a:r>
            <a:r>
              <a:rPr lang="en-US" sz="3200" b="1" dirty="0">
                <a:solidFill>
                  <a:schemeClr val="bg1"/>
                </a:solidFill>
                <a:latin typeface="&amp;quot"/>
              </a:rPr>
              <a:t>Now when John heard in prison about the deeds of the Christ, he sent word by his disciples</a:t>
            </a:r>
            <a:r>
              <a:rPr lang="en-US" sz="3200" b="1" dirty="0">
                <a:solidFill>
                  <a:schemeClr val="bg1"/>
                </a:solidFill>
                <a:latin typeface="Helvetica Neue"/>
              </a:rPr>
              <a:t> </a:t>
            </a:r>
            <a:r>
              <a:rPr lang="en-US" sz="3200" b="1" baseline="30000" dirty="0">
                <a:solidFill>
                  <a:schemeClr val="bg1"/>
                </a:solidFill>
                <a:latin typeface="&amp;quot"/>
              </a:rPr>
              <a:t>3 </a:t>
            </a:r>
            <a:r>
              <a:rPr lang="en-US" sz="3200" b="1" dirty="0">
                <a:solidFill>
                  <a:schemeClr val="bg1"/>
                </a:solidFill>
                <a:latin typeface="&amp;quot"/>
              </a:rPr>
              <a:t>and said to him, “Are you the one who is to come, or shall we look for another?”</a:t>
            </a:r>
            <a:r>
              <a:rPr lang="en-US" sz="3200" b="1" dirty="0">
                <a:solidFill>
                  <a:schemeClr val="bg1"/>
                </a:solidFill>
                <a:latin typeface="Helvetica Neue"/>
              </a:rPr>
              <a:t> </a:t>
            </a:r>
            <a:r>
              <a:rPr lang="en-US" sz="3200" b="1" baseline="30000" dirty="0">
                <a:solidFill>
                  <a:schemeClr val="bg1"/>
                </a:solidFill>
                <a:latin typeface="&amp;quot"/>
              </a:rPr>
              <a:t>4 </a:t>
            </a:r>
            <a:r>
              <a:rPr lang="en-US" sz="3200" b="1" dirty="0">
                <a:solidFill>
                  <a:schemeClr val="bg1"/>
                </a:solidFill>
                <a:latin typeface="&amp;quot"/>
              </a:rPr>
              <a:t>And Jesus answered them, “Go and tell John what you hear and see:</a:t>
            </a:r>
            <a:r>
              <a:rPr lang="en-US" sz="3200" b="1" dirty="0">
                <a:solidFill>
                  <a:schemeClr val="bg1"/>
                </a:solidFill>
                <a:latin typeface="Helvetica Neue"/>
              </a:rPr>
              <a:t> </a:t>
            </a:r>
            <a:r>
              <a:rPr lang="en-US" sz="3200" b="1" baseline="30000" dirty="0">
                <a:solidFill>
                  <a:schemeClr val="bg1"/>
                </a:solidFill>
                <a:latin typeface="&amp;quot"/>
              </a:rPr>
              <a:t>5 </a:t>
            </a:r>
            <a:r>
              <a:rPr lang="en-US" sz="3200" b="1" dirty="0">
                <a:solidFill>
                  <a:schemeClr val="bg1"/>
                </a:solidFill>
                <a:latin typeface="&amp;quot"/>
              </a:rPr>
              <a:t>the blind receive their sight and the lame walk, lepers</a:t>
            </a:r>
            <a:r>
              <a:rPr lang="en-US" sz="3200" b="1" baseline="30000" dirty="0">
                <a:solidFill>
                  <a:schemeClr val="bg1"/>
                </a:solidFill>
                <a:latin typeface="&amp;quot"/>
              </a:rPr>
              <a:t>  </a:t>
            </a:r>
            <a:r>
              <a:rPr lang="en-US" sz="3200" b="1" dirty="0">
                <a:solidFill>
                  <a:schemeClr val="bg1"/>
                </a:solidFill>
                <a:latin typeface="&amp;quot"/>
              </a:rPr>
              <a:t>are cleansed and the deaf hear, and the dead are raised up, and the poor have good news preached to them.</a:t>
            </a:r>
            <a:r>
              <a:rPr lang="en-US" sz="3200" b="1" dirty="0">
                <a:solidFill>
                  <a:schemeClr val="bg1"/>
                </a:solidFill>
                <a:latin typeface="Helvetica Neue"/>
              </a:rPr>
              <a:t> </a:t>
            </a:r>
            <a:r>
              <a:rPr lang="en-US" sz="3200" b="1" baseline="30000" dirty="0">
                <a:solidFill>
                  <a:schemeClr val="bg1"/>
                </a:solidFill>
                <a:latin typeface="&amp;quot"/>
              </a:rPr>
              <a:t>6 </a:t>
            </a:r>
            <a:r>
              <a:rPr lang="en-US" sz="3200" b="1" dirty="0">
                <a:solidFill>
                  <a:schemeClr val="bg1"/>
                </a:solidFill>
                <a:latin typeface="&amp;quot"/>
              </a:rPr>
              <a:t>And blessed is the one who is not offended by me.”</a:t>
            </a:r>
          </a:p>
          <a:p>
            <a:r>
              <a:rPr lang="en-US" sz="3200" dirty="0">
                <a:solidFill>
                  <a:schemeClr val="bg1"/>
                </a:solidFill>
                <a:latin typeface="&amp;quot"/>
              </a:rPr>
              <a:t>															</a:t>
            </a:r>
            <a:r>
              <a:rPr lang="en-US" sz="3200" i="1" dirty="0">
                <a:solidFill>
                  <a:schemeClr val="bg1"/>
                </a:solidFill>
                <a:latin typeface="&amp;quot"/>
              </a:rPr>
              <a:t>Matt 11:2-6</a:t>
            </a:r>
            <a:endParaRPr lang="en-US" sz="3200" i="1" dirty="0">
              <a:solidFill>
                <a:schemeClr val="bg1"/>
              </a:solidFill>
            </a:endParaRPr>
          </a:p>
        </p:txBody>
      </p:sp>
    </p:spTree>
    <p:extLst>
      <p:ext uri="{BB962C8B-B14F-4D97-AF65-F5344CB8AC3E}">
        <p14:creationId xmlns:p14="http://schemas.microsoft.com/office/powerpoint/2010/main" val="293468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313</Words>
  <Application>Microsoft Office PowerPoint</Application>
  <PresentationFormat>On-screen Show (4:3)</PresentationFormat>
  <Paragraphs>45</Paragraphs>
  <Slides>24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&amp;quot</vt:lpstr>
      <vt:lpstr>Arial</vt:lpstr>
      <vt:lpstr>Calibri</vt:lpstr>
      <vt:lpstr>Calibri Light</vt:lpstr>
      <vt:lpstr>Helvetica Neue</vt:lpstr>
      <vt:lpstr>Segoe Print</vt:lpstr>
      <vt:lpstr>Wingdings</vt:lpstr>
      <vt:lpstr>Office Theme</vt:lpstr>
      <vt:lpstr>1_Sample presentation slides(2)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Nash</dc:creator>
  <cp:lastModifiedBy>JD Souder</cp:lastModifiedBy>
  <cp:revision>13</cp:revision>
  <dcterms:created xsi:type="dcterms:W3CDTF">2019-01-31T15:51:05Z</dcterms:created>
  <dcterms:modified xsi:type="dcterms:W3CDTF">2019-02-19T12:59:22Z</dcterms:modified>
</cp:coreProperties>
</file>